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6" r:id="rId2"/>
    <p:sldId id="293" r:id="rId3"/>
    <p:sldId id="320" r:id="rId4"/>
    <p:sldId id="294" r:id="rId5"/>
    <p:sldId id="321" r:id="rId6"/>
    <p:sldId id="322" r:id="rId7"/>
    <p:sldId id="323" r:id="rId8"/>
    <p:sldId id="324" r:id="rId9"/>
    <p:sldId id="326" r:id="rId10"/>
    <p:sldId id="327" r:id="rId11"/>
    <p:sldId id="325" r:id="rId12"/>
    <p:sldId id="328" r:id="rId13"/>
    <p:sldId id="305" r:id="rId14"/>
    <p:sldId id="307" r:id="rId15"/>
    <p:sldId id="308" r:id="rId16"/>
    <p:sldId id="309" r:id="rId17"/>
    <p:sldId id="310" r:id="rId18"/>
    <p:sldId id="314" r:id="rId19"/>
    <p:sldId id="334" r:id="rId20"/>
    <p:sldId id="33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C0E"/>
    <a:srgbClr val="666666"/>
    <a:srgbClr val="6D6D6D"/>
    <a:srgbClr val="606060"/>
    <a:srgbClr val="0000FF"/>
    <a:srgbClr val="E0130E"/>
    <a:srgbClr val="DC1712"/>
    <a:srgbClr val="D41A1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4" autoAdjust="0"/>
  </p:normalViewPr>
  <p:slideViewPr>
    <p:cSldViewPr>
      <p:cViewPr>
        <p:scale>
          <a:sx n="60" d="100"/>
          <a:sy n="60" d="100"/>
        </p:scale>
        <p:origin x="-972"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46F79-5A0D-48B7-B0E6-22CC232331EB}"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C194AAA1-4BA9-44EF-9FF7-2B91EF4D8146}">
      <dgm:prSet phldrT="[Text]"/>
      <dgm:spPr>
        <a:solidFill>
          <a:srgbClr val="17375E"/>
        </a:solidFill>
      </dgm:spPr>
      <dgm:t>
        <a:bodyPr/>
        <a:lstStyle/>
        <a:p>
          <a:r>
            <a:rPr lang="en-US" dirty="0" smtClean="0"/>
            <a:t>Loyalty (NPS)</a:t>
          </a:r>
          <a:endParaRPr lang="en-US" dirty="0"/>
        </a:p>
      </dgm:t>
    </dgm:pt>
    <dgm:pt modelId="{E3ED6E6E-8D10-43AF-B765-354D0C1B39C8}" type="parTrans" cxnId="{9AFB98B2-96E1-49E3-8250-24B6DAB88C71}">
      <dgm:prSet/>
      <dgm:spPr/>
      <dgm:t>
        <a:bodyPr/>
        <a:lstStyle/>
        <a:p>
          <a:endParaRPr lang="en-US"/>
        </a:p>
      </dgm:t>
    </dgm:pt>
    <dgm:pt modelId="{59D1AF44-D1AA-4491-92A1-77D922D062C3}" type="sibTrans" cxnId="{9AFB98B2-96E1-49E3-8250-24B6DAB88C71}">
      <dgm:prSet/>
      <dgm:spPr/>
      <dgm:t>
        <a:bodyPr/>
        <a:lstStyle/>
        <a:p>
          <a:endParaRPr lang="en-US"/>
        </a:p>
      </dgm:t>
    </dgm:pt>
    <dgm:pt modelId="{D634E03C-2DB2-410F-8849-C9BDAFEAE2D0}">
      <dgm:prSet phldrT="[Text]"/>
      <dgm:spPr>
        <a:solidFill>
          <a:schemeClr val="accent5">
            <a:lumMod val="75000"/>
          </a:schemeClr>
        </a:solidFill>
      </dgm:spPr>
      <dgm:t>
        <a:bodyPr/>
        <a:lstStyle/>
        <a:p>
          <a:r>
            <a:rPr lang="en-US" dirty="0" smtClean="0"/>
            <a:t>Driver</a:t>
          </a:r>
          <a:endParaRPr lang="en-US" dirty="0"/>
        </a:p>
      </dgm:t>
    </dgm:pt>
    <dgm:pt modelId="{465EF7C2-D1AB-4220-AF6B-E44BF57E5E7F}" type="parTrans" cxnId="{F6BF0F45-324C-4934-AE94-047D8C6D12EF}">
      <dgm:prSet/>
      <dgm:spPr/>
      <dgm:t>
        <a:bodyPr/>
        <a:lstStyle/>
        <a:p>
          <a:endParaRPr lang="en-US"/>
        </a:p>
      </dgm:t>
    </dgm:pt>
    <dgm:pt modelId="{99BCDECA-CD57-4E3E-A0F5-4250DF9AB2F0}" type="sibTrans" cxnId="{F6BF0F45-324C-4934-AE94-047D8C6D12EF}">
      <dgm:prSet/>
      <dgm:spPr/>
      <dgm:t>
        <a:bodyPr/>
        <a:lstStyle/>
        <a:p>
          <a:endParaRPr lang="en-US"/>
        </a:p>
      </dgm:t>
    </dgm:pt>
    <dgm:pt modelId="{7B1F17DB-8870-4012-827F-2567C0F3126D}">
      <dgm:prSet phldrT="[Text]"/>
      <dgm:spPr>
        <a:solidFill>
          <a:schemeClr val="accent5">
            <a:lumMod val="75000"/>
          </a:schemeClr>
        </a:solidFill>
      </dgm:spPr>
      <dgm:t>
        <a:bodyPr/>
        <a:lstStyle/>
        <a:p>
          <a:r>
            <a:rPr lang="en-US" dirty="0" smtClean="0"/>
            <a:t>Driver</a:t>
          </a:r>
          <a:endParaRPr lang="en-US" dirty="0"/>
        </a:p>
      </dgm:t>
    </dgm:pt>
    <dgm:pt modelId="{4BAB0BE7-D251-4C08-8155-36EDFBF7D4CF}" type="parTrans" cxnId="{BCA8CD9A-81C1-482F-8800-57C2EE74E05C}">
      <dgm:prSet/>
      <dgm:spPr/>
      <dgm:t>
        <a:bodyPr/>
        <a:lstStyle/>
        <a:p>
          <a:endParaRPr lang="en-US"/>
        </a:p>
      </dgm:t>
    </dgm:pt>
    <dgm:pt modelId="{8D805BB2-0B54-40D7-94A1-3618D487E4DE}" type="sibTrans" cxnId="{BCA8CD9A-81C1-482F-8800-57C2EE74E05C}">
      <dgm:prSet/>
      <dgm:spPr/>
      <dgm:t>
        <a:bodyPr/>
        <a:lstStyle/>
        <a:p>
          <a:endParaRPr lang="en-US"/>
        </a:p>
      </dgm:t>
    </dgm:pt>
    <dgm:pt modelId="{7E037D75-8FF8-4392-8A30-E06341030E33}">
      <dgm:prSet phldrT="[Text]"/>
      <dgm:spPr>
        <a:solidFill>
          <a:schemeClr val="accent5">
            <a:lumMod val="75000"/>
          </a:schemeClr>
        </a:solidFill>
      </dgm:spPr>
      <dgm:t>
        <a:bodyPr/>
        <a:lstStyle/>
        <a:p>
          <a:r>
            <a:rPr lang="en-US" dirty="0" smtClean="0"/>
            <a:t>Driver</a:t>
          </a:r>
          <a:endParaRPr lang="en-US" dirty="0"/>
        </a:p>
      </dgm:t>
    </dgm:pt>
    <dgm:pt modelId="{7C3331A9-CB4B-4FC4-A04A-49457A50CFF5}" type="parTrans" cxnId="{F56C2E1D-0EAD-4B66-8217-BBB97CE824F5}">
      <dgm:prSet/>
      <dgm:spPr/>
      <dgm:t>
        <a:bodyPr/>
        <a:lstStyle/>
        <a:p>
          <a:endParaRPr lang="en-US"/>
        </a:p>
      </dgm:t>
    </dgm:pt>
    <dgm:pt modelId="{15174A24-7406-40AA-992C-7ABFCC7DA1B2}" type="sibTrans" cxnId="{F56C2E1D-0EAD-4B66-8217-BBB97CE824F5}">
      <dgm:prSet/>
      <dgm:spPr/>
      <dgm:t>
        <a:bodyPr/>
        <a:lstStyle/>
        <a:p>
          <a:endParaRPr lang="en-US"/>
        </a:p>
      </dgm:t>
    </dgm:pt>
    <dgm:pt modelId="{E8B3DD43-F691-4C11-A74E-AF0C568E8D35}">
      <dgm:prSet phldrT="[Text]"/>
      <dgm:spPr>
        <a:solidFill>
          <a:schemeClr val="accent5">
            <a:lumMod val="75000"/>
          </a:schemeClr>
        </a:solidFill>
      </dgm:spPr>
      <dgm:t>
        <a:bodyPr/>
        <a:lstStyle/>
        <a:p>
          <a:r>
            <a:rPr lang="en-US" dirty="0" smtClean="0"/>
            <a:t>Driver</a:t>
          </a:r>
          <a:endParaRPr lang="en-US" dirty="0"/>
        </a:p>
      </dgm:t>
    </dgm:pt>
    <dgm:pt modelId="{C5B4243B-F8F1-4BB0-A509-EDFA7D9ADD9C}" type="parTrans" cxnId="{FF74764C-D1D8-43FF-9754-756FA12A7FA0}">
      <dgm:prSet/>
      <dgm:spPr/>
      <dgm:t>
        <a:bodyPr/>
        <a:lstStyle/>
        <a:p>
          <a:endParaRPr lang="en-US"/>
        </a:p>
      </dgm:t>
    </dgm:pt>
    <dgm:pt modelId="{B1C177E4-80FC-40AE-B8B9-BC77AA5491BF}" type="sibTrans" cxnId="{FF74764C-D1D8-43FF-9754-756FA12A7FA0}">
      <dgm:prSet/>
      <dgm:spPr/>
      <dgm:t>
        <a:bodyPr/>
        <a:lstStyle/>
        <a:p>
          <a:endParaRPr lang="en-US"/>
        </a:p>
      </dgm:t>
    </dgm:pt>
    <dgm:pt modelId="{F6393C75-8673-497F-9C71-A76999968301}">
      <dgm:prSet/>
      <dgm:spPr>
        <a:solidFill>
          <a:schemeClr val="accent5">
            <a:lumMod val="75000"/>
          </a:schemeClr>
        </a:solidFill>
      </dgm:spPr>
      <dgm:t>
        <a:bodyPr/>
        <a:lstStyle/>
        <a:p>
          <a:r>
            <a:rPr lang="en-US" dirty="0" smtClean="0"/>
            <a:t>Driver</a:t>
          </a:r>
          <a:endParaRPr lang="en-US" dirty="0"/>
        </a:p>
      </dgm:t>
    </dgm:pt>
    <dgm:pt modelId="{31340DC1-EB4A-4A61-B24A-0A999A4BCF6C}" type="parTrans" cxnId="{375C6A43-D442-4E30-8F31-884C6CA6BADA}">
      <dgm:prSet/>
      <dgm:spPr/>
      <dgm:t>
        <a:bodyPr/>
        <a:lstStyle/>
        <a:p>
          <a:endParaRPr lang="en-US"/>
        </a:p>
      </dgm:t>
    </dgm:pt>
    <dgm:pt modelId="{BF1CC88C-20CF-4D43-B809-EA8852EB9191}" type="sibTrans" cxnId="{375C6A43-D442-4E30-8F31-884C6CA6BADA}">
      <dgm:prSet/>
      <dgm:spPr/>
      <dgm:t>
        <a:bodyPr/>
        <a:lstStyle/>
        <a:p>
          <a:endParaRPr lang="en-US"/>
        </a:p>
      </dgm:t>
    </dgm:pt>
    <dgm:pt modelId="{D1BCB616-C58C-4B17-894E-E38312CDA478}">
      <dgm:prSet/>
      <dgm:spPr>
        <a:solidFill>
          <a:schemeClr val="accent5">
            <a:lumMod val="75000"/>
          </a:schemeClr>
        </a:solidFill>
      </dgm:spPr>
      <dgm:t>
        <a:bodyPr/>
        <a:lstStyle/>
        <a:p>
          <a:r>
            <a:rPr lang="en-US" dirty="0" smtClean="0"/>
            <a:t>Driver</a:t>
          </a:r>
          <a:endParaRPr lang="en-US" dirty="0"/>
        </a:p>
      </dgm:t>
    </dgm:pt>
    <dgm:pt modelId="{7B4F4AC9-C1AF-40A5-8C02-B2A5EAA9FF10}" type="parTrans" cxnId="{C1EBF8E6-A011-485D-A30B-67396EBA0165}">
      <dgm:prSet/>
      <dgm:spPr/>
      <dgm:t>
        <a:bodyPr/>
        <a:lstStyle/>
        <a:p>
          <a:endParaRPr lang="en-US"/>
        </a:p>
      </dgm:t>
    </dgm:pt>
    <dgm:pt modelId="{562D19B4-4972-497F-91CF-64060902A8F4}" type="sibTrans" cxnId="{C1EBF8E6-A011-485D-A30B-67396EBA0165}">
      <dgm:prSet/>
      <dgm:spPr/>
      <dgm:t>
        <a:bodyPr/>
        <a:lstStyle/>
        <a:p>
          <a:endParaRPr lang="en-US"/>
        </a:p>
      </dgm:t>
    </dgm:pt>
    <dgm:pt modelId="{B927B3F9-06AC-4A95-923C-8C1053F75F2E}">
      <dgm:prSet/>
      <dgm:spPr>
        <a:solidFill>
          <a:schemeClr val="accent5">
            <a:lumMod val="75000"/>
          </a:schemeClr>
        </a:solidFill>
      </dgm:spPr>
      <dgm:t>
        <a:bodyPr/>
        <a:lstStyle/>
        <a:p>
          <a:r>
            <a:rPr lang="en-US" dirty="0" smtClean="0"/>
            <a:t>Driver</a:t>
          </a:r>
          <a:endParaRPr lang="en-US" dirty="0"/>
        </a:p>
      </dgm:t>
    </dgm:pt>
    <dgm:pt modelId="{22399269-3F16-4C8B-8810-15854859ACB1}" type="parTrans" cxnId="{ECAA0BB0-33ED-455B-BD4C-10BECE282022}">
      <dgm:prSet/>
      <dgm:spPr/>
      <dgm:t>
        <a:bodyPr/>
        <a:lstStyle/>
        <a:p>
          <a:endParaRPr lang="en-US"/>
        </a:p>
      </dgm:t>
    </dgm:pt>
    <dgm:pt modelId="{61128A7B-FE39-4788-8A41-6C2C1448DB40}" type="sibTrans" cxnId="{ECAA0BB0-33ED-455B-BD4C-10BECE282022}">
      <dgm:prSet/>
      <dgm:spPr/>
      <dgm:t>
        <a:bodyPr/>
        <a:lstStyle/>
        <a:p>
          <a:endParaRPr lang="en-US"/>
        </a:p>
      </dgm:t>
    </dgm:pt>
    <dgm:pt modelId="{8824F052-D6EF-46E1-83F3-5AA013CDDCB0}" type="pres">
      <dgm:prSet presAssocID="{DA646F79-5A0D-48B7-B0E6-22CC232331EB}" presName="cycle" presStyleCnt="0">
        <dgm:presLayoutVars>
          <dgm:chMax val="1"/>
          <dgm:dir/>
          <dgm:animLvl val="ctr"/>
          <dgm:resizeHandles val="exact"/>
        </dgm:presLayoutVars>
      </dgm:prSet>
      <dgm:spPr/>
      <dgm:t>
        <a:bodyPr/>
        <a:lstStyle/>
        <a:p>
          <a:endParaRPr lang="en-US"/>
        </a:p>
      </dgm:t>
    </dgm:pt>
    <dgm:pt modelId="{32843F12-684F-4D30-8A5A-1F726286C1CA}" type="pres">
      <dgm:prSet presAssocID="{C194AAA1-4BA9-44EF-9FF7-2B91EF4D8146}" presName="centerShape" presStyleLbl="node0" presStyleIdx="0" presStyleCnt="1"/>
      <dgm:spPr/>
      <dgm:t>
        <a:bodyPr/>
        <a:lstStyle/>
        <a:p>
          <a:endParaRPr lang="en-US"/>
        </a:p>
      </dgm:t>
    </dgm:pt>
    <dgm:pt modelId="{B2AC55DD-DE07-41FE-9523-5CDA0BCEA553}" type="pres">
      <dgm:prSet presAssocID="{465EF7C2-D1AB-4220-AF6B-E44BF57E5E7F}" presName="parTrans" presStyleLbl="bgSibTrans2D1" presStyleIdx="0" presStyleCnt="7"/>
      <dgm:spPr/>
      <dgm:t>
        <a:bodyPr/>
        <a:lstStyle/>
        <a:p>
          <a:endParaRPr lang="en-US"/>
        </a:p>
      </dgm:t>
    </dgm:pt>
    <dgm:pt modelId="{6988D255-E654-4AD1-BD93-69DA0E6B762C}" type="pres">
      <dgm:prSet presAssocID="{D634E03C-2DB2-410F-8849-C9BDAFEAE2D0}" presName="node" presStyleLbl="node1" presStyleIdx="0" presStyleCnt="7">
        <dgm:presLayoutVars>
          <dgm:bulletEnabled val="1"/>
        </dgm:presLayoutVars>
      </dgm:prSet>
      <dgm:spPr/>
      <dgm:t>
        <a:bodyPr/>
        <a:lstStyle/>
        <a:p>
          <a:endParaRPr lang="en-US"/>
        </a:p>
      </dgm:t>
    </dgm:pt>
    <dgm:pt modelId="{75882AF2-AEB2-4210-B822-B756A655CDF2}" type="pres">
      <dgm:prSet presAssocID="{4BAB0BE7-D251-4C08-8155-36EDFBF7D4CF}" presName="parTrans" presStyleLbl="bgSibTrans2D1" presStyleIdx="1" presStyleCnt="7"/>
      <dgm:spPr/>
      <dgm:t>
        <a:bodyPr/>
        <a:lstStyle/>
        <a:p>
          <a:endParaRPr lang="en-US"/>
        </a:p>
      </dgm:t>
    </dgm:pt>
    <dgm:pt modelId="{E13A8CA0-3D1B-4568-A145-A3226E248353}" type="pres">
      <dgm:prSet presAssocID="{7B1F17DB-8870-4012-827F-2567C0F3126D}" presName="node" presStyleLbl="node1" presStyleIdx="1" presStyleCnt="7">
        <dgm:presLayoutVars>
          <dgm:bulletEnabled val="1"/>
        </dgm:presLayoutVars>
      </dgm:prSet>
      <dgm:spPr/>
      <dgm:t>
        <a:bodyPr/>
        <a:lstStyle/>
        <a:p>
          <a:endParaRPr lang="en-US"/>
        </a:p>
      </dgm:t>
    </dgm:pt>
    <dgm:pt modelId="{63D92E67-2833-4CFF-ABE9-29B782FA314B}" type="pres">
      <dgm:prSet presAssocID="{7C3331A9-CB4B-4FC4-A04A-49457A50CFF5}" presName="parTrans" presStyleLbl="bgSibTrans2D1" presStyleIdx="2" presStyleCnt="7"/>
      <dgm:spPr/>
      <dgm:t>
        <a:bodyPr/>
        <a:lstStyle/>
        <a:p>
          <a:endParaRPr lang="en-US"/>
        </a:p>
      </dgm:t>
    </dgm:pt>
    <dgm:pt modelId="{F25ED73D-3712-4BA2-A16D-1944FAF08C60}" type="pres">
      <dgm:prSet presAssocID="{7E037D75-8FF8-4392-8A30-E06341030E33}" presName="node" presStyleLbl="node1" presStyleIdx="2" presStyleCnt="7">
        <dgm:presLayoutVars>
          <dgm:bulletEnabled val="1"/>
        </dgm:presLayoutVars>
      </dgm:prSet>
      <dgm:spPr/>
      <dgm:t>
        <a:bodyPr/>
        <a:lstStyle/>
        <a:p>
          <a:endParaRPr lang="en-US"/>
        </a:p>
      </dgm:t>
    </dgm:pt>
    <dgm:pt modelId="{13A970D4-0D3B-49E9-8FE0-BAD7D1EF0325}" type="pres">
      <dgm:prSet presAssocID="{C5B4243B-F8F1-4BB0-A509-EDFA7D9ADD9C}" presName="parTrans" presStyleLbl="bgSibTrans2D1" presStyleIdx="3" presStyleCnt="7"/>
      <dgm:spPr/>
      <dgm:t>
        <a:bodyPr/>
        <a:lstStyle/>
        <a:p>
          <a:endParaRPr lang="en-US"/>
        </a:p>
      </dgm:t>
    </dgm:pt>
    <dgm:pt modelId="{243B600A-B59F-4BDC-890E-DF1BAE546036}" type="pres">
      <dgm:prSet presAssocID="{E8B3DD43-F691-4C11-A74E-AF0C568E8D35}" presName="node" presStyleLbl="node1" presStyleIdx="3" presStyleCnt="7">
        <dgm:presLayoutVars>
          <dgm:bulletEnabled val="1"/>
        </dgm:presLayoutVars>
      </dgm:prSet>
      <dgm:spPr/>
      <dgm:t>
        <a:bodyPr/>
        <a:lstStyle/>
        <a:p>
          <a:endParaRPr lang="en-US"/>
        </a:p>
      </dgm:t>
    </dgm:pt>
    <dgm:pt modelId="{0CC5536C-B702-40F7-8C05-A843A48D50A9}" type="pres">
      <dgm:prSet presAssocID="{31340DC1-EB4A-4A61-B24A-0A999A4BCF6C}" presName="parTrans" presStyleLbl="bgSibTrans2D1" presStyleIdx="4" presStyleCnt="7"/>
      <dgm:spPr/>
      <dgm:t>
        <a:bodyPr/>
        <a:lstStyle/>
        <a:p>
          <a:endParaRPr lang="en-US"/>
        </a:p>
      </dgm:t>
    </dgm:pt>
    <dgm:pt modelId="{E4D01C93-8E13-41EE-BB16-94BD26963F19}" type="pres">
      <dgm:prSet presAssocID="{F6393C75-8673-497F-9C71-A76999968301}" presName="node" presStyleLbl="node1" presStyleIdx="4" presStyleCnt="7">
        <dgm:presLayoutVars>
          <dgm:bulletEnabled val="1"/>
        </dgm:presLayoutVars>
      </dgm:prSet>
      <dgm:spPr/>
      <dgm:t>
        <a:bodyPr/>
        <a:lstStyle/>
        <a:p>
          <a:endParaRPr lang="en-US"/>
        </a:p>
      </dgm:t>
    </dgm:pt>
    <dgm:pt modelId="{85C1217C-D407-4798-B9A3-F32E126CD188}" type="pres">
      <dgm:prSet presAssocID="{7B4F4AC9-C1AF-40A5-8C02-B2A5EAA9FF10}" presName="parTrans" presStyleLbl="bgSibTrans2D1" presStyleIdx="5" presStyleCnt="7"/>
      <dgm:spPr/>
      <dgm:t>
        <a:bodyPr/>
        <a:lstStyle/>
        <a:p>
          <a:endParaRPr lang="en-US"/>
        </a:p>
      </dgm:t>
    </dgm:pt>
    <dgm:pt modelId="{92DF3CA0-BF53-4501-BE56-5F03CEBBA6AB}" type="pres">
      <dgm:prSet presAssocID="{D1BCB616-C58C-4B17-894E-E38312CDA478}" presName="node" presStyleLbl="node1" presStyleIdx="5" presStyleCnt="7">
        <dgm:presLayoutVars>
          <dgm:bulletEnabled val="1"/>
        </dgm:presLayoutVars>
      </dgm:prSet>
      <dgm:spPr/>
      <dgm:t>
        <a:bodyPr/>
        <a:lstStyle/>
        <a:p>
          <a:endParaRPr lang="en-US"/>
        </a:p>
      </dgm:t>
    </dgm:pt>
    <dgm:pt modelId="{C49A99FE-7EAE-43C1-91D5-C5B22927410D}" type="pres">
      <dgm:prSet presAssocID="{22399269-3F16-4C8B-8810-15854859ACB1}" presName="parTrans" presStyleLbl="bgSibTrans2D1" presStyleIdx="6" presStyleCnt="7"/>
      <dgm:spPr/>
      <dgm:t>
        <a:bodyPr/>
        <a:lstStyle/>
        <a:p>
          <a:endParaRPr lang="en-US"/>
        </a:p>
      </dgm:t>
    </dgm:pt>
    <dgm:pt modelId="{7815DF0B-5AE6-45F8-B3EE-8D42F5B77807}" type="pres">
      <dgm:prSet presAssocID="{B927B3F9-06AC-4A95-923C-8C1053F75F2E}" presName="node" presStyleLbl="node1" presStyleIdx="6" presStyleCnt="7">
        <dgm:presLayoutVars>
          <dgm:bulletEnabled val="1"/>
        </dgm:presLayoutVars>
      </dgm:prSet>
      <dgm:spPr/>
      <dgm:t>
        <a:bodyPr/>
        <a:lstStyle/>
        <a:p>
          <a:endParaRPr lang="en-US"/>
        </a:p>
      </dgm:t>
    </dgm:pt>
  </dgm:ptLst>
  <dgm:cxnLst>
    <dgm:cxn modelId="{66A9E1D2-5CFE-C44F-8065-9040DC4399CC}" type="presOf" srcId="{B927B3F9-06AC-4A95-923C-8C1053F75F2E}" destId="{7815DF0B-5AE6-45F8-B3EE-8D42F5B77807}" srcOrd="0" destOrd="0" presId="urn:microsoft.com/office/officeart/2005/8/layout/radial4"/>
    <dgm:cxn modelId="{9B6733C7-23CB-8F45-B060-BD751C994075}" type="presOf" srcId="{7E037D75-8FF8-4392-8A30-E06341030E33}" destId="{F25ED73D-3712-4BA2-A16D-1944FAF08C60}" srcOrd="0" destOrd="0" presId="urn:microsoft.com/office/officeart/2005/8/layout/radial4"/>
    <dgm:cxn modelId="{70A75B9D-DB71-C347-8022-A1E2C91879EE}" type="presOf" srcId="{7B1F17DB-8870-4012-827F-2567C0F3126D}" destId="{E13A8CA0-3D1B-4568-A145-A3226E248353}" srcOrd="0" destOrd="0" presId="urn:microsoft.com/office/officeart/2005/8/layout/radial4"/>
    <dgm:cxn modelId="{731FAED2-F9C7-CE46-9E35-2B02EBDFB89B}" type="presOf" srcId="{465EF7C2-D1AB-4220-AF6B-E44BF57E5E7F}" destId="{B2AC55DD-DE07-41FE-9523-5CDA0BCEA553}" srcOrd="0" destOrd="0" presId="urn:microsoft.com/office/officeart/2005/8/layout/radial4"/>
    <dgm:cxn modelId="{FF74764C-D1D8-43FF-9754-756FA12A7FA0}" srcId="{C194AAA1-4BA9-44EF-9FF7-2B91EF4D8146}" destId="{E8B3DD43-F691-4C11-A74E-AF0C568E8D35}" srcOrd="3" destOrd="0" parTransId="{C5B4243B-F8F1-4BB0-A509-EDFA7D9ADD9C}" sibTransId="{B1C177E4-80FC-40AE-B8B9-BC77AA5491BF}"/>
    <dgm:cxn modelId="{B273BB68-BF1C-6F4F-8DB1-408C4C6B8741}" type="presOf" srcId="{7C3331A9-CB4B-4FC4-A04A-49457A50CFF5}" destId="{63D92E67-2833-4CFF-ABE9-29B782FA314B}" srcOrd="0" destOrd="0" presId="urn:microsoft.com/office/officeart/2005/8/layout/radial4"/>
    <dgm:cxn modelId="{2A739A97-2CC1-0648-AB0E-9CFB4C1FDDCF}" type="presOf" srcId="{31340DC1-EB4A-4A61-B24A-0A999A4BCF6C}" destId="{0CC5536C-B702-40F7-8C05-A843A48D50A9}" srcOrd="0" destOrd="0" presId="urn:microsoft.com/office/officeart/2005/8/layout/radial4"/>
    <dgm:cxn modelId="{F6BF0F45-324C-4934-AE94-047D8C6D12EF}" srcId="{C194AAA1-4BA9-44EF-9FF7-2B91EF4D8146}" destId="{D634E03C-2DB2-410F-8849-C9BDAFEAE2D0}" srcOrd="0" destOrd="0" parTransId="{465EF7C2-D1AB-4220-AF6B-E44BF57E5E7F}" sibTransId="{99BCDECA-CD57-4E3E-A0F5-4250DF9AB2F0}"/>
    <dgm:cxn modelId="{0465DF78-E250-7847-8363-136E79F4D831}" type="presOf" srcId="{4BAB0BE7-D251-4C08-8155-36EDFBF7D4CF}" destId="{75882AF2-AEB2-4210-B822-B756A655CDF2}" srcOrd="0" destOrd="0" presId="urn:microsoft.com/office/officeart/2005/8/layout/radial4"/>
    <dgm:cxn modelId="{1B8B5885-7D94-2F47-BE73-DD340BF71CAA}" type="presOf" srcId="{D1BCB616-C58C-4B17-894E-E38312CDA478}" destId="{92DF3CA0-BF53-4501-BE56-5F03CEBBA6AB}" srcOrd="0" destOrd="0" presId="urn:microsoft.com/office/officeart/2005/8/layout/radial4"/>
    <dgm:cxn modelId="{F20B27B8-AA93-984E-A932-50075E39FE5D}" type="presOf" srcId="{D634E03C-2DB2-410F-8849-C9BDAFEAE2D0}" destId="{6988D255-E654-4AD1-BD93-69DA0E6B762C}" srcOrd="0" destOrd="0" presId="urn:microsoft.com/office/officeart/2005/8/layout/radial4"/>
    <dgm:cxn modelId="{0A268B73-82DE-B34C-8E16-5E3CE6CACFF0}" type="presOf" srcId="{DA646F79-5A0D-48B7-B0E6-22CC232331EB}" destId="{8824F052-D6EF-46E1-83F3-5AA013CDDCB0}" srcOrd="0" destOrd="0" presId="urn:microsoft.com/office/officeart/2005/8/layout/radial4"/>
    <dgm:cxn modelId="{375C6A43-D442-4E30-8F31-884C6CA6BADA}" srcId="{C194AAA1-4BA9-44EF-9FF7-2B91EF4D8146}" destId="{F6393C75-8673-497F-9C71-A76999968301}" srcOrd="4" destOrd="0" parTransId="{31340DC1-EB4A-4A61-B24A-0A999A4BCF6C}" sibTransId="{BF1CC88C-20CF-4D43-B809-EA8852EB9191}"/>
    <dgm:cxn modelId="{9C435AD6-3020-2E4F-B918-EE91BDCE1C9C}" type="presOf" srcId="{E8B3DD43-F691-4C11-A74E-AF0C568E8D35}" destId="{243B600A-B59F-4BDC-890E-DF1BAE546036}" srcOrd="0" destOrd="0" presId="urn:microsoft.com/office/officeart/2005/8/layout/radial4"/>
    <dgm:cxn modelId="{78B36D92-1951-9C4A-BCEE-C5F9040FA593}" type="presOf" srcId="{F6393C75-8673-497F-9C71-A76999968301}" destId="{E4D01C93-8E13-41EE-BB16-94BD26963F19}" srcOrd="0" destOrd="0" presId="urn:microsoft.com/office/officeart/2005/8/layout/radial4"/>
    <dgm:cxn modelId="{611B4CB2-B9FF-6146-8A20-90C5EED46EE5}" type="presOf" srcId="{7B4F4AC9-C1AF-40A5-8C02-B2A5EAA9FF10}" destId="{85C1217C-D407-4798-B9A3-F32E126CD188}" srcOrd="0" destOrd="0" presId="urn:microsoft.com/office/officeart/2005/8/layout/radial4"/>
    <dgm:cxn modelId="{C1EBF8E6-A011-485D-A30B-67396EBA0165}" srcId="{C194AAA1-4BA9-44EF-9FF7-2B91EF4D8146}" destId="{D1BCB616-C58C-4B17-894E-E38312CDA478}" srcOrd="5" destOrd="0" parTransId="{7B4F4AC9-C1AF-40A5-8C02-B2A5EAA9FF10}" sibTransId="{562D19B4-4972-497F-91CF-64060902A8F4}"/>
    <dgm:cxn modelId="{9AFB98B2-96E1-49E3-8250-24B6DAB88C71}" srcId="{DA646F79-5A0D-48B7-B0E6-22CC232331EB}" destId="{C194AAA1-4BA9-44EF-9FF7-2B91EF4D8146}" srcOrd="0" destOrd="0" parTransId="{E3ED6E6E-8D10-43AF-B765-354D0C1B39C8}" sibTransId="{59D1AF44-D1AA-4491-92A1-77D922D062C3}"/>
    <dgm:cxn modelId="{ECAA0BB0-33ED-455B-BD4C-10BECE282022}" srcId="{C194AAA1-4BA9-44EF-9FF7-2B91EF4D8146}" destId="{B927B3F9-06AC-4A95-923C-8C1053F75F2E}" srcOrd="6" destOrd="0" parTransId="{22399269-3F16-4C8B-8810-15854859ACB1}" sibTransId="{61128A7B-FE39-4788-8A41-6C2C1448DB40}"/>
    <dgm:cxn modelId="{6AB07E10-54AB-F541-B2BB-3C8DDB8BD901}" type="presOf" srcId="{C194AAA1-4BA9-44EF-9FF7-2B91EF4D8146}" destId="{32843F12-684F-4D30-8A5A-1F726286C1CA}" srcOrd="0" destOrd="0" presId="urn:microsoft.com/office/officeart/2005/8/layout/radial4"/>
    <dgm:cxn modelId="{98480998-CDF3-D643-BF4D-85604179A7FB}" type="presOf" srcId="{C5B4243B-F8F1-4BB0-A509-EDFA7D9ADD9C}" destId="{13A970D4-0D3B-49E9-8FE0-BAD7D1EF0325}" srcOrd="0" destOrd="0" presId="urn:microsoft.com/office/officeart/2005/8/layout/radial4"/>
    <dgm:cxn modelId="{D2E45D2D-E35C-0744-B501-0F5E214BEC89}" type="presOf" srcId="{22399269-3F16-4C8B-8810-15854859ACB1}" destId="{C49A99FE-7EAE-43C1-91D5-C5B22927410D}" srcOrd="0" destOrd="0" presId="urn:microsoft.com/office/officeart/2005/8/layout/radial4"/>
    <dgm:cxn modelId="{BCA8CD9A-81C1-482F-8800-57C2EE74E05C}" srcId="{C194AAA1-4BA9-44EF-9FF7-2B91EF4D8146}" destId="{7B1F17DB-8870-4012-827F-2567C0F3126D}" srcOrd="1" destOrd="0" parTransId="{4BAB0BE7-D251-4C08-8155-36EDFBF7D4CF}" sibTransId="{8D805BB2-0B54-40D7-94A1-3618D487E4DE}"/>
    <dgm:cxn modelId="{F56C2E1D-0EAD-4B66-8217-BBB97CE824F5}" srcId="{C194AAA1-4BA9-44EF-9FF7-2B91EF4D8146}" destId="{7E037D75-8FF8-4392-8A30-E06341030E33}" srcOrd="2" destOrd="0" parTransId="{7C3331A9-CB4B-4FC4-A04A-49457A50CFF5}" sibTransId="{15174A24-7406-40AA-992C-7ABFCC7DA1B2}"/>
    <dgm:cxn modelId="{A4DD36D7-C44D-AC47-8AB7-9C6296A23157}" type="presParOf" srcId="{8824F052-D6EF-46E1-83F3-5AA013CDDCB0}" destId="{32843F12-684F-4D30-8A5A-1F726286C1CA}" srcOrd="0" destOrd="0" presId="urn:microsoft.com/office/officeart/2005/8/layout/radial4"/>
    <dgm:cxn modelId="{0DE3AA79-2A0B-6847-9612-011DE97AB5CE}" type="presParOf" srcId="{8824F052-D6EF-46E1-83F3-5AA013CDDCB0}" destId="{B2AC55DD-DE07-41FE-9523-5CDA0BCEA553}" srcOrd="1" destOrd="0" presId="urn:microsoft.com/office/officeart/2005/8/layout/radial4"/>
    <dgm:cxn modelId="{80178103-B60B-574C-875F-345F264AE580}" type="presParOf" srcId="{8824F052-D6EF-46E1-83F3-5AA013CDDCB0}" destId="{6988D255-E654-4AD1-BD93-69DA0E6B762C}" srcOrd="2" destOrd="0" presId="urn:microsoft.com/office/officeart/2005/8/layout/radial4"/>
    <dgm:cxn modelId="{904ADF72-804A-F64B-9B0B-7EA0E7B935C4}" type="presParOf" srcId="{8824F052-D6EF-46E1-83F3-5AA013CDDCB0}" destId="{75882AF2-AEB2-4210-B822-B756A655CDF2}" srcOrd="3" destOrd="0" presId="urn:microsoft.com/office/officeart/2005/8/layout/radial4"/>
    <dgm:cxn modelId="{1E9F86FE-E21B-C448-81DE-EDB52C1F8142}" type="presParOf" srcId="{8824F052-D6EF-46E1-83F3-5AA013CDDCB0}" destId="{E13A8CA0-3D1B-4568-A145-A3226E248353}" srcOrd="4" destOrd="0" presId="urn:microsoft.com/office/officeart/2005/8/layout/radial4"/>
    <dgm:cxn modelId="{E45C1F7E-61EC-CB47-8A6E-95335BA263CF}" type="presParOf" srcId="{8824F052-D6EF-46E1-83F3-5AA013CDDCB0}" destId="{63D92E67-2833-4CFF-ABE9-29B782FA314B}" srcOrd="5" destOrd="0" presId="urn:microsoft.com/office/officeart/2005/8/layout/radial4"/>
    <dgm:cxn modelId="{E21CF801-A74B-B64C-8F69-B451EFEC31C0}" type="presParOf" srcId="{8824F052-D6EF-46E1-83F3-5AA013CDDCB0}" destId="{F25ED73D-3712-4BA2-A16D-1944FAF08C60}" srcOrd="6" destOrd="0" presId="urn:microsoft.com/office/officeart/2005/8/layout/radial4"/>
    <dgm:cxn modelId="{7C9F4426-853C-FE40-9FF2-293C49CB0B5D}" type="presParOf" srcId="{8824F052-D6EF-46E1-83F3-5AA013CDDCB0}" destId="{13A970D4-0D3B-49E9-8FE0-BAD7D1EF0325}" srcOrd="7" destOrd="0" presId="urn:microsoft.com/office/officeart/2005/8/layout/radial4"/>
    <dgm:cxn modelId="{C92E31AE-CBFA-EC49-81C3-C444C0C5B4F5}" type="presParOf" srcId="{8824F052-D6EF-46E1-83F3-5AA013CDDCB0}" destId="{243B600A-B59F-4BDC-890E-DF1BAE546036}" srcOrd="8" destOrd="0" presId="urn:microsoft.com/office/officeart/2005/8/layout/radial4"/>
    <dgm:cxn modelId="{8074559D-3F95-EF41-9F24-64520832B6B1}" type="presParOf" srcId="{8824F052-D6EF-46E1-83F3-5AA013CDDCB0}" destId="{0CC5536C-B702-40F7-8C05-A843A48D50A9}" srcOrd="9" destOrd="0" presId="urn:microsoft.com/office/officeart/2005/8/layout/radial4"/>
    <dgm:cxn modelId="{A34DDCD7-3F94-184E-9A01-5F4A5C35A778}" type="presParOf" srcId="{8824F052-D6EF-46E1-83F3-5AA013CDDCB0}" destId="{E4D01C93-8E13-41EE-BB16-94BD26963F19}" srcOrd="10" destOrd="0" presId="urn:microsoft.com/office/officeart/2005/8/layout/radial4"/>
    <dgm:cxn modelId="{47A77C57-C701-0D49-BAB8-AD4EE03821C1}" type="presParOf" srcId="{8824F052-D6EF-46E1-83F3-5AA013CDDCB0}" destId="{85C1217C-D407-4798-B9A3-F32E126CD188}" srcOrd="11" destOrd="0" presId="urn:microsoft.com/office/officeart/2005/8/layout/radial4"/>
    <dgm:cxn modelId="{61457961-0A25-B540-9873-10071B1C09B9}" type="presParOf" srcId="{8824F052-D6EF-46E1-83F3-5AA013CDDCB0}" destId="{92DF3CA0-BF53-4501-BE56-5F03CEBBA6AB}" srcOrd="12" destOrd="0" presId="urn:microsoft.com/office/officeart/2005/8/layout/radial4"/>
    <dgm:cxn modelId="{5D3CEAC8-8F93-DE4D-82BC-C1619F0CE10B}" type="presParOf" srcId="{8824F052-D6EF-46E1-83F3-5AA013CDDCB0}" destId="{C49A99FE-7EAE-43C1-91D5-C5B22927410D}" srcOrd="13" destOrd="0" presId="urn:microsoft.com/office/officeart/2005/8/layout/radial4"/>
    <dgm:cxn modelId="{A55E87AA-2938-9243-826E-4186C24E16C4}" type="presParOf" srcId="{8824F052-D6EF-46E1-83F3-5AA013CDDCB0}" destId="{7815DF0B-5AE6-45F8-B3EE-8D42F5B77807}" srcOrd="1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5B54B-2878-4C46-B8F6-2509F882340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89D5A08-131D-4A6F-B96C-DE479A1997C3}">
      <dgm:prSet phldrT="[Text]"/>
      <dgm:spPr/>
      <dgm:t>
        <a:bodyPr/>
        <a:lstStyle/>
        <a:p>
          <a:r>
            <a:rPr lang="en-US" dirty="0" smtClean="0"/>
            <a:t>Promote Participation</a:t>
          </a:r>
          <a:endParaRPr lang="en-US" dirty="0"/>
        </a:p>
      </dgm:t>
    </dgm:pt>
    <dgm:pt modelId="{5D702B7C-B782-4CBD-9CF0-D6B7427E3958}" type="parTrans" cxnId="{A0CF16AE-0A8B-4A5A-990A-B3830BD332E5}">
      <dgm:prSet/>
      <dgm:spPr/>
      <dgm:t>
        <a:bodyPr/>
        <a:lstStyle/>
        <a:p>
          <a:endParaRPr lang="en-US"/>
        </a:p>
      </dgm:t>
    </dgm:pt>
    <dgm:pt modelId="{4ECE332C-CBF3-422A-BA28-340DCEBE217A}" type="sibTrans" cxnId="{A0CF16AE-0A8B-4A5A-990A-B3830BD332E5}">
      <dgm:prSet/>
      <dgm:spPr/>
      <dgm:t>
        <a:bodyPr/>
        <a:lstStyle/>
        <a:p>
          <a:endParaRPr lang="en-US"/>
        </a:p>
      </dgm:t>
    </dgm:pt>
    <dgm:pt modelId="{9E2862D6-022F-43C9-B87F-D017C3A88B8F}">
      <dgm:prSet phldrT="[Text]"/>
      <dgm:spPr/>
      <dgm:t>
        <a:bodyPr/>
        <a:lstStyle/>
        <a:p>
          <a:r>
            <a:rPr lang="en-US" dirty="0" smtClean="0"/>
            <a:t>Prepare </a:t>
          </a:r>
          <a:endParaRPr lang="en-US" dirty="0"/>
        </a:p>
      </dgm:t>
    </dgm:pt>
    <dgm:pt modelId="{0AA4B400-D0A4-4C0A-A1F3-E243F630BA4D}" type="parTrans" cxnId="{03B15407-8791-44A8-B731-4EC4A52243A4}">
      <dgm:prSet/>
      <dgm:spPr/>
      <dgm:t>
        <a:bodyPr/>
        <a:lstStyle/>
        <a:p>
          <a:endParaRPr lang="en-US"/>
        </a:p>
      </dgm:t>
    </dgm:pt>
    <dgm:pt modelId="{309C4254-A6BB-4C19-A74C-589EF9C0F8F2}" type="sibTrans" cxnId="{03B15407-8791-44A8-B731-4EC4A52243A4}">
      <dgm:prSet/>
      <dgm:spPr/>
      <dgm:t>
        <a:bodyPr/>
        <a:lstStyle/>
        <a:p>
          <a:endParaRPr lang="en-US"/>
        </a:p>
      </dgm:t>
    </dgm:pt>
    <dgm:pt modelId="{71692098-0276-4432-95F7-730CAF9AD88F}">
      <dgm:prSet phldrT="[Text]"/>
      <dgm:spPr/>
      <dgm:t>
        <a:bodyPr/>
        <a:lstStyle/>
        <a:p>
          <a:r>
            <a:rPr lang="en-US" dirty="0" smtClean="0"/>
            <a:t>Interpret VOS </a:t>
          </a:r>
          <a:r>
            <a:rPr lang="en-US" dirty="0" err="1" smtClean="0"/>
            <a:t>Learnings</a:t>
          </a:r>
          <a:endParaRPr lang="en-US" dirty="0"/>
        </a:p>
      </dgm:t>
    </dgm:pt>
    <dgm:pt modelId="{931562F3-B7F9-457F-BAFA-A37B72AC831C}" type="parTrans" cxnId="{5A3886EA-6DE9-480E-925F-D308702079EF}">
      <dgm:prSet/>
      <dgm:spPr/>
      <dgm:t>
        <a:bodyPr/>
        <a:lstStyle/>
        <a:p>
          <a:endParaRPr lang="en-US"/>
        </a:p>
      </dgm:t>
    </dgm:pt>
    <dgm:pt modelId="{7079EDDE-435F-41B2-B474-B82EBBC652AD}" type="sibTrans" cxnId="{5A3886EA-6DE9-480E-925F-D308702079EF}">
      <dgm:prSet/>
      <dgm:spPr/>
      <dgm:t>
        <a:bodyPr/>
        <a:lstStyle/>
        <a:p>
          <a:endParaRPr lang="en-US"/>
        </a:p>
      </dgm:t>
    </dgm:pt>
    <dgm:pt modelId="{1D8CAA97-1C90-4534-895E-444FF893BDAB}">
      <dgm:prSet phldrT="[Text]"/>
      <dgm:spPr/>
      <dgm:t>
        <a:bodyPr/>
        <a:lstStyle/>
        <a:p>
          <a:r>
            <a:rPr lang="en-US" dirty="0" smtClean="0"/>
            <a:t>Coach, Guide</a:t>
          </a:r>
          <a:endParaRPr lang="en-US" dirty="0"/>
        </a:p>
      </dgm:t>
    </dgm:pt>
    <dgm:pt modelId="{ACA092EB-297A-4B8E-9FE6-C2E126C3479F}" type="parTrans" cxnId="{8F396587-AA70-4A92-A1FA-A9A8186854FB}">
      <dgm:prSet/>
      <dgm:spPr/>
      <dgm:t>
        <a:bodyPr/>
        <a:lstStyle/>
        <a:p>
          <a:endParaRPr lang="en-US"/>
        </a:p>
      </dgm:t>
    </dgm:pt>
    <dgm:pt modelId="{C082294D-0515-4B0F-BA40-71ED9EBD50C5}" type="sibTrans" cxnId="{8F396587-AA70-4A92-A1FA-A9A8186854FB}">
      <dgm:prSet/>
      <dgm:spPr/>
      <dgm:t>
        <a:bodyPr/>
        <a:lstStyle/>
        <a:p>
          <a:endParaRPr lang="en-US"/>
        </a:p>
      </dgm:t>
    </dgm:pt>
    <dgm:pt modelId="{1C250C58-C4D2-4477-8606-FBF8223F1A3F}">
      <dgm:prSet phldrT="[Text]"/>
      <dgm:spPr/>
      <dgm:t>
        <a:bodyPr/>
        <a:lstStyle/>
        <a:p>
          <a:r>
            <a:rPr lang="en-US" dirty="0" smtClean="0"/>
            <a:t>Cheerlead, Monitor, Recognize</a:t>
          </a:r>
          <a:endParaRPr lang="en-US" dirty="0"/>
        </a:p>
      </dgm:t>
    </dgm:pt>
    <dgm:pt modelId="{1ED84833-A5EC-4328-A185-B7D84481EF73}" type="parTrans" cxnId="{920BACFF-86F4-42B2-B667-414161A62F77}">
      <dgm:prSet/>
      <dgm:spPr/>
      <dgm:t>
        <a:bodyPr/>
        <a:lstStyle/>
        <a:p>
          <a:endParaRPr lang="en-US"/>
        </a:p>
      </dgm:t>
    </dgm:pt>
    <dgm:pt modelId="{CAC4F579-C55E-4AA9-987D-954281E7A3DE}" type="sibTrans" cxnId="{920BACFF-86F4-42B2-B667-414161A62F77}">
      <dgm:prSet/>
      <dgm:spPr/>
      <dgm:t>
        <a:bodyPr/>
        <a:lstStyle/>
        <a:p>
          <a:endParaRPr lang="en-US"/>
        </a:p>
      </dgm:t>
    </dgm:pt>
    <dgm:pt modelId="{585364D7-9FB1-42A7-8EFC-923889582D1C}" type="pres">
      <dgm:prSet presAssocID="{0665B54B-2878-4C46-B8F6-2509F882340E}" presName="cycle" presStyleCnt="0">
        <dgm:presLayoutVars>
          <dgm:dir/>
          <dgm:resizeHandles val="exact"/>
        </dgm:presLayoutVars>
      </dgm:prSet>
      <dgm:spPr/>
      <dgm:t>
        <a:bodyPr/>
        <a:lstStyle/>
        <a:p>
          <a:endParaRPr lang="en-US"/>
        </a:p>
      </dgm:t>
    </dgm:pt>
    <dgm:pt modelId="{710F4AB7-417B-41E4-AA6F-514AB939C8AA}" type="pres">
      <dgm:prSet presAssocID="{A89D5A08-131D-4A6F-B96C-DE479A1997C3}" presName="node" presStyleLbl="node1" presStyleIdx="0" presStyleCnt="5">
        <dgm:presLayoutVars>
          <dgm:bulletEnabled val="1"/>
        </dgm:presLayoutVars>
      </dgm:prSet>
      <dgm:spPr/>
      <dgm:t>
        <a:bodyPr/>
        <a:lstStyle/>
        <a:p>
          <a:endParaRPr lang="en-US"/>
        </a:p>
      </dgm:t>
    </dgm:pt>
    <dgm:pt modelId="{50351CEF-6B0C-4737-8782-0909200C3458}" type="pres">
      <dgm:prSet presAssocID="{A89D5A08-131D-4A6F-B96C-DE479A1997C3}" presName="spNode" presStyleCnt="0"/>
      <dgm:spPr/>
    </dgm:pt>
    <dgm:pt modelId="{C0FFBE41-B920-47C7-9B36-4750D17AE205}" type="pres">
      <dgm:prSet presAssocID="{4ECE332C-CBF3-422A-BA28-340DCEBE217A}" presName="sibTrans" presStyleLbl="sibTrans1D1" presStyleIdx="0" presStyleCnt="5"/>
      <dgm:spPr/>
      <dgm:t>
        <a:bodyPr/>
        <a:lstStyle/>
        <a:p>
          <a:endParaRPr lang="en-US"/>
        </a:p>
      </dgm:t>
    </dgm:pt>
    <dgm:pt modelId="{28E49D57-203B-4AA3-A491-884E93144098}" type="pres">
      <dgm:prSet presAssocID="{9E2862D6-022F-43C9-B87F-D017C3A88B8F}" presName="node" presStyleLbl="node1" presStyleIdx="1" presStyleCnt="5">
        <dgm:presLayoutVars>
          <dgm:bulletEnabled val="1"/>
        </dgm:presLayoutVars>
      </dgm:prSet>
      <dgm:spPr/>
      <dgm:t>
        <a:bodyPr/>
        <a:lstStyle/>
        <a:p>
          <a:endParaRPr lang="en-US"/>
        </a:p>
      </dgm:t>
    </dgm:pt>
    <dgm:pt modelId="{4C9ECA80-5F36-46D7-8550-4EC01898ED54}" type="pres">
      <dgm:prSet presAssocID="{9E2862D6-022F-43C9-B87F-D017C3A88B8F}" presName="spNode" presStyleCnt="0"/>
      <dgm:spPr/>
    </dgm:pt>
    <dgm:pt modelId="{A436C2EC-9D57-48C9-BCD9-02161AD47850}" type="pres">
      <dgm:prSet presAssocID="{309C4254-A6BB-4C19-A74C-589EF9C0F8F2}" presName="sibTrans" presStyleLbl="sibTrans1D1" presStyleIdx="1" presStyleCnt="5"/>
      <dgm:spPr/>
      <dgm:t>
        <a:bodyPr/>
        <a:lstStyle/>
        <a:p>
          <a:endParaRPr lang="en-US"/>
        </a:p>
      </dgm:t>
    </dgm:pt>
    <dgm:pt modelId="{0734B702-13DD-4722-8C03-C4FACDB79C80}" type="pres">
      <dgm:prSet presAssocID="{71692098-0276-4432-95F7-730CAF9AD88F}" presName="node" presStyleLbl="node1" presStyleIdx="2" presStyleCnt="5">
        <dgm:presLayoutVars>
          <dgm:bulletEnabled val="1"/>
        </dgm:presLayoutVars>
      </dgm:prSet>
      <dgm:spPr/>
      <dgm:t>
        <a:bodyPr/>
        <a:lstStyle/>
        <a:p>
          <a:endParaRPr lang="en-US"/>
        </a:p>
      </dgm:t>
    </dgm:pt>
    <dgm:pt modelId="{68944B09-D0A9-4C05-B94D-C1356A1E08B7}" type="pres">
      <dgm:prSet presAssocID="{71692098-0276-4432-95F7-730CAF9AD88F}" presName="spNode" presStyleCnt="0"/>
      <dgm:spPr/>
    </dgm:pt>
    <dgm:pt modelId="{13DCAB3B-C524-4CA8-AB96-07FB2B9C85B4}" type="pres">
      <dgm:prSet presAssocID="{7079EDDE-435F-41B2-B474-B82EBBC652AD}" presName="sibTrans" presStyleLbl="sibTrans1D1" presStyleIdx="2" presStyleCnt="5"/>
      <dgm:spPr/>
      <dgm:t>
        <a:bodyPr/>
        <a:lstStyle/>
        <a:p>
          <a:endParaRPr lang="en-US"/>
        </a:p>
      </dgm:t>
    </dgm:pt>
    <dgm:pt modelId="{4B01EDE8-7E5B-43FD-9ADC-3C86948851C1}" type="pres">
      <dgm:prSet presAssocID="{1D8CAA97-1C90-4534-895E-444FF893BDAB}" presName="node" presStyleLbl="node1" presStyleIdx="3" presStyleCnt="5">
        <dgm:presLayoutVars>
          <dgm:bulletEnabled val="1"/>
        </dgm:presLayoutVars>
      </dgm:prSet>
      <dgm:spPr/>
      <dgm:t>
        <a:bodyPr/>
        <a:lstStyle/>
        <a:p>
          <a:endParaRPr lang="en-US"/>
        </a:p>
      </dgm:t>
    </dgm:pt>
    <dgm:pt modelId="{DD674BBF-C502-44F8-BF30-8922C3CE46E7}" type="pres">
      <dgm:prSet presAssocID="{1D8CAA97-1C90-4534-895E-444FF893BDAB}" presName="spNode" presStyleCnt="0"/>
      <dgm:spPr/>
    </dgm:pt>
    <dgm:pt modelId="{DEFB643B-66AE-4C23-9819-662476CAC7C4}" type="pres">
      <dgm:prSet presAssocID="{C082294D-0515-4B0F-BA40-71ED9EBD50C5}" presName="sibTrans" presStyleLbl="sibTrans1D1" presStyleIdx="3" presStyleCnt="5"/>
      <dgm:spPr/>
      <dgm:t>
        <a:bodyPr/>
        <a:lstStyle/>
        <a:p>
          <a:endParaRPr lang="en-US"/>
        </a:p>
      </dgm:t>
    </dgm:pt>
    <dgm:pt modelId="{56691D03-F970-4C8A-A3C7-8D93DA71D0C3}" type="pres">
      <dgm:prSet presAssocID="{1C250C58-C4D2-4477-8606-FBF8223F1A3F}" presName="node" presStyleLbl="node1" presStyleIdx="4" presStyleCnt="5">
        <dgm:presLayoutVars>
          <dgm:bulletEnabled val="1"/>
        </dgm:presLayoutVars>
      </dgm:prSet>
      <dgm:spPr/>
      <dgm:t>
        <a:bodyPr/>
        <a:lstStyle/>
        <a:p>
          <a:endParaRPr lang="en-US"/>
        </a:p>
      </dgm:t>
    </dgm:pt>
    <dgm:pt modelId="{65F97E62-DD5F-4542-A73C-ED0E0054057F}" type="pres">
      <dgm:prSet presAssocID="{1C250C58-C4D2-4477-8606-FBF8223F1A3F}" presName="spNode" presStyleCnt="0"/>
      <dgm:spPr/>
    </dgm:pt>
    <dgm:pt modelId="{905EE8C3-BD0A-4079-9585-B8D376D294A3}" type="pres">
      <dgm:prSet presAssocID="{CAC4F579-C55E-4AA9-987D-954281E7A3DE}" presName="sibTrans" presStyleLbl="sibTrans1D1" presStyleIdx="4" presStyleCnt="5"/>
      <dgm:spPr/>
      <dgm:t>
        <a:bodyPr/>
        <a:lstStyle/>
        <a:p>
          <a:endParaRPr lang="en-US"/>
        </a:p>
      </dgm:t>
    </dgm:pt>
  </dgm:ptLst>
  <dgm:cxnLst>
    <dgm:cxn modelId="{672EDC2A-F37F-1049-A818-CE45BA78063E}" type="presOf" srcId="{9E2862D6-022F-43C9-B87F-D017C3A88B8F}" destId="{28E49D57-203B-4AA3-A491-884E93144098}" srcOrd="0" destOrd="0" presId="urn:microsoft.com/office/officeart/2005/8/layout/cycle5"/>
    <dgm:cxn modelId="{5A3886EA-6DE9-480E-925F-D308702079EF}" srcId="{0665B54B-2878-4C46-B8F6-2509F882340E}" destId="{71692098-0276-4432-95F7-730CAF9AD88F}" srcOrd="2" destOrd="0" parTransId="{931562F3-B7F9-457F-BAFA-A37B72AC831C}" sibTransId="{7079EDDE-435F-41B2-B474-B82EBBC652AD}"/>
    <dgm:cxn modelId="{1179C321-F988-534F-A307-AF5AB5D3389C}" type="presOf" srcId="{71692098-0276-4432-95F7-730CAF9AD88F}" destId="{0734B702-13DD-4722-8C03-C4FACDB79C80}" srcOrd="0" destOrd="0" presId="urn:microsoft.com/office/officeart/2005/8/layout/cycle5"/>
    <dgm:cxn modelId="{2AFB740B-154D-5B44-9F3C-06EFC451C71E}" type="presOf" srcId="{CAC4F579-C55E-4AA9-987D-954281E7A3DE}" destId="{905EE8C3-BD0A-4079-9585-B8D376D294A3}" srcOrd="0" destOrd="0" presId="urn:microsoft.com/office/officeart/2005/8/layout/cycle5"/>
    <dgm:cxn modelId="{0335A356-0CB1-3349-820F-0ECD35B837BD}" type="presOf" srcId="{7079EDDE-435F-41B2-B474-B82EBBC652AD}" destId="{13DCAB3B-C524-4CA8-AB96-07FB2B9C85B4}" srcOrd="0" destOrd="0" presId="urn:microsoft.com/office/officeart/2005/8/layout/cycle5"/>
    <dgm:cxn modelId="{F2115690-E01D-9A40-8780-56A6574598BB}" type="presOf" srcId="{4ECE332C-CBF3-422A-BA28-340DCEBE217A}" destId="{C0FFBE41-B920-47C7-9B36-4750D17AE205}" srcOrd="0" destOrd="0" presId="urn:microsoft.com/office/officeart/2005/8/layout/cycle5"/>
    <dgm:cxn modelId="{34C4C92B-2B90-F140-A24C-641137B93C55}" type="presOf" srcId="{1C250C58-C4D2-4477-8606-FBF8223F1A3F}" destId="{56691D03-F970-4C8A-A3C7-8D93DA71D0C3}" srcOrd="0" destOrd="0" presId="urn:microsoft.com/office/officeart/2005/8/layout/cycle5"/>
    <dgm:cxn modelId="{03B15407-8791-44A8-B731-4EC4A52243A4}" srcId="{0665B54B-2878-4C46-B8F6-2509F882340E}" destId="{9E2862D6-022F-43C9-B87F-D017C3A88B8F}" srcOrd="1" destOrd="0" parTransId="{0AA4B400-D0A4-4C0A-A1F3-E243F630BA4D}" sibTransId="{309C4254-A6BB-4C19-A74C-589EF9C0F8F2}"/>
    <dgm:cxn modelId="{190DEB73-6407-A145-A1D9-3D97595D7AEA}" type="presOf" srcId="{0665B54B-2878-4C46-B8F6-2509F882340E}" destId="{585364D7-9FB1-42A7-8EFC-923889582D1C}" srcOrd="0" destOrd="0" presId="urn:microsoft.com/office/officeart/2005/8/layout/cycle5"/>
    <dgm:cxn modelId="{AA4BEBAB-4667-F945-89F8-58564477131A}" type="presOf" srcId="{A89D5A08-131D-4A6F-B96C-DE479A1997C3}" destId="{710F4AB7-417B-41E4-AA6F-514AB939C8AA}" srcOrd="0" destOrd="0" presId="urn:microsoft.com/office/officeart/2005/8/layout/cycle5"/>
    <dgm:cxn modelId="{47378899-0CB3-C946-9681-AE78D65E179F}" type="presOf" srcId="{309C4254-A6BB-4C19-A74C-589EF9C0F8F2}" destId="{A436C2EC-9D57-48C9-BCD9-02161AD47850}" srcOrd="0" destOrd="0" presId="urn:microsoft.com/office/officeart/2005/8/layout/cycle5"/>
    <dgm:cxn modelId="{8F396587-AA70-4A92-A1FA-A9A8186854FB}" srcId="{0665B54B-2878-4C46-B8F6-2509F882340E}" destId="{1D8CAA97-1C90-4534-895E-444FF893BDAB}" srcOrd="3" destOrd="0" parTransId="{ACA092EB-297A-4B8E-9FE6-C2E126C3479F}" sibTransId="{C082294D-0515-4B0F-BA40-71ED9EBD50C5}"/>
    <dgm:cxn modelId="{52FD7B48-F798-0845-A856-2DA43EA20A4F}" type="presOf" srcId="{1D8CAA97-1C90-4534-895E-444FF893BDAB}" destId="{4B01EDE8-7E5B-43FD-9ADC-3C86948851C1}" srcOrd="0" destOrd="0" presId="urn:microsoft.com/office/officeart/2005/8/layout/cycle5"/>
    <dgm:cxn modelId="{484A532A-5DED-6541-A9C3-0E72148A35FD}" type="presOf" srcId="{C082294D-0515-4B0F-BA40-71ED9EBD50C5}" destId="{DEFB643B-66AE-4C23-9819-662476CAC7C4}" srcOrd="0" destOrd="0" presId="urn:microsoft.com/office/officeart/2005/8/layout/cycle5"/>
    <dgm:cxn modelId="{A0CF16AE-0A8B-4A5A-990A-B3830BD332E5}" srcId="{0665B54B-2878-4C46-B8F6-2509F882340E}" destId="{A89D5A08-131D-4A6F-B96C-DE479A1997C3}" srcOrd="0" destOrd="0" parTransId="{5D702B7C-B782-4CBD-9CF0-D6B7427E3958}" sibTransId="{4ECE332C-CBF3-422A-BA28-340DCEBE217A}"/>
    <dgm:cxn modelId="{920BACFF-86F4-42B2-B667-414161A62F77}" srcId="{0665B54B-2878-4C46-B8F6-2509F882340E}" destId="{1C250C58-C4D2-4477-8606-FBF8223F1A3F}" srcOrd="4" destOrd="0" parTransId="{1ED84833-A5EC-4328-A185-B7D84481EF73}" sibTransId="{CAC4F579-C55E-4AA9-987D-954281E7A3DE}"/>
    <dgm:cxn modelId="{0CFE5A10-51BF-BE4D-9779-0FED19AA49CD}" type="presParOf" srcId="{585364D7-9FB1-42A7-8EFC-923889582D1C}" destId="{710F4AB7-417B-41E4-AA6F-514AB939C8AA}" srcOrd="0" destOrd="0" presId="urn:microsoft.com/office/officeart/2005/8/layout/cycle5"/>
    <dgm:cxn modelId="{03CB2B94-B54B-2846-AC77-A1CDA0D5F351}" type="presParOf" srcId="{585364D7-9FB1-42A7-8EFC-923889582D1C}" destId="{50351CEF-6B0C-4737-8782-0909200C3458}" srcOrd="1" destOrd="0" presId="urn:microsoft.com/office/officeart/2005/8/layout/cycle5"/>
    <dgm:cxn modelId="{DC77E18D-41DB-E247-9DF7-A7C912A70E58}" type="presParOf" srcId="{585364D7-9FB1-42A7-8EFC-923889582D1C}" destId="{C0FFBE41-B920-47C7-9B36-4750D17AE205}" srcOrd="2" destOrd="0" presId="urn:microsoft.com/office/officeart/2005/8/layout/cycle5"/>
    <dgm:cxn modelId="{69943F86-4B0A-3F45-812C-6F20E72302F7}" type="presParOf" srcId="{585364D7-9FB1-42A7-8EFC-923889582D1C}" destId="{28E49D57-203B-4AA3-A491-884E93144098}" srcOrd="3" destOrd="0" presId="urn:microsoft.com/office/officeart/2005/8/layout/cycle5"/>
    <dgm:cxn modelId="{2D6399D3-B1F5-2349-8E72-29CE18071F17}" type="presParOf" srcId="{585364D7-9FB1-42A7-8EFC-923889582D1C}" destId="{4C9ECA80-5F36-46D7-8550-4EC01898ED54}" srcOrd="4" destOrd="0" presId="urn:microsoft.com/office/officeart/2005/8/layout/cycle5"/>
    <dgm:cxn modelId="{011DA0F4-FB57-6544-81FC-8782410174B6}" type="presParOf" srcId="{585364D7-9FB1-42A7-8EFC-923889582D1C}" destId="{A436C2EC-9D57-48C9-BCD9-02161AD47850}" srcOrd="5" destOrd="0" presId="urn:microsoft.com/office/officeart/2005/8/layout/cycle5"/>
    <dgm:cxn modelId="{A5B31C42-DD10-AC44-A27B-87A98D01E088}" type="presParOf" srcId="{585364D7-9FB1-42A7-8EFC-923889582D1C}" destId="{0734B702-13DD-4722-8C03-C4FACDB79C80}" srcOrd="6" destOrd="0" presId="urn:microsoft.com/office/officeart/2005/8/layout/cycle5"/>
    <dgm:cxn modelId="{05485C91-CCDC-F942-B7D7-A98AF8A1B9D4}" type="presParOf" srcId="{585364D7-9FB1-42A7-8EFC-923889582D1C}" destId="{68944B09-D0A9-4C05-B94D-C1356A1E08B7}" srcOrd="7" destOrd="0" presId="urn:microsoft.com/office/officeart/2005/8/layout/cycle5"/>
    <dgm:cxn modelId="{C5045C59-EF28-3A4A-A651-C8BA9B775543}" type="presParOf" srcId="{585364D7-9FB1-42A7-8EFC-923889582D1C}" destId="{13DCAB3B-C524-4CA8-AB96-07FB2B9C85B4}" srcOrd="8" destOrd="0" presId="urn:microsoft.com/office/officeart/2005/8/layout/cycle5"/>
    <dgm:cxn modelId="{5CA43AD8-7AEA-AC4E-AE77-53491A596C1D}" type="presParOf" srcId="{585364D7-9FB1-42A7-8EFC-923889582D1C}" destId="{4B01EDE8-7E5B-43FD-9ADC-3C86948851C1}" srcOrd="9" destOrd="0" presId="urn:microsoft.com/office/officeart/2005/8/layout/cycle5"/>
    <dgm:cxn modelId="{C29C46F2-FD52-2F4D-A40D-CCDF3C9C5EEC}" type="presParOf" srcId="{585364D7-9FB1-42A7-8EFC-923889582D1C}" destId="{DD674BBF-C502-44F8-BF30-8922C3CE46E7}" srcOrd="10" destOrd="0" presId="urn:microsoft.com/office/officeart/2005/8/layout/cycle5"/>
    <dgm:cxn modelId="{F98E374A-AEFB-5346-94BC-22B74B264ABD}" type="presParOf" srcId="{585364D7-9FB1-42A7-8EFC-923889582D1C}" destId="{DEFB643B-66AE-4C23-9819-662476CAC7C4}" srcOrd="11" destOrd="0" presId="urn:microsoft.com/office/officeart/2005/8/layout/cycle5"/>
    <dgm:cxn modelId="{6F544B10-60ED-154C-ACE4-27427FD4CC8E}" type="presParOf" srcId="{585364D7-9FB1-42A7-8EFC-923889582D1C}" destId="{56691D03-F970-4C8A-A3C7-8D93DA71D0C3}" srcOrd="12" destOrd="0" presId="urn:microsoft.com/office/officeart/2005/8/layout/cycle5"/>
    <dgm:cxn modelId="{DE9AD11D-5DDA-FC46-83BC-798540D50EC3}" type="presParOf" srcId="{585364D7-9FB1-42A7-8EFC-923889582D1C}" destId="{65F97E62-DD5F-4542-A73C-ED0E0054057F}" srcOrd="13" destOrd="0" presId="urn:microsoft.com/office/officeart/2005/8/layout/cycle5"/>
    <dgm:cxn modelId="{834172FC-B9A4-E64B-BF75-CEE7C7C9FB97}" type="presParOf" srcId="{585364D7-9FB1-42A7-8EFC-923889582D1C}" destId="{905EE8C3-BD0A-4079-9585-B8D376D294A3}" srcOrd="14"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843F12-684F-4D30-8A5A-1F726286C1CA}">
      <dsp:nvSpPr>
        <dsp:cNvPr id="0" name=""/>
        <dsp:cNvSpPr/>
      </dsp:nvSpPr>
      <dsp:spPr>
        <a:xfrm>
          <a:off x="1143774" y="1032667"/>
          <a:ext cx="713821" cy="713821"/>
        </a:xfrm>
        <a:prstGeom prst="ellipse">
          <a:avLst/>
        </a:prstGeom>
        <a:solidFill>
          <a:srgbClr val="17375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Loyalty (NPS)</a:t>
          </a:r>
          <a:endParaRPr lang="en-US" sz="1300" kern="1200" dirty="0"/>
        </a:p>
      </dsp:txBody>
      <dsp:txXfrm>
        <a:off x="1143774" y="1032667"/>
        <a:ext cx="713821" cy="713821"/>
      </dsp:txXfrm>
    </dsp:sp>
    <dsp:sp modelId="{B2AC55DD-DE07-41FE-9523-5CDA0BCEA553}">
      <dsp:nvSpPr>
        <dsp:cNvPr id="0" name=""/>
        <dsp:cNvSpPr/>
      </dsp:nvSpPr>
      <dsp:spPr>
        <a:xfrm rot="10800000">
          <a:off x="311400" y="1287858"/>
          <a:ext cx="786593" cy="20343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88D255-E654-4AD1-BD93-69DA0E6B762C}">
      <dsp:nvSpPr>
        <dsp:cNvPr id="0" name=""/>
        <dsp:cNvSpPr/>
      </dsp:nvSpPr>
      <dsp:spPr>
        <a:xfrm>
          <a:off x="61562" y="1189708"/>
          <a:ext cx="499675" cy="39974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Driver</a:t>
          </a:r>
          <a:endParaRPr lang="en-US" sz="1300" kern="1200" dirty="0"/>
        </a:p>
      </dsp:txBody>
      <dsp:txXfrm>
        <a:off x="61562" y="1189708"/>
        <a:ext cx="499675" cy="399740"/>
      </dsp:txXfrm>
    </dsp:sp>
    <dsp:sp modelId="{75882AF2-AEB2-4210-B822-B756A655CDF2}">
      <dsp:nvSpPr>
        <dsp:cNvPr id="0" name=""/>
        <dsp:cNvSpPr/>
      </dsp:nvSpPr>
      <dsp:spPr>
        <a:xfrm rot="12600000">
          <a:off x="418042" y="889864"/>
          <a:ext cx="786593" cy="20343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3A8CA0-3D1B-4568-A145-A3226E248353}">
      <dsp:nvSpPr>
        <dsp:cNvPr id="0" name=""/>
        <dsp:cNvSpPr/>
      </dsp:nvSpPr>
      <dsp:spPr>
        <a:xfrm>
          <a:off x="220896" y="595065"/>
          <a:ext cx="499675" cy="39974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Driver</a:t>
          </a:r>
          <a:endParaRPr lang="en-US" sz="1300" kern="1200" dirty="0"/>
        </a:p>
      </dsp:txBody>
      <dsp:txXfrm>
        <a:off x="220896" y="595065"/>
        <a:ext cx="499675" cy="399740"/>
      </dsp:txXfrm>
    </dsp:sp>
    <dsp:sp modelId="{63D92E67-2833-4CFF-ABE9-29B782FA314B}">
      <dsp:nvSpPr>
        <dsp:cNvPr id="0" name=""/>
        <dsp:cNvSpPr/>
      </dsp:nvSpPr>
      <dsp:spPr>
        <a:xfrm rot="14400000">
          <a:off x="709394" y="598512"/>
          <a:ext cx="786593" cy="20343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5ED73D-3712-4BA2-A16D-1944FAF08C60}">
      <dsp:nvSpPr>
        <dsp:cNvPr id="0" name=""/>
        <dsp:cNvSpPr/>
      </dsp:nvSpPr>
      <dsp:spPr>
        <a:xfrm>
          <a:off x="656204" y="159757"/>
          <a:ext cx="499675" cy="39974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Driver</a:t>
          </a:r>
          <a:endParaRPr lang="en-US" sz="1300" kern="1200" dirty="0"/>
        </a:p>
      </dsp:txBody>
      <dsp:txXfrm>
        <a:off x="656204" y="159757"/>
        <a:ext cx="499675" cy="399740"/>
      </dsp:txXfrm>
    </dsp:sp>
    <dsp:sp modelId="{13A970D4-0D3B-49E9-8FE0-BAD7D1EF0325}">
      <dsp:nvSpPr>
        <dsp:cNvPr id="0" name=""/>
        <dsp:cNvSpPr/>
      </dsp:nvSpPr>
      <dsp:spPr>
        <a:xfrm rot="16200000">
          <a:off x="1107388" y="491870"/>
          <a:ext cx="786593" cy="20343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3B600A-B59F-4BDC-890E-DF1BAE546036}">
      <dsp:nvSpPr>
        <dsp:cNvPr id="0" name=""/>
        <dsp:cNvSpPr/>
      </dsp:nvSpPr>
      <dsp:spPr>
        <a:xfrm>
          <a:off x="1250847" y="423"/>
          <a:ext cx="499675" cy="39974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Driver</a:t>
          </a:r>
          <a:endParaRPr lang="en-US" sz="1300" kern="1200" dirty="0"/>
        </a:p>
      </dsp:txBody>
      <dsp:txXfrm>
        <a:off x="1250847" y="423"/>
        <a:ext cx="499675" cy="399740"/>
      </dsp:txXfrm>
    </dsp:sp>
    <dsp:sp modelId="{0CC5536C-B702-40F7-8C05-A843A48D50A9}">
      <dsp:nvSpPr>
        <dsp:cNvPr id="0" name=""/>
        <dsp:cNvSpPr/>
      </dsp:nvSpPr>
      <dsp:spPr>
        <a:xfrm rot="18000000">
          <a:off x="1505382" y="598512"/>
          <a:ext cx="786593" cy="20343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D01C93-8E13-41EE-BB16-94BD26963F19}">
      <dsp:nvSpPr>
        <dsp:cNvPr id="0" name=""/>
        <dsp:cNvSpPr/>
      </dsp:nvSpPr>
      <dsp:spPr>
        <a:xfrm>
          <a:off x="1845489" y="159757"/>
          <a:ext cx="499675" cy="39974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Driver</a:t>
          </a:r>
          <a:endParaRPr lang="en-US" sz="1300" kern="1200" dirty="0"/>
        </a:p>
      </dsp:txBody>
      <dsp:txXfrm>
        <a:off x="1845489" y="159757"/>
        <a:ext cx="499675" cy="399740"/>
      </dsp:txXfrm>
    </dsp:sp>
    <dsp:sp modelId="{85C1217C-D407-4798-B9A3-F32E126CD188}">
      <dsp:nvSpPr>
        <dsp:cNvPr id="0" name=""/>
        <dsp:cNvSpPr/>
      </dsp:nvSpPr>
      <dsp:spPr>
        <a:xfrm rot="19800000">
          <a:off x="1796734" y="889864"/>
          <a:ext cx="786593" cy="20343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DF3CA0-BF53-4501-BE56-5F03CEBBA6AB}">
      <dsp:nvSpPr>
        <dsp:cNvPr id="0" name=""/>
        <dsp:cNvSpPr/>
      </dsp:nvSpPr>
      <dsp:spPr>
        <a:xfrm>
          <a:off x="2280798" y="595065"/>
          <a:ext cx="499675" cy="39974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Driver</a:t>
          </a:r>
          <a:endParaRPr lang="en-US" sz="1300" kern="1200" dirty="0"/>
        </a:p>
      </dsp:txBody>
      <dsp:txXfrm>
        <a:off x="2280798" y="595065"/>
        <a:ext cx="499675" cy="399740"/>
      </dsp:txXfrm>
    </dsp:sp>
    <dsp:sp modelId="{C49A99FE-7EAE-43C1-91D5-C5B22927410D}">
      <dsp:nvSpPr>
        <dsp:cNvPr id="0" name=""/>
        <dsp:cNvSpPr/>
      </dsp:nvSpPr>
      <dsp:spPr>
        <a:xfrm>
          <a:off x="1903376" y="1287858"/>
          <a:ext cx="786593" cy="20343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15DF0B-5AE6-45F8-B3EE-8D42F5B77807}">
      <dsp:nvSpPr>
        <dsp:cNvPr id="0" name=""/>
        <dsp:cNvSpPr/>
      </dsp:nvSpPr>
      <dsp:spPr>
        <a:xfrm>
          <a:off x="2440132" y="1189708"/>
          <a:ext cx="499675" cy="39974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Driver</a:t>
          </a:r>
          <a:endParaRPr lang="en-US" sz="1300" kern="1200" dirty="0"/>
        </a:p>
      </dsp:txBody>
      <dsp:txXfrm>
        <a:off x="2440132" y="1189708"/>
        <a:ext cx="499675" cy="3997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0F4AB7-417B-41E4-AA6F-514AB939C8AA}">
      <dsp:nvSpPr>
        <dsp:cNvPr id="0" name=""/>
        <dsp:cNvSpPr/>
      </dsp:nvSpPr>
      <dsp:spPr>
        <a:xfrm>
          <a:off x="3360751" y="2113"/>
          <a:ext cx="1523862" cy="99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Promote Participation</a:t>
          </a:r>
          <a:endParaRPr lang="en-US" sz="1800" kern="1200" dirty="0"/>
        </a:p>
      </dsp:txBody>
      <dsp:txXfrm>
        <a:off x="3360751" y="2113"/>
        <a:ext cx="1523862" cy="990510"/>
      </dsp:txXfrm>
    </dsp:sp>
    <dsp:sp modelId="{C0FFBE41-B920-47C7-9B36-4750D17AE205}">
      <dsp:nvSpPr>
        <dsp:cNvPr id="0" name=""/>
        <dsp:cNvSpPr/>
      </dsp:nvSpPr>
      <dsp:spPr>
        <a:xfrm>
          <a:off x="2145010" y="497368"/>
          <a:ext cx="3955344" cy="3955344"/>
        </a:xfrm>
        <a:custGeom>
          <a:avLst/>
          <a:gdLst/>
          <a:ahLst/>
          <a:cxnLst/>
          <a:rect l="0" t="0" r="0" b="0"/>
          <a:pathLst>
            <a:path>
              <a:moveTo>
                <a:pt x="2943441" y="251845"/>
              </a:moveTo>
              <a:arcTo wR="1977672" hR="1977672" stAng="17953877" swAng="12108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E49D57-203B-4AA3-A491-884E93144098}">
      <dsp:nvSpPr>
        <dsp:cNvPr id="0" name=""/>
        <dsp:cNvSpPr/>
      </dsp:nvSpPr>
      <dsp:spPr>
        <a:xfrm>
          <a:off x="5241629" y="1368651"/>
          <a:ext cx="1523862" cy="99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Prepare </a:t>
          </a:r>
          <a:endParaRPr lang="en-US" sz="1800" kern="1200" dirty="0"/>
        </a:p>
      </dsp:txBody>
      <dsp:txXfrm>
        <a:off x="5241629" y="1368651"/>
        <a:ext cx="1523862" cy="990510"/>
      </dsp:txXfrm>
    </dsp:sp>
    <dsp:sp modelId="{A436C2EC-9D57-48C9-BCD9-02161AD47850}">
      <dsp:nvSpPr>
        <dsp:cNvPr id="0" name=""/>
        <dsp:cNvSpPr/>
      </dsp:nvSpPr>
      <dsp:spPr>
        <a:xfrm>
          <a:off x="2145010" y="497368"/>
          <a:ext cx="3955344" cy="3955344"/>
        </a:xfrm>
        <a:custGeom>
          <a:avLst/>
          <a:gdLst/>
          <a:ahLst/>
          <a:cxnLst/>
          <a:rect l="0" t="0" r="0" b="0"/>
          <a:pathLst>
            <a:path>
              <a:moveTo>
                <a:pt x="3950591" y="2114705"/>
              </a:moveTo>
              <a:arcTo wR="1977672" hR="1977672" stAng="21838393" swAng="13591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34B702-13DD-4722-8C03-C4FACDB79C80}">
      <dsp:nvSpPr>
        <dsp:cNvPr id="0" name=""/>
        <dsp:cNvSpPr/>
      </dsp:nvSpPr>
      <dsp:spPr>
        <a:xfrm>
          <a:off x="4523198" y="3579756"/>
          <a:ext cx="1523862" cy="99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Interpret VOS </a:t>
          </a:r>
          <a:r>
            <a:rPr lang="en-US" sz="1800" kern="1200" dirty="0" err="1" smtClean="0"/>
            <a:t>Learnings</a:t>
          </a:r>
          <a:endParaRPr lang="en-US" sz="1800" kern="1200" dirty="0"/>
        </a:p>
      </dsp:txBody>
      <dsp:txXfrm>
        <a:off x="4523198" y="3579756"/>
        <a:ext cx="1523862" cy="990510"/>
      </dsp:txXfrm>
    </dsp:sp>
    <dsp:sp modelId="{13DCAB3B-C524-4CA8-AB96-07FB2B9C85B4}">
      <dsp:nvSpPr>
        <dsp:cNvPr id="0" name=""/>
        <dsp:cNvSpPr/>
      </dsp:nvSpPr>
      <dsp:spPr>
        <a:xfrm>
          <a:off x="2145010" y="497368"/>
          <a:ext cx="3955344" cy="3955344"/>
        </a:xfrm>
        <a:custGeom>
          <a:avLst/>
          <a:gdLst/>
          <a:ahLst/>
          <a:cxnLst/>
          <a:rect l="0" t="0" r="0" b="0"/>
          <a:pathLst>
            <a:path>
              <a:moveTo>
                <a:pt x="2220159" y="3940422"/>
              </a:moveTo>
              <a:arcTo wR="1977672" hR="1977672" stAng="4977426" swAng="8451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B01EDE8-7E5B-43FD-9ADC-3C86948851C1}">
      <dsp:nvSpPr>
        <dsp:cNvPr id="0" name=""/>
        <dsp:cNvSpPr/>
      </dsp:nvSpPr>
      <dsp:spPr>
        <a:xfrm>
          <a:off x="2198304" y="3579756"/>
          <a:ext cx="1523862" cy="99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Coach, Guide</a:t>
          </a:r>
          <a:endParaRPr lang="en-US" sz="1800" kern="1200" dirty="0"/>
        </a:p>
      </dsp:txBody>
      <dsp:txXfrm>
        <a:off x="2198304" y="3579756"/>
        <a:ext cx="1523862" cy="990510"/>
      </dsp:txXfrm>
    </dsp:sp>
    <dsp:sp modelId="{DEFB643B-66AE-4C23-9819-662476CAC7C4}">
      <dsp:nvSpPr>
        <dsp:cNvPr id="0" name=""/>
        <dsp:cNvSpPr/>
      </dsp:nvSpPr>
      <dsp:spPr>
        <a:xfrm>
          <a:off x="2145010" y="497368"/>
          <a:ext cx="3955344" cy="3955344"/>
        </a:xfrm>
        <a:custGeom>
          <a:avLst/>
          <a:gdLst/>
          <a:ahLst/>
          <a:cxnLst/>
          <a:rect l="0" t="0" r="0" b="0"/>
          <a:pathLst>
            <a:path>
              <a:moveTo>
                <a:pt x="209734" y="2864004"/>
              </a:moveTo>
              <a:arcTo wR="1977672" hR="1977672" stAng="9202423" swAng="13591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691D03-F970-4C8A-A3C7-8D93DA71D0C3}">
      <dsp:nvSpPr>
        <dsp:cNvPr id="0" name=""/>
        <dsp:cNvSpPr/>
      </dsp:nvSpPr>
      <dsp:spPr>
        <a:xfrm>
          <a:off x="1479873" y="1368651"/>
          <a:ext cx="1523862" cy="99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Cheerlead, Monitor, Recognize</a:t>
          </a:r>
          <a:endParaRPr lang="en-US" sz="1800" kern="1200" dirty="0"/>
        </a:p>
      </dsp:txBody>
      <dsp:txXfrm>
        <a:off x="1479873" y="1368651"/>
        <a:ext cx="1523862" cy="990510"/>
      </dsp:txXfrm>
    </dsp:sp>
    <dsp:sp modelId="{905EE8C3-BD0A-4079-9585-B8D376D294A3}">
      <dsp:nvSpPr>
        <dsp:cNvPr id="0" name=""/>
        <dsp:cNvSpPr/>
      </dsp:nvSpPr>
      <dsp:spPr>
        <a:xfrm>
          <a:off x="2145010" y="497368"/>
          <a:ext cx="3955344" cy="3955344"/>
        </a:xfrm>
        <a:custGeom>
          <a:avLst/>
          <a:gdLst/>
          <a:ahLst/>
          <a:cxnLst/>
          <a:rect l="0" t="0" r="0" b="0"/>
          <a:pathLst>
            <a:path>
              <a:moveTo>
                <a:pt x="475815" y="690966"/>
              </a:moveTo>
              <a:arcTo wR="1977672" hR="1977672" stAng="13235286" swAng="12108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05E0E73-6FB8-452F-8DBD-F467C3FCB02B}" type="datetimeFigureOut">
              <a:rPr lang="en-US"/>
              <a:pPr>
                <a:defRPr/>
              </a:pPr>
              <a:t>6/21/2012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CECAD6-5B3D-4AB4-91FF-623083D228FB}" type="slidenum">
              <a:rPr lang="en-US"/>
              <a:pPr>
                <a:defRPr/>
              </a:pPr>
              <a:t>‹#›</a:t>
            </a:fld>
            <a:endParaRPr lang="en-US"/>
          </a:p>
        </p:txBody>
      </p:sp>
    </p:spTree>
    <p:extLst>
      <p:ext uri="{BB962C8B-B14F-4D97-AF65-F5344CB8AC3E}">
        <p14:creationId xmlns="" xmlns:p14="http://schemas.microsoft.com/office/powerpoint/2010/main" val="2376241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40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F1146D-3925-9247-A713-65A69BAD71DC}" type="slidenum">
              <a:rPr lang="en-US" sz="1200">
                <a:cs typeface="Arial" charset="0"/>
              </a:rPr>
              <a:pPr eaLnBrk="1" hangingPunct="1"/>
              <a:t>1</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Commissioner(3 minutes):  </a:t>
            </a:r>
            <a:r>
              <a:rPr lang="en-US" b="1" dirty="0">
                <a:latin typeface="Calibri" charset="0"/>
              </a:rPr>
              <a:t>The Unit Commissioner should have 6 contacts the unit each year.  Three of those visits are meetings with the unit leadership.  These meetings are critical to the Success of the unit.  They should be no stranger to the Unit commissioner although you may not recognize them by name.  The </a:t>
            </a:r>
            <a:r>
              <a:rPr lang="en-US" b="1" dirty="0" err="1">
                <a:latin typeface="Calibri" charset="0"/>
              </a:rPr>
              <a:t>Recharter</a:t>
            </a:r>
            <a:r>
              <a:rPr lang="en-US" b="1" dirty="0">
                <a:latin typeface="Calibri" charset="0"/>
              </a:rPr>
              <a:t> meeting generally takes place about 2 weeks before </a:t>
            </a:r>
            <a:r>
              <a:rPr lang="en-US" b="1" dirty="0" err="1">
                <a:latin typeface="Calibri" charset="0"/>
              </a:rPr>
              <a:t>rechartering</a:t>
            </a:r>
            <a:r>
              <a:rPr lang="en-US" b="1" dirty="0">
                <a:latin typeface="Calibri" charset="0"/>
              </a:rPr>
              <a:t> and the activity for that meeting is on-time </a:t>
            </a:r>
            <a:r>
              <a:rPr lang="en-US" b="1" dirty="0" err="1">
                <a:latin typeface="Calibri" charset="0"/>
              </a:rPr>
              <a:t>recharter</a:t>
            </a:r>
            <a:r>
              <a:rPr lang="en-US" b="1" dirty="0">
                <a:latin typeface="Calibri" charset="0"/>
              </a:rPr>
              <a:t>.  The Action Planning Meeting takes place shortly after </a:t>
            </a:r>
            <a:r>
              <a:rPr lang="en-US" b="1" dirty="0" err="1">
                <a:latin typeface="Calibri" charset="0"/>
              </a:rPr>
              <a:t>recharter</a:t>
            </a:r>
            <a:r>
              <a:rPr lang="en-US" b="1" dirty="0">
                <a:latin typeface="Calibri" charset="0"/>
              </a:rPr>
              <a:t>.  During the Centennial Quality Unit days, this was where the unit would set its goal for the coming year.  With JTE, we still have that meeting.  The unit reviews its JTE successes and plans for actions that will help them improve their JTE scores for the coming year.  Now, with Voice of the Scout, that data will also be a part of that meeting and help determine specific goals.  The third meeting takes place 6 months before </a:t>
            </a:r>
            <a:r>
              <a:rPr lang="en-US" b="1" dirty="0" err="1">
                <a:latin typeface="Calibri" charset="0"/>
              </a:rPr>
              <a:t>recharter</a:t>
            </a:r>
            <a:r>
              <a:rPr lang="en-US" b="1" dirty="0">
                <a:latin typeface="Calibri" charset="0"/>
              </a:rPr>
              <a:t>.  For lack of a better term, we are calling that meeting the Mid-Charter Review.  At this meeting the unit leadership reviews the progress made so far and makes adjustments to insure the desired JTE status by </a:t>
            </a:r>
            <a:r>
              <a:rPr lang="en-US" b="1" dirty="0" err="1">
                <a:latin typeface="Calibri" charset="0"/>
              </a:rPr>
              <a:t>recharter</a:t>
            </a:r>
            <a:r>
              <a:rPr lang="en-US" b="1" dirty="0">
                <a:latin typeface="Calibri" charset="0"/>
              </a:rPr>
              <a:t>.  Now </a:t>
            </a:r>
            <a:r>
              <a:rPr lang="en-US" b="1" dirty="0" err="1">
                <a:latin typeface="Calibri" charset="0"/>
              </a:rPr>
              <a:t>VoS</a:t>
            </a:r>
            <a:r>
              <a:rPr lang="en-US" b="1" dirty="0">
                <a:latin typeface="Calibri" charset="0"/>
              </a:rPr>
              <a:t> will also be a part of that meeting.  </a:t>
            </a:r>
            <a:r>
              <a:rPr lang="en-US" altLang="ja-JP" b="1" dirty="0">
                <a:latin typeface="Calibri" charset="0"/>
              </a:rPr>
              <a:t>Both the Action Planning Meeting and the Mid-Charter Review are very similar in nature and the UC has a critical role to play.</a:t>
            </a:r>
          </a:p>
          <a:p>
            <a:endParaRPr lang="en-US" b="1"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A19351-13FD-BE46-8E1C-A93355574EB2}" type="slidenum">
              <a:rPr lang="en-US" sz="1200">
                <a:cs typeface="Arial" charset="0"/>
              </a:rPr>
              <a:pPr eaLnBrk="1" hangingPunct="1"/>
              <a:t>12</a:t>
            </a:fld>
            <a:endParaRPr lang="en-US" sz="12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Commissioner:  The commissioners role</a:t>
            </a:r>
            <a:r>
              <a:rPr lang="en-US" baseline="0" dirty="0" smtClean="0"/>
              <a:t> in the logistical part of this is minor.  He/she makes sure the unit leadership is aware and understands the JTE criteria.  And the unit commissioner should certainly meet—and exceed the visitation requirement.  Last year there were only 8 councils that were “gold” in unit visitation.  SURELY that will change.</a:t>
            </a:r>
          </a:p>
          <a:p>
            <a:r>
              <a:rPr lang="en-US" baseline="0" dirty="0" smtClean="0"/>
              <a:t>With Voice of the Scout, the unit commissioner is again the promoter.  While </a:t>
            </a:r>
            <a:r>
              <a:rPr lang="en-US" baseline="0" dirty="0" err="1" smtClean="0"/>
              <a:t>VoS</a:t>
            </a:r>
            <a:r>
              <a:rPr lang="en-US" baseline="0" dirty="0" smtClean="0"/>
              <a:t> is not mandatory in 2012, it will be in 2013.  Unit leadership will need help in understanding why this is important.  They’ll need reminding of the need for email addresses and there is a particular way that those need to be gathered in regards to youth 14 and over.  </a:t>
            </a:r>
            <a:r>
              <a:rPr lang="en-US" u="sng" baseline="0" dirty="0" smtClean="0"/>
              <a:t>The critical importance of adding email info during </a:t>
            </a:r>
            <a:r>
              <a:rPr lang="en-US" u="sng" baseline="0" dirty="0" err="1" smtClean="0"/>
              <a:t>recharter</a:t>
            </a:r>
            <a:r>
              <a:rPr lang="en-US" u="sng" baseline="0" dirty="0" smtClean="0"/>
              <a:t>.  Out of 100.000 units in spring survey, less than 20 had 5 or more responses so we MUST get more parents and scouts completing surveys to get valid information at the unit level.</a:t>
            </a:r>
          </a:p>
          <a:p>
            <a:r>
              <a:rPr lang="en-US" baseline="0" dirty="0" err="1" smtClean="0"/>
              <a:t>VoS</a:t>
            </a:r>
            <a:r>
              <a:rPr lang="en-US" baseline="0" dirty="0" smtClean="0"/>
              <a:t> will come out twice each year—in the fall and in the spring. </a:t>
            </a:r>
          </a:p>
          <a:p>
            <a:r>
              <a:rPr lang="en-US" baseline="0" dirty="0" smtClean="0"/>
              <a:t>“Manners” will encourage participation: thank to those who participated; “we’ll be having a meeting”; “You said you wanted x, so we’re making a change” </a:t>
            </a:r>
            <a:endParaRPr lang="en-US" dirty="0"/>
          </a:p>
        </p:txBody>
      </p:sp>
      <p:sp>
        <p:nvSpPr>
          <p:cNvPr id="4" name="Slide Number Placeholder 3"/>
          <p:cNvSpPr>
            <a:spLocks noGrp="1"/>
          </p:cNvSpPr>
          <p:nvPr>
            <p:ph type="sldNum" sz="quarter" idx="10"/>
          </p:nvPr>
        </p:nvSpPr>
        <p:spPr/>
        <p:txBody>
          <a:bodyPr/>
          <a:lstStyle/>
          <a:p>
            <a:fld id="{4B457B2D-5D61-2841-B9C2-57FADED06577}" type="slidenum">
              <a:rPr lang="en-US" smtClean="0"/>
              <a:pPr/>
              <a:t>13</a:t>
            </a:fld>
            <a:endParaRPr lang="en-US"/>
          </a:p>
        </p:txBody>
      </p:sp>
    </p:spTree>
    <p:extLst>
      <p:ext uri="{BB962C8B-B14F-4D97-AF65-F5344CB8AC3E}">
        <p14:creationId xmlns="" xmlns:p14="http://schemas.microsoft.com/office/powerpoint/2010/main" val="1353555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Commissioner:  The people resource specialists for improving unit programing are the Council and District Committees.  They run the operations side of things</a:t>
            </a:r>
            <a:r>
              <a:rPr lang="en-US" baseline="0" dirty="0" smtClean="0"/>
              <a:t> and they are the subject matter experts on Advancement, Finances, Training, Camping, Activities… etc.</a:t>
            </a:r>
          </a:p>
          <a:p>
            <a:r>
              <a:rPr lang="en-US" baseline="0" dirty="0" smtClean="0"/>
              <a:t>The unit commissioner visit units and assist them in getting the help they need to succeed from the district.</a:t>
            </a:r>
            <a:endParaRPr lang="en-US" dirty="0" smtClean="0"/>
          </a:p>
          <a:p>
            <a:r>
              <a:rPr lang="en-US" dirty="0" smtClean="0"/>
              <a:t>This is what unit service should look like: the unit commissioner is the link.</a:t>
            </a:r>
            <a:r>
              <a:rPr lang="en-US" baseline="0" dirty="0" smtClean="0"/>
              <a:t>  The link goes both ways—information and support such as camping activities go to the unit and requests for assistance go from the unit to the district. As someone from the operations side of things recently said to me, “The commissioners have all the information.  They know what is going on at the district and council level and they know what is going on in the units.”  It is up to the unit commissioner to be the link, not to be the be all and end all to the unit.</a:t>
            </a:r>
            <a:endParaRPr lang="en-US" dirty="0"/>
          </a:p>
        </p:txBody>
      </p:sp>
      <p:sp>
        <p:nvSpPr>
          <p:cNvPr id="4" name="Slide Number Placeholder 3"/>
          <p:cNvSpPr>
            <a:spLocks noGrp="1"/>
          </p:cNvSpPr>
          <p:nvPr>
            <p:ph type="sldNum" sz="quarter" idx="10"/>
          </p:nvPr>
        </p:nvSpPr>
        <p:spPr/>
        <p:txBody>
          <a:bodyPr/>
          <a:lstStyle/>
          <a:p>
            <a:fld id="{4B457B2D-5D61-2841-B9C2-57FADED06577}" type="slidenum">
              <a:rPr lang="en-US" smtClean="0"/>
              <a:pPr/>
              <a:t>18</a:t>
            </a:fld>
            <a:endParaRPr lang="en-US" dirty="0"/>
          </a:p>
        </p:txBody>
      </p:sp>
    </p:spTree>
    <p:extLst>
      <p:ext uri="{BB962C8B-B14F-4D97-AF65-F5344CB8AC3E}">
        <p14:creationId xmlns="" xmlns:p14="http://schemas.microsoft.com/office/powerpoint/2010/main" val="61643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Operations (1 minute)</a:t>
            </a:r>
            <a:r>
              <a:rPr lang="en-US" b="1" dirty="0">
                <a:latin typeface="Calibri" charset="0"/>
              </a:rPr>
              <a:t>: Everyone plays an important role. </a:t>
            </a:r>
            <a:r>
              <a:rPr lang="en-US" b="1" dirty="0" err="1">
                <a:latin typeface="Calibri" charset="0"/>
              </a:rPr>
              <a:t>JtE</a:t>
            </a:r>
            <a:r>
              <a:rPr lang="en-US" b="1" dirty="0">
                <a:latin typeface="Calibri" charset="0"/>
              </a:rPr>
              <a:t> measures us against a specific criteria.  </a:t>
            </a:r>
            <a:r>
              <a:rPr lang="en-US" b="1" dirty="0" err="1">
                <a:latin typeface="Calibri" charset="0"/>
              </a:rPr>
              <a:t>VoS</a:t>
            </a:r>
            <a:r>
              <a:rPr lang="en-US" b="1" dirty="0">
                <a:latin typeface="Calibri" charset="0"/>
              </a:rPr>
              <a:t> measures what our stakeholders think.  When the Commissioner staff and District Committee are both working together, the unit stands a much better chance of receiving the needed support  and sets them on the trail to become a high performing unit. It takes an entire District to serve a Unit!  </a:t>
            </a:r>
            <a:r>
              <a:rPr lang="en-US" b="1" u="sng" dirty="0">
                <a:latin typeface="Calibri" charset="0"/>
              </a:rPr>
              <a:t>And it gives our Scouts and their parents a Scouting experience we can all be proud of</a:t>
            </a:r>
          </a:p>
          <a:p>
            <a:endParaRPr lang="en-US" u="sng" dirty="0">
              <a:latin typeface="Calibri" charset="0"/>
            </a:endParaRPr>
          </a:p>
          <a:p>
            <a:r>
              <a:rPr lang="en-US" sz="3000" dirty="0">
                <a:latin typeface="Calibri" charset="0"/>
              </a:rPr>
              <a:t>Everyone has a role to play in the support of our units and our youth</a:t>
            </a:r>
          </a:p>
          <a:p>
            <a:r>
              <a:rPr lang="en-US" sz="3000" dirty="0">
                <a:latin typeface="Calibri" charset="0"/>
              </a:rPr>
              <a:t>It is important to utilize all the tools and resources available</a:t>
            </a:r>
          </a:p>
          <a:p>
            <a:pPr marL="342900" lvl="1" indent="-342900">
              <a:buFontTx/>
              <a:buChar char="•"/>
            </a:pPr>
            <a:r>
              <a:rPr lang="en-US" sz="3000" dirty="0" err="1">
                <a:latin typeface="Calibri" charset="0"/>
              </a:rPr>
              <a:t>JtE</a:t>
            </a:r>
            <a:r>
              <a:rPr lang="en-US" sz="3000" dirty="0">
                <a:latin typeface="Calibri" charset="0"/>
              </a:rPr>
              <a:t> tells how we</a:t>
            </a:r>
            <a:r>
              <a:rPr lang="ja-JP" altLang="en-US" sz="3000">
                <a:latin typeface="Calibri" charset="0"/>
              </a:rPr>
              <a:t>’</a:t>
            </a:r>
            <a:r>
              <a:rPr lang="en-US" altLang="ja-JP" sz="3000" dirty="0">
                <a:latin typeface="Calibri" charset="0"/>
              </a:rPr>
              <a:t>re doing against specific criteria</a:t>
            </a:r>
          </a:p>
          <a:p>
            <a:pPr marL="342900" lvl="1" indent="-342900">
              <a:buFontTx/>
              <a:buChar char="•"/>
            </a:pPr>
            <a:r>
              <a:rPr lang="en-US" sz="2800" dirty="0">
                <a:latin typeface="Calibri" charset="0"/>
              </a:rPr>
              <a:t>VOS tells how our stakeholders think we</a:t>
            </a:r>
            <a:r>
              <a:rPr lang="ja-JP" altLang="en-US" sz="2800">
                <a:latin typeface="Calibri" charset="0"/>
              </a:rPr>
              <a:t>’</a:t>
            </a:r>
            <a:r>
              <a:rPr lang="en-US" altLang="ja-JP" sz="2800" dirty="0">
                <a:latin typeface="Calibri" charset="0"/>
              </a:rPr>
              <a:t>re doing</a:t>
            </a:r>
          </a:p>
          <a:p>
            <a:pPr>
              <a:buFontTx/>
              <a:buChar char="•"/>
            </a:pPr>
            <a:r>
              <a:rPr lang="en-US" sz="2800" dirty="0">
                <a:latin typeface="Calibri" charset="0"/>
              </a:rPr>
              <a:t>Consider feedback the doorway to opportunity for change</a:t>
            </a:r>
          </a:p>
          <a:p>
            <a:pPr>
              <a:buFontTx/>
              <a:buChar char="•"/>
            </a:pPr>
            <a:r>
              <a:rPr lang="en-US" sz="2800" dirty="0">
                <a:latin typeface="Calibri" charset="0"/>
              </a:rPr>
              <a:t>Better units, better program, happier youth</a:t>
            </a:r>
          </a:p>
          <a:p>
            <a:pPr>
              <a:buFontTx/>
              <a:buChar char="•"/>
            </a:pPr>
            <a:r>
              <a:rPr lang="ja-JP" altLang="en-US" sz="2800" b="1">
                <a:latin typeface="Calibri" charset="0"/>
              </a:rPr>
              <a:t>“</a:t>
            </a:r>
            <a:r>
              <a:rPr lang="en-US" altLang="ja-JP" sz="2800" b="1" dirty="0">
                <a:latin typeface="Calibri" charset="0"/>
              </a:rPr>
              <a:t> It takes a entire District to serve a Unit</a:t>
            </a:r>
            <a:r>
              <a:rPr lang="ja-JP" altLang="en-US" sz="2800" b="1">
                <a:latin typeface="Calibri" charset="0"/>
              </a:rPr>
              <a:t>”</a:t>
            </a:r>
            <a:endParaRPr lang="en-US" altLang="ja-JP" sz="2800" dirty="0">
              <a:latin typeface="Calibri" charset="0"/>
            </a:endParaRPr>
          </a:p>
          <a:p>
            <a:pPr marL="342900" lvl="1" indent="-342900">
              <a:buFontTx/>
              <a:buChar char="•"/>
            </a:pPr>
            <a:endParaRPr lang="en-US" sz="3000" dirty="0">
              <a:latin typeface="Calibri" charset="0"/>
            </a:endParaRPr>
          </a:p>
          <a:p>
            <a:endParaRPr lang="en-US" u="sng"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65CE26-5305-3F4A-87D5-5E4CAACC7884}" type="slidenum">
              <a:rPr lang="en-US" sz="1200">
                <a:cs typeface="Arial" charset="0"/>
              </a:rPr>
              <a:pPr eaLnBrk="1" hangingPunct="1"/>
              <a:t>19</a:t>
            </a:fld>
            <a:endParaRPr lang="en-US" sz="12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Operations: (1 minute)</a:t>
            </a:r>
          </a:p>
        </p:txBody>
      </p:sp>
      <p:sp>
        <p:nvSpPr>
          <p:cNvPr id="53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6E25B2-3F19-5E44-97E2-6EA968BC2210}" type="slidenum">
              <a:rPr lang="en-US" sz="1200">
                <a:cs typeface="Arial" charset="0"/>
              </a:rPr>
              <a:pPr eaLnBrk="1" hangingPunct="1"/>
              <a:t>20</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a:r>
              <a:rPr lang="en-US" dirty="0">
                <a:latin typeface="Calibri" charset="0"/>
              </a:rPr>
              <a:t>Commissioner (2 minutes): </a:t>
            </a:r>
            <a:r>
              <a:rPr lang="en-US" b="1" dirty="0">
                <a:latin typeface="Calibri" charset="0"/>
              </a:rPr>
              <a:t>Voice of the Scout is the final component of Journey to Excellence.  You are all familiar with Journey to Excellence—it has been in place for a year now.  Voice of the Scout is the feedback mechanism that will provide guidance to unit leadership as they build a better unit.  The Unit Commissioner has a vital role to play in this process. </a:t>
            </a:r>
          </a:p>
          <a:p>
            <a:pPr marL="514350" indent="-514350"/>
            <a:r>
              <a:rPr lang="en-US" b="1" dirty="0">
                <a:latin typeface="Calibri" charset="0"/>
              </a:rPr>
              <a:t>Voice of the Scout – What is it? </a:t>
            </a:r>
          </a:p>
          <a:p>
            <a:pPr marL="514350" indent="-514350"/>
            <a:r>
              <a:rPr lang="en-US" b="1" dirty="0">
                <a:latin typeface="Calibri" charset="0"/>
              </a:rPr>
              <a:t> It’s a survey:</a:t>
            </a:r>
            <a:endParaRPr lang="en-US" dirty="0">
              <a:latin typeface="Calibri" charset="0"/>
            </a:endParaRPr>
          </a:p>
          <a:p>
            <a:pPr marL="514350" indent="-514350"/>
            <a:r>
              <a:rPr lang="en-US" dirty="0">
                <a:latin typeface="Calibri" charset="0"/>
              </a:rPr>
              <a:t>It is a Stakeholder (Scout, Scout Parent and Volunteer) assessment survey</a:t>
            </a:r>
          </a:p>
          <a:p>
            <a:pPr marL="514350" indent="-514350"/>
            <a:r>
              <a:rPr lang="en-US" dirty="0">
                <a:latin typeface="Calibri" charset="0"/>
              </a:rPr>
              <a:t>It asks Questions to determine stakeholder satisfaction and reveals areas for improvement</a:t>
            </a:r>
          </a:p>
          <a:p>
            <a:pPr marL="514350" indent="-514350"/>
            <a:r>
              <a:rPr lang="en-US" dirty="0">
                <a:latin typeface="Calibri" charset="0"/>
              </a:rPr>
              <a:t>It will ask stakeholders to participate twice per year.  The requests will come by e-mail to all stakeholders, their response is electronic and anonymous.</a:t>
            </a:r>
          </a:p>
          <a:p>
            <a:pPr marL="514350" indent="-514350"/>
            <a:r>
              <a:rPr lang="en-US" dirty="0">
                <a:latin typeface="Calibri" charset="0"/>
              </a:rPr>
              <a:t>Responses are collated and analyzed by National</a:t>
            </a:r>
          </a:p>
          <a:p>
            <a:pPr marL="514350" indent="-514350"/>
            <a:r>
              <a:rPr lang="en-US" dirty="0">
                <a:latin typeface="Calibri" charset="0"/>
              </a:rPr>
              <a:t>Presented locally at 3 levels</a:t>
            </a:r>
          </a:p>
          <a:p>
            <a:pPr lvl="1"/>
            <a:r>
              <a:rPr lang="en-US" dirty="0">
                <a:latin typeface="Calibri" charset="0"/>
              </a:rPr>
              <a:t>Unit, District, Council</a:t>
            </a:r>
          </a:p>
          <a:p>
            <a:pPr lvl="1"/>
            <a:r>
              <a:rPr lang="en-US" dirty="0">
                <a:latin typeface="Calibri" charset="0"/>
              </a:rPr>
              <a:t>Response and action at all levels based on VOS information</a:t>
            </a:r>
          </a:p>
          <a:p>
            <a:pPr marL="514350" indent="-514350"/>
            <a:r>
              <a:rPr lang="en-US" dirty="0">
                <a:latin typeface="Calibri" charset="0"/>
              </a:rPr>
              <a:t>Optional 2012,  Used Nationally 2013</a:t>
            </a:r>
          </a:p>
          <a:p>
            <a:pPr marL="514350" indent="-514350"/>
            <a:endParaRPr lang="en-US" dirty="0">
              <a:latin typeface="Calibri" charset="0"/>
            </a:endParaRPr>
          </a:p>
          <a:p>
            <a:pPr marL="514350" indent="-514350"/>
            <a:endParaRPr lang="en-US" dirty="0">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ACDF66-B4F7-7B49-B24B-3F5D45D88FA5}" type="slidenum">
              <a:rPr lang="en-US" sz="1200">
                <a:cs typeface="Arial" charset="0"/>
              </a:rPr>
              <a:pPr eaLnBrk="1" hangingPunct="1"/>
              <a:t>3</a:t>
            </a:fld>
            <a:endParaRPr lang="en-US"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Commissioner (2 minutes): </a:t>
            </a:r>
            <a:r>
              <a:rPr lang="en-US" b="1">
                <a:latin typeface="Calibri" charset="0"/>
              </a:rPr>
              <a:t>This is what it will look like for the Unit and the Unit Commissioner.  Invitations to participate will be sent twice a year.  The anonymous results will be collated and analyzed by national and reach the Unit Commissioner via his/her District Commissioner.  The Unit Key 3 will receive theirs through the District Committee.  Everyone will receive their copy of the report individually and prior to the Unit Key 3 meeting that the Unit Commissioner will set up.  The Unit Commissioner will facilitate the meeting where he/she will interpret the data, guide and coach action to meet customer satisfaction.  The Unit Commissioner will then report that plan to his District Commissioner and look for ways to link District Resources to the Unit.  He/she will also look for those actions to be implemented when he/she does the regular unit visits.  And, of course, it will be reported in UVTS</a:t>
            </a:r>
            <a:endParaRPr lang="en-US">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524321-914D-044A-8057-23D619C2B2D5}" type="slidenum">
              <a:rPr lang="en-US" sz="1200">
                <a:cs typeface="Arial" charset="0"/>
              </a:rPr>
              <a:pPr eaLnBrk="1" hangingPunct="1"/>
              <a:t>5</a:t>
            </a:fld>
            <a:endParaRPr lang="en-US" sz="12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Commissioner (2 minutes): </a:t>
            </a:r>
            <a:r>
              <a:rPr lang="en-US" b="1">
                <a:latin typeface="Calibri" charset="0"/>
              </a:rPr>
              <a:t>The Unit Key 3 is a relatively new concept.  It is included in the New Unit Organization Plan and there is a full description of it in the Unit Performance Guide which is located on the national website.  But a quick overview is that its members are the COR (or in the case of a missing COR, the IH), the Unit Leader and the Unit Committee Chair.  It functions like any other Scouting Key 3 on behalf of the unit.  Occasionally and certainly when reviewing the Voice of the Scout results, the Unit Commissioner will meet with them but is not a member of the Unit Key 3.  It is at these two meetings a year—the Action Planning Meeting and the Mid-Charter Review Meeting—where the results of the VOS surveys are dealt with at the unit level.</a:t>
            </a: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364E1B-8D48-7242-A80B-0730633E02E9}" type="slidenum">
              <a:rPr lang="en-US" sz="1200">
                <a:cs typeface="Arial" charset="0"/>
              </a:rPr>
              <a:pPr eaLnBrk="1" hangingPunct="1"/>
              <a:t>6</a:t>
            </a:fld>
            <a:endParaRPr lang="en-US" sz="12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Operations (3 minutes): </a:t>
            </a:r>
            <a:r>
              <a:rPr lang="en-US" b="1">
                <a:latin typeface="Calibri" charset="0"/>
              </a:rPr>
              <a:t>How VOS Works</a:t>
            </a:r>
          </a:p>
          <a:p>
            <a:endParaRPr lang="en-US">
              <a:latin typeface="Calibri" charset="0"/>
            </a:endParaRPr>
          </a:p>
          <a:p>
            <a:r>
              <a:rPr lang="en-US">
                <a:latin typeface="Calibri" charset="0"/>
              </a:rPr>
              <a:t>Key Question </a:t>
            </a:r>
            <a:r>
              <a:rPr lang="en-US" b="1">
                <a:latin typeface="Calibri" charset="0"/>
              </a:rPr>
              <a:t>– </a:t>
            </a:r>
            <a:r>
              <a:rPr lang="ja-JP" altLang="en-US">
                <a:latin typeface="Calibri" charset="0"/>
              </a:rPr>
              <a:t>“</a:t>
            </a:r>
            <a:r>
              <a:rPr lang="en-US" altLang="ja-JP">
                <a:latin typeface="Calibri" charset="0"/>
              </a:rPr>
              <a:t>How likely is it that you would recommend the Boy Scouts to a friend or colleague?</a:t>
            </a:r>
            <a:r>
              <a:rPr lang="ja-JP" altLang="en-US">
                <a:latin typeface="Calibri" charset="0"/>
              </a:rPr>
              <a:t>”</a:t>
            </a:r>
            <a:endParaRPr lang="en-US" altLang="ja-JP">
              <a:latin typeface="Calibri" charset="0"/>
            </a:endParaRPr>
          </a:p>
          <a:p>
            <a:r>
              <a:rPr lang="en-US">
                <a:latin typeface="Calibri" charset="0"/>
              </a:rPr>
              <a:t>Responder gives score  from 10 (best) to 0</a:t>
            </a:r>
          </a:p>
          <a:p>
            <a:r>
              <a:rPr lang="en-US">
                <a:latin typeface="Calibri" charset="0"/>
              </a:rPr>
              <a:t>Depending on how they answer, they belong to certain groups – </a:t>
            </a:r>
          </a:p>
          <a:p>
            <a:pPr lvl="1"/>
            <a:r>
              <a:rPr lang="en-US">
                <a:latin typeface="Calibri" charset="0"/>
              </a:rPr>
              <a:t>9-10 – Promoters</a:t>
            </a:r>
          </a:p>
          <a:p>
            <a:pPr lvl="1"/>
            <a:r>
              <a:rPr lang="en-US">
                <a:latin typeface="Calibri" charset="0"/>
              </a:rPr>
              <a:t>7-8 – Passives</a:t>
            </a:r>
          </a:p>
          <a:p>
            <a:pPr lvl="1"/>
            <a:r>
              <a:rPr lang="en-US">
                <a:latin typeface="Calibri" charset="0"/>
              </a:rPr>
              <a:t>0-6 – Detractors</a:t>
            </a:r>
          </a:p>
          <a:p>
            <a:r>
              <a:rPr lang="en-US">
                <a:latin typeface="Calibri" charset="0"/>
              </a:rPr>
              <a:t>Net Promoter Score -  Promoters minus Detractors—the Passives don’t count.</a:t>
            </a:r>
          </a:p>
          <a:p>
            <a:pPr lvl="1"/>
            <a:r>
              <a:rPr lang="en-US">
                <a:latin typeface="Calibri" charset="0"/>
              </a:rPr>
              <a:t>Corrected to represent 100 responses</a:t>
            </a:r>
          </a:p>
          <a:p>
            <a:pPr lvl="1"/>
            <a:r>
              <a:rPr lang="en-US">
                <a:latin typeface="Calibri" charset="0"/>
              </a:rPr>
              <a:t>Top score is 100 – worst is minus 100</a:t>
            </a:r>
          </a:p>
          <a:p>
            <a:endParaRPr lang="en-US">
              <a:latin typeface="Calibri" charset="0"/>
            </a:endParaRPr>
          </a:p>
          <a:p>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F8E97-B941-E147-A485-DF59E0123415}" type="slidenum">
              <a:rPr lang="en-US" sz="1200">
                <a:cs typeface="Arial" charset="0"/>
              </a:rPr>
              <a:pPr eaLnBrk="1" hangingPunct="1"/>
              <a:t>7</a:t>
            </a:fld>
            <a:endParaRPr lang="en-US"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Operations (2 minutes)</a:t>
            </a:r>
            <a:r>
              <a:rPr lang="en-US" b="1">
                <a:latin typeface="Calibri" charset="0"/>
              </a:rPr>
              <a:t>What Information VOS will give results from numeric questions.  </a:t>
            </a:r>
          </a:p>
          <a:p>
            <a:r>
              <a:rPr lang="en-US" b="1">
                <a:latin typeface="Calibri" charset="0"/>
              </a:rPr>
              <a:t>The first question will always be a loyalty question—if asked, how likely are you to recommend Scouting to a friend?</a:t>
            </a:r>
          </a:p>
          <a:p>
            <a:r>
              <a:rPr lang="en-US" b="1">
                <a:latin typeface="Calibri" charset="0"/>
              </a:rPr>
              <a:t>The next series of questions called “drivers” try to determine why a respondent replied as they did.  </a:t>
            </a:r>
          </a:p>
          <a:p>
            <a:r>
              <a:rPr lang="en-US" b="1">
                <a:latin typeface="Calibri" charset="0"/>
              </a:rPr>
              <a:t>There are some sample driver questions and the complete set is on Scouting.org</a:t>
            </a: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006CF8-5D61-CE42-B6AC-566A4298B34D}" type="slidenum">
              <a:rPr lang="en-US" sz="1200">
                <a:cs typeface="Arial" charset="0"/>
              </a:rPr>
              <a:pPr eaLnBrk="1" hangingPunct="1"/>
              <a:t>8</a:t>
            </a:fld>
            <a:endParaRPr lang="en-US" sz="120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Operations: (1 minute): </a:t>
            </a:r>
            <a:r>
              <a:rPr lang="en-US" b="1">
                <a:latin typeface="Calibri" charset="0"/>
              </a:rPr>
              <a:t>What Information VOS will give</a:t>
            </a:r>
          </a:p>
          <a:p>
            <a:r>
              <a:rPr lang="en-US" b="1">
                <a:latin typeface="Calibri" charset="0"/>
              </a:rPr>
              <a:t>In addition to answering questions by ranking numerically how much you agree with a driver question, the participant will have the opportunity to respond with a verbatim answer.  This is an example of what that might look like. </a:t>
            </a:r>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A29AE0-6A9E-5E4E-BB03-D5620F0A66B5}" type="slidenum">
              <a:rPr lang="en-US" sz="1200">
                <a:cs typeface="Arial" charset="0"/>
              </a:rPr>
              <a:pPr eaLnBrk="1" hangingPunct="1"/>
              <a:t>9</a:t>
            </a:fld>
            <a:endParaRPr lang="en-US" sz="120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Commissioer (1 minute)</a:t>
            </a:r>
            <a:r>
              <a:rPr lang="en-US" b="1">
                <a:latin typeface="Calibri" charset="0"/>
              </a:rPr>
              <a:t> When the quantitative data and the qualitative data support one another, it indicates that there is an opportunity for change.  The JTE scores should also validate that.  And that’s where the Unit Commissioner comes in.</a:t>
            </a:r>
          </a:p>
          <a:p>
            <a:pPr lvl="1"/>
            <a:endParaRPr lang="en-US">
              <a:latin typeface="Calibri" charset="0"/>
            </a:endParaRPr>
          </a:p>
          <a:p>
            <a:pPr lvl="1"/>
            <a:endParaRPr lang="en-US">
              <a:latin typeface="Calibri" charset="0"/>
            </a:endParaRPr>
          </a:p>
          <a:p>
            <a:pPr lvl="1"/>
            <a:r>
              <a:rPr lang="en-US">
                <a:latin typeface="Calibri" charset="0"/>
              </a:rPr>
              <a:t>Troop – more Older Boy programs</a:t>
            </a:r>
          </a:p>
          <a:p>
            <a:pPr lvl="1"/>
            <a:r>
              <a:rPr lang="en-US">
                <a:latin typeface="Calibri" charset="0"/>
              </a:rPr>
              <a:t>Pack – more outdoor activities</a:t>
            </a: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07E5DA-868C-DE42-944C-D3813B0701C1}" type="slidenum">
              <a:rPr lang="en-US" sz="1200">
                <a:cs typeface="Arial" charset="0"/>
              </a:rPr>
              <a:pPr eaLnBrk="1" hangingPunct="1"/>
              <a:t>10</a:t>
            </a:fld>
            <a:endParaRPr lang="en-US" sz="12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atin typeface="Calibri" charset="0"/>
              </a:rPr>
              <a:t>Commissioner (1 minute):</a:t>
            </a:r>
            <a:r>
              <a:rPr lang="en-US" b="1">
                <a:latin typeface="Calibri" charset="0"/>
              </a:rPr>
              <a:t> In a nutshell the Unit Commissioner Promotes participation, prepares him/herself for the two meetings, interprets the VOS material with the Unit, Guides and coaches for change and celebrates success.</a:t>
            </a:r>
          </a:p>
          <a:p>
            <a:pPr defTabSz="457200" eaLnBrk="1" hangingPunct="1">
              <a:spcBef>
                <a:spcPct val="0"/>
              </a:spcBef>
            </a:pPr>
            <a:endParaRPr lang="en-US" b="1">
              <a:latin typeface="Calibri" charset="0"/>
            </a:endParaRPr>
          </a:p>
          <a:p>
            <a:pPr defTabSz="457200"/>
            <a:r>
              <a:rPr lang="en-US">
                <a:latin typeface="Calibri" charset="0"/>
              </a:rPr>
              <a:t>Good, current e-mails are obtained from parents/youth and unit leaders -  </a:t>
            </a:r>
            <a:r>
              <a:rPr lang="en-US" i="1">
                <a:latin typeface="Calibri" charset="0"/>
              </a:rPr>
              <a:t>UC helps obtain and verify</a:t>
            </a:r>
          </a:p>
          <a:p>
            <a:pPr defTabSz="457200"/>
            <a:r>
              <a:rPr lang="en-US">
                <a:latin typeface="Calibri" charset="0"/>
              </a:rPr>
              <a:t>Stakeholders AUTHORIZE THEIR SPAM FILTER to accept scouting.org e-mails </a:t>
            </a:r>
            <a:r>
              <a:rPr lang="en-US">
                <a:solidFill>
                  <a:srgbClr val="FF6600"/>
                </a:solidFill>
                <a:latin typeface="Calibri" charset="0"/>
              </a:rPr>
              <a:t>– </a:t>
            </a:r>
            <a:r>
              <a:rPr lang="en-US" i="1">
                <a:latin typeface="Calibri" charset="0"/>
              </a:rPr>
              <a:t>supported and encouraged by UC</a:t>
            </a:r>
          </a:p>
          <a:p>
            <a:pPr defTabSz="457200"/>
            <a:r>
              <a:rPr lang="en-US">
                <a:latin typeface="Calibri" charset="0"/>
              </a:rPr>
              <a:t>VOS requests sent &amp; surveys are completed -  Unit leadership encourages participation – </a:t>
            </a:r>
            <a:r>
              <a:rPr lang="en-US" i="1">
                <a:latin typeface="Calibri" charset="0"/>
              </a:rPr>
              <a:t>supported by UC</a:t>
            </a:r>
          </a:p>
          <a:p>
            <a:pPr defTabSz="457200"/>
            <a:r>
              <a:rPr lang="en-US">
                <a:latin typeface="Calibri" charset="0"/>
              </a:rPr>
              <a:t>VOS results are shared with Unit Key 3 by District VOS champion </a:t>
            </a:r>
            <a:r>
              <a:rPr lang="en-US" i="1">
                <a:latin typeface="Calibri" charset="0"/>
              </a:rPr>
              <a:t>-  ideally NOT the UC</a:t>
            </a:r>
          </a:p>
          <a:p>
            <a:pPr defTabSz="457200"/>
            <a:r>
              <a:rPr lang="en-US">
                <a:latin typeface="Calibri" charset="0"/>
              </a:rPr>
              <a:t>VOS results are intrepreted by the UC in a meeting with the Unit Key 3.  </a:t>
            </a:r>
          </a:p>
          <a:p>
            <a:pPr defTabSz="457200"/>
            <a:r>
              <a:rPr lang="en-US">
                <a:latin typeface="Calibri" charset="0"/>
              </a:rPr>
              <a:t>The UC will coach for change</a:t>
            </a:r>
          </a:p>
          <a:p>
            <a:pPr defTabSz="457200"/>
            <a:r>
              <a:rPr lang="en-US">
                <a:latin typeface="Calibri" charset="0"/>
              </a:rPr>
              <a:t>The UC will link the District/Council/national resources with the unit as needed to assist in effecting change</a:t>
            </a:r>
          </a:p>
          <a:p>
            <a:pPr defTabSz="457200"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11B495-4953-684B-B83E-3FBD77AC7687}" type="slidenum">
              <a:rPr lang="en-US" sz="1200">
                <a:cs typeface="Arial" charset="0"/>
              </a:rPr>
              <a:pPr eaLnBrk="1" hangingPunct="1"/>
              <a:t>11</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718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3340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401"/>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33399"/>
            <a:ext cx="5111750" cy="53340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1"/>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a:xfrm>
            <a:off x="0" y="0"/>
            <a:ext cx="91440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userDrawn="1"/>
        </p:nvSpPr>
        <p:spPr>
          <a:xfrm>
            <a:off x="0" y="6629400"/>
            <a:ext cx="9144000" cy="2286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990600"/>
              <a:gd name="connsiteX1" fmla="*/ 4607626 w 9144000"/>
              <a:gd name="connsiteY1" fmla="*/ 215735 h 990600"/>
              <a:gd name="connsiteX2" fmla="*/ 9144000 w 9144000"/>
              <a:gd name="connsiteY2" fmla="*/ 0 h 990600"/>
              <a:gd name="connsiteX3" fmla="*/ 9144000 w 9144000"/>
              <a:gd name="connsiteY3" fmla="*/ 990600 h 990600"/>
              <a:gd name="connsiteX4" fmla="*/ 0 w 9144000"/>
              <a:gd name="connsiteY4" fmla="*/ 990600 h 990600"/>
              <a:gd name="connsiteX5" fmla="*/ 0 w 9144000"/>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90600">
                <a:moveTo>
                  <a:pt x="0" y="0"/>
                </a:moveTo>
                <a:lnTo>
                  <a:pt x="4607626" y="215735"/>
                </a:lnTo>
                <a:lnTo>
                  <a:pt x="9144000" y="0"/>
                </a:lnTo>
                <a:lnTo>
                  <a:pt x="9144000" y="990600"/>
                </a:lnTo>
                <a:lnTo>
                  <a:pt x="0" y="990600"/>
                </a:lnTo>
                <a:lnTo>
                  <a:pt x="0" y="0"/>
                </a:lnTo>
                <a:close/>
              </a:path>
            </a:pathLst>
          </a:custGeom>
          <a:solidFill>
            <a:srgbClr val="003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PreparedForLife.horizontal.jpg"/>
          <p:cNvPicPr>
            <a:picLocks noChangeAspect="1"/>
          </p:cNvPicPr>
          <p:nvPr userDrawn="1"/>
        </p:nvPicPr>
        <p:blipFill>
          <a:blip r:embed="rId13" cstate="print"/>
          <a:stretch>
            <a:fillRect/>
          </a:stretch>
        </p:blipFill>
        <p:spPr>
          <a:xfrm>
            <a:off x="123825" y="6096001"/>
            <a:ext cx="1716513" cy="465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ctrTitle"/>
          </p:nvPr>
        </p:nvSpPr>
        <p:spPr>
          <a:xfrm>
            <a:off x="685800" y="685800"/>
            <a:ext cx="7772400" cy="5181600"/>
          </a:xfrm>
        </p:spPr>
        <p:txBody>
          <a:bodyPr/>
          <a:lstStyle/>
          <a:p>
            <a:r>
              <a:rPr lang="en-US" sz="2600" dirty="0">
                <a:latin typeface="Calibri" charset="0"/>
              </a:rPr>
              <a:t/>
            </a:r>
            <a:br>
              <a:rPr lang="en-US" sz="2600" dirty="0">
                <a:latin typeface="Calibri" charset="0"/>
              </a:rPr>
            </a:br>
            <a:r>
              <a:rPr lang="en-US" sz="800" b="1" dirty="0">
                <a:solidFill>
                  <a:srgbClr val="376092"/>
                </a:solidFill>
                <a:latin typeface="Calibri" charset="0"/>
              </a:rPr>
              <a:t/>
            </a:r>
            <a:br>
              <a:rPr lang="en-US" sz="800" b="1" dirty="0">
                <a:solidFill>
                  <a:srgbClr val="376092"/>
                </a:solidFill>
                <a:latin typeface="Calibri" charset="0"/>
              </a:rPr>
            </a:br>
            <a:r>
              <a:rPr lang="en-US" sz="800" b="1" dirty="0">
                <a:solidFill>
                  <a:srgbClr val="376092"/>
                </a:solidFill>
                <a:latin typeface="Calibri" charset="0"/>
              </a:rPr>
              <a:t/>
            </a:r>
            <a:br>
              <a:rPr lang="en-US" sz="800" b="1" dirty="0">
                <a:solidFill>
                  <a:srgbClr val="376092"/>
                </a:solidFill>
                <a:latin typeface="Calibri" charset="0"/>
              </a:rPr>
            </a:br>
            <a:r>
              <a:rPr lang="en-US" sz="5300" b="1" dirty="0">
                <a:solidFill>
                  <a:srgbClr val="376092"/>
                </a:solidFill>
                <a:latin typeface="Calibri" charset="0"/>
              </a:rPr>
              <a:t>WELCOME</a:t>
            </a:r>
            <a:r>
              <a:rPr lang="en-US" sz="800" b="1" dirty="0">
                <a:solidFill>
                  <a:srgbClr val="376092"/>
                </a:solidFill>
                <a:latin typeface="Calibri" charset="0"/>
              </a:rPr>
              <a:t/>
            </a:r>
            <a:br>
              <a:rPr lang="en-US" sz="800" b="1" dirty="0">
                <a:solidFill>
                  <a:srgbClr val="376092"/>
                </a:solidFill>
                <a:latin typeface="Calibri" charset="0"/>
              </a:rPr>
            </a:br>
            <a:r>
              <a:rPr lang="en-US" sz="1000" dirty="0">
                <a:latin typeface="Calibri" charset="0"/>
              </a:rPr>
              <a:t/>
            </a:r>
            <a:br>
              <a:rPr lang="en-US" sz="1000" dirty="0">
                <a:latin typeface="Calibri" charset="0"/>
              </a:rPr>
            </a:br>
            <a:r>
              <a:rPr lang="en-US" sz="2600" u="sng" dirty="0">
                <a:latin typeface="Calibri" charset="0"/>
              </a:rPr>
              <a:t>Commissioner Role in JTE and Voice of the Scout</a:t>
            </a:r>
            <a:r>
              <a:rPr lang="en-US" sz="2600" dirty="0">
                <a:latin typeface="Calibri" charset="0"/>
              </a:rPr>
              <a:t/>
            </a:r>
            <a:br>
              <a:rPr lang="en-US" sz="2600" dirty="0">
                <a:latin typeface="Calibri" charset="0"/>
              </a:rPr>
            </a:br>
            <a:r>
              <a:rPr lang="en-US" sz="2600" dirty="0">
                <a:latin typeface="Calibri" charset="0"/>
              </a:rPr>
              <a:t/>
            </a:r>
            <a:br>
              <a:rPr lang="en-US" sz="2600" dirty="0">
                <a:latin typeface="Calibri" charset="0"/>
              </a:rPr>
            </a:br>
            <a:r>
              <a:rPr lang="en-US" sz="1900" i="1" dirty="0" smtClean="0">
                <a:latin typeface="Calibri" charset="0"/>
              </a:rPr>
              <a:t>Originally presented at the </a:t>
            </a:r>
            <a:r>
              <a:rPr lang="en-US" sz="2600" dirty="0" smtClean="0">
                <a:latin typeface="Calibri" charset="0"/>
              </a:rPr>
              <a:t/>
            </a:r>
            <a:br>
              <a:rPr lang="en-US" sz="2600" dirty="0" smtClean="0">
                <a:latin typeface="Calibri" charset="0"/>
              </a:rPr>
            </a:br>
            <a:r>
              <a:rPr lang="en-US" sz="1900" dirty="0" smtClean="0">
                <a:latin typeface="Calibri" charset="0"/>
              </a:rPr>
              <a:t>2012 </a:t>
            </a:r>
            <a:r>
              <a:rPr lang="en-US" sz="1900" dirty="0">
                <a:latin typeface="Calibri" charset="0"/>
              </a:rPr>
              <a:t>National Annual Meeting</a:t>
            </a:r>
            <a:br>
              <a:rPr lang="en-US" sz="1900" dirty="0">
                <a:latin typeface="Calibri" charset="0"/>
              </a:rPr>
            </a:br>
            <a:r>
              <a:rPr lang="en-US" sz="2600" dirty="0">
                <a:latin typeface="Calibri" charset="0"/>
              </a:rPr>
              <a:t/>
            </a:r>
            <a:br>
              <a:rPr lang="en-US" sz="2600" dirty="0">
                <a:latin typeface="Calibri" charset="0"/>
              </a:rPr>
            </a:br>
            <a:r>
              <a:rPr lang="en-US" sz="2600" dirty="0">
                <a:latin typeface="Calibri" charset="0"/>
              </a:rPr>
              <a:t/>
            </a:r>
            <a:br>
              <a:rPr lang="en-US" sz="2600" dirty="0">
                <a:latin typeface="Calibri" charset="0"/>
              </a:rPr>
            </a:br>
            <a:endParaRPr lang="en-US" sz="2600" dirty="0">
              <a:latin typeface="Calibri" charset="0"/>
            </a:endParaRPr>
          </a:p>
        </p:txBody>
      </p:sp>
      <p:sp>
        <p:nvSpPr>
          <p:cNvPr id="3074" name="Slide Number Placeholder 3"/>
          <p:cNvSpPr>
            <a:spLocks noGrp="1"/>
          </p:cNvSpPr>
          <p:nvPr>
            <p:ph type="sldNum" sz="quarter" idx="4294967295"/>
          </p:nvPr>
        </p:nvSpPr>
        <p:spPr bwMode="auto">
          <a:xfrm>
            <a:off x="8001000" y="228600"/>
            <a:ext cx="8382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58D80-4596-9748-83C4-B6BDB1051EA4}" type="slidenum">
              <a:rPr lang="en-US" sz="1800">
                <a:solidFill>
                  <a:schemeClr val="bg1"/>
                </a:solidFill>
              </a:rPr>
              <a:pPr eaLnBrk="1" hangingPunct="1"/>
              <a:t>1</a:t>
            </a:fld>
            <a:endParaRPr lang="en-US" sz="1800">
              <a:solidFill>
                <a:schemeClr val="bg1"/>
              </a:solidFill>
            </a:endParaRPr>
          </a:p>
        </p:txBody>
      </p:sp>
    </p:spTree>
    <p:extLst>
      <p:ext uri="{BB962C8B-B14F-4D97-AF65-F5344CB8AC3E}">
        <p14:creationId xmlns="" xmlns:p14="http://schemas.microsoft.com/office/powerpoint/2010/main" val="64454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descr="C:\Users\miwatkin.NTLLT2FR2LZF1\Dropbox\VOS-Shared (1)\Communcations-Training\Logos and Graphic Elements\Images\Image_hRezStandingCu_HatOff.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520" t="3307"/>
          <a:stretch>
            <a:fillRect/>
          </a:stretch>
        </p:blipFill>
        <p:spPr bwMode="auto">
          <a:xfrm>
            <a:off x="0" y="423863"/>
            <a:ext cx="2211388" cy="323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0"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119583B5-4535-B44E-9DF1-6F13B13B0E0C}" type="slidenum">
              <a:rPr lang="en-US" sz="1100"/>
              <a:pPr eaLnBrk="1" hangingPunct="1">
                <a:lnSpc>
                  <a:spcPct val="80000"/>
                </a:lnSpc>
              </a:pPr>
              <a:t>10</a:t>
            </a:fld>
            <a:endParaRPr lang="en-US" sz="1100">
              <a:solidFill>
                <a:srgbClr val="FFFFFF"/>
              </a:solidFill>
            </a:endParaRPr>
          </a:p>
        </p:txBody>
      </p:sp>
      <p:sp>
        <p:nvSpPr>
          <p:cNvPr id="27651" name="TextBox 10"/>
          <p:cNvSpPr txBox="1">
            <a:spLocks noChangeArrowheads="1"/>
          </p:cNvSpPr>
          <p:nvPr/>
        </p:nvSpPr>
        <p:spPr bwMode="auto">
          <a:xfrm>
            <a:off x="341313" y="2681288"/>
            <a:ext cx="8243887"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t>Quantitative + Qualitative = Opportunity for Change</a:t>
            </a:r>
          </a:p>
        </p:txBody>
      </p:sp>
      <p:pic>
        <p:nvPicPr>
          <p:cNvPr id="27652" name="Picture 2" descr="C:\Users\miwatkin.NTLLT2FR2LZF1\Dropbox\VOS-Shared (1)\Communcations-Training\Logos and Graphic Elements\Images\Image_KneelingScout.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l="20737" t="5881" r="18539" b="8185"/>
          <a:stretch>
            <a:fillRect/>
          </a:stretch>
        </p:blipFill>
        <p:spPr bwMode="auto">
          <a:xfrm>
            <a:off x="7261225" y="3227388"/>
            <a:ext cx="1419225" cy="296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3" name="Picture 3" descr="C:\Users\miwatkin.NTLLT2FR2LZF1\Dropbox\VOS-Shared (1)\Communcations-Training\Logos and Graphic Elements\Images\Image_hRezStandingCu_HatOff.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8650" y="-4373563"/>
            <a:ext cx="18288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5882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a:latin typeface="Calibri" charset="0"/>
              </a:rPr>
              <a:t>Unit Commissioner VOS </a:t>
            </a:r>
            <a:r>
              <a:rPr lang="en-US" b="1" dirty="0" smtClean="0">
                <a:latin typeface="Calibri" charset="0"/>
              </a:rPr>
              <a:t>Role</a:t>
            </a:r>
            <a:endParaRPr lang="en-US" b="1" dirty="0">
              <a:latin typeface="Calibri" charset="0"/>
            </a:endParaRPr>
          </a:p>
        </p:txBody>
      </p:sp>
      <p:sp>
        <p:nvSpPr>
          <p:cNvPr id="15362"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FEC86189-C11B-DE4F-BF6E-F7F682D5265E}" type="slidenum">
              <a:rPr lang="en-US" sz="1100"/>
              <a:pPr eaLnBrk="1" hangingPunct="1">
                <a:lnSpc>
                  <a:spcPct val="80000"/>
                </a:lnSpc>
              </a:pPr>
              <a:t>11</a:t>
            </a:fld>
            <a:endParaRPr lang="en-US" sz="1100">
              <a:solidFill>
                <a:srgbClr val="FFFFFF"/>
              </a:solidFill>
            </a:endParaRPr>
          </a:p>
        </p:txBody>
      </p:sp>
      <p:sp>
        <p:nvSpPr>
          <p:cNvPr id="15363" name="Content Placeholder 3"/>
          <p:cNvSpPr>
            <a:spLocks noGrp="1"/>
          </p:cNvSpPr>
          <p:nvPr>
            <p:ph sz="quarter" idx="1"/>
          </p:nvPr>
        </p:nvSpPr>
        <p:spPr>
          <a:xfrm>
            <a:off x="307975" y="1600200"/>
            <a:ext cx="8458200" cy="4495800"/>
          </a:xfrm>
        </p:spPr>
        <p:txBody>
          <a:bodyPr/>
          <a:lstStyle/>
          <a:p>
            <a:endParaRPr lang="en-US" u="sng">
              <a:solidFill>
                <a:srgbClr val="000000"/>
              </a:solidFill>
              <a:latin typeface="Calibri" charset="0"/>
            </a:endParaRPr>
          </a:p>
          <a:p>
            <a:endParaRPr lang="en-US">
              <a:latin typeface="Calibri" charset="0"/>
            </a:endParaRPr>
          </a:p>
        </p:txBody>
      </p:sp>
      <p:pic>
        <p:nvPicPr>
          <p:cNvPr id="15364" name="Picture 4" descr="C:\Users\miwatkin.NTLLT2FR2LZF1\Dropbox\VOS-Shared (1)\Communcations-Training\Logos and Graphic Elements\Images\ImageOutline_WomanLeader.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5050" y="2371725"/>
            <a:ext cx="2117725" cy="374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Content Placeholder 5"/>
          <p:cNvGraphicFramePr>
            <a:graphicFrameLocks/>
          </p:cNvGraphicFramePr>
          <p:nvPr/>
        </p:nvGraphicFramePr>
        <p:xfrm>
          <a:off x="503319" y="1387366"/>
          <a:ext cx="8245366" cy="4637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6311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10F4AB7-417B-41E4-AA6F-514AB939C8A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0FFBE41-B920-47C7-9B36-4750D17AE20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8E49D57-203B-4AA3-A491-884E9314409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A436C2EC-9D57-48C9-BCD9-02161AD4785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734B702-13DD-4722-8C03-C4FACDB79C8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3DCAB3B-C524-4CA8-AB96-07FB2B9C85B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4B01EDE8-7E5B-43FD-9ADC-3C86948851C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DEFB643B-66AE-4C23-9819-662476CAC7C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56691D03-F970-4C8A-A3C7-8D93DA71D0C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905EE8C3-BD0A-4079-9585-B8D376D294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ea typeface="+mj-ea"/>
                <a:cs typeface="+mj-cs"/>
              </a:rPr>
              <a:t>UC - Meetings with Unit </a:t>
            </a:r>
            <a:br>
              <a:rPr lang="en-US" b="1" dirty="0" smtClean="0">
                <a:ea typeface="+mj-ea"/>
                <a:cs typeface="+mj-cs"/>
              </a:rPr>
            </a:br>
            <a:r>
              <a:rPr lang="en-US" b="1" dirty="0" smtClean="0">
                <a:ea typeface="+mj-ea"/>
                <a:cs typeface="+mj-cs"/>
              </a:rPr>
              <a:t>are Key to Success</a:t>
            </a:r>
            <a:endParaRPr lang="en-US" b="1" dirty="0">
              <a:ea typeface="+mj-ea"/>
              <a:cs typeface="+mj-cs"/>
            </a:endParaRPr>
          </a:p>
        </p:txBody>
      </p:sp>
      <p:sp>
        <p:nvSpPr>
          <p:cNvPr id="19458" name="Slide Number Placeholder 3"/>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0640C689-5A43-DF41-8CA7-2F21A2FFC8A5}" type="slidenum">
              <a:rPr lang="en-US" sz="1100"/>
              <a:pPr eaLnBrk="1" hangingPunct="1">
                <a:lnSpc>
                  <a:spcPct val="80000"/>
                </a:lnSpc>
              </a:pPr>
              <a:t>12</a:t>
            </a:fld>
            <a:endParaRPr lang="en-US" sz="1100">
              <a:solidFill>
                <a:srgbClr val="FFFFFF"/>
              </a:solidFill>
            </a:endParaRPr>
          </a:p>
        </p:txBody>
      </p:sp>
      <p:sp>
        <p:nvSpPr>
          <p:cNvPr id="6" name="Content Placeholder 2"/>
          <p:cNvSpPr txBox="1">
            <a:spLocks/>
          </p:cNvSpPr>
          <p:nvPr/>
        </p:nvSpPr>
        <p:spPr bwMode="auto">
          <a:xfrm>
            <a:off x="609600" y="1752600"/>
            <a:ext cx="8229600" cy="42672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200" dirty="0">
                <a:latin typeface="+mn-lt"/>
                <a:ea typeface="+mn-ea"/>
                <a:cs typeface="+mn-cs"/>
              </a:rPr>
              <a:t>At least 6 contacts with unit per year</a:t>
            </a:r>
          </a:p>
          <a:p>
            <a:pPr marL="742950" lvl="1" indent="-285750" eaLnBrk="0" hangingPunct="0">
              <a:spcBef>
                <a:spcPct val="20000"/>
              </a:spcBef>
              <a:buFont typeface="Arial" charset="0"/>
              <a:buChar char="•"/>
              <a:defRPr/>
            </a:pPr>
            <a:r>
              <a:rPr lang="en-US" sz="2600" dirty="0" err="1">
                <a:latin typeface="+mn-lt"/>
                <a:ea typeface="+mn-ea"/>
                <a:cs typeface="+mn-cs"/>
              </a:rPr>
              <a:t>Recharter</a:t>
            </a:r>
            <a:r>
              <a:rPr lang="en-US" sz="2600" dirty="0">
                <a:latin typeface="+mn-lt"/>
                <a:ea typeface="+mn-ea"/>
                <a:cs typeface="+mn-cs"/>
              </a:rPr>
              <a:t> meeting</a:t>
            </a:r>
          </a:p>
          <a:p>
            <a:pPr marL="742950" lvl="1" indent="-285750" eaLnBrk="0" hangingPunct="0">
              <a:spcBef>
                <a:spcPct val="20000"/>
              </a:spcBef>
              <a:buFont typeface="Arial" charset="0"/>
              <a:buChar char="•"/>
              <a:defRPr/>
            </a:pPr>
            <a:r>
              <a:rPr lang="en-US" sz="2600" i="1" dirty="0">
                <a:latin typeface="+mn-lt"/>
                <a:ea typeface="+mn-ea"/>
                <a:cs typeface="+mn-cs"/>
              </a:rPr>
              <a:t>Self Assessment &amp; Action Planning Meeting</a:t>
            </a:r>
            <a:r>
              <a:rPr lang="en-US" sz="2600" dirty="0">
                <a:latin typeface="+mn-lt"/>
                <a:ea typeface="+mn-ea"/>
                <a:cs typeface="+mn-cs"/>
              </a:rPr>
              <a:t> to review VOS findings &amp; JTE status within 45 day</a:t>
            </a:r>
          </a:p>
          <a:p>
            <a:pPr marL="742950" lvl="1" indent="-285750" eaLnBrk="0" hangingPunct="0">
              <a:spcBef>
                <a:spcPct val="20000"/>
              </a:spcBef>
              <a:buFont typeface="Arial" charset="0"/>
              <a:buChar char="•"/>
              <a:defRPr/>
            </a:pPr>
            <a:r>
              <a:rPr lang="en-US" sz="2600" dirty="0">
                <a:latin typeface="+mn-lt"/>
                <a:ea typeface="+mn-ea"/>
                <a:cs typeface="+mn-cs"/>
              </a:rPr>
              <a:t>Mid-Charter Review </a:t>
            </a:r>
            <a:r>
              <a:rPr lang="en-US" sz="2600" dirty="0">
                <a:latin typeface="+mn-lt"/>
                <a:cs typeface="+mn-cs"/>
              </a:rPr>
              <a:t>to review VOS findings &amp; JTE progress</a:t>
            </a:r>
            <a:endParaRPr lang="en-US" sz="2600" dirty="0">
              <a:latin typeface="+mn-lt"/>
              <a:ea typeface="+mn-ea"/>
              <a:cs typeface="+mn-cs"/>
            </a:endParaRPr>
          </a:p>
          <a:p>
            <a:pPr marL="742950" lvl="1" indent="-285750" eaLnBrk="0" hangingPunct="0">
              <a:spcBef>
                <a:spcPct val="20000"/>
              </a:spcBef>
              <a:buFont typeface="Arial" charset="0"/>
              <a:buChar char="•"/>
              <a:defRPr/>
            </a:pPr>
            <a:r>
              <a:rPr lang="en-US" sz="2600" dirty="0">
                <a:latin typeface="+mn-lt"/>
                <a:ea typeface="+mn-ea"/>
                <a:cs typeface="+mn-cs"/>
              </a:rPr>
              <a:t>Three others</a:t>
            </a:r>
          </a:p>
          <a:p>
            <a:pPr eaLnBrk="0" hangingPunct="0">
              <a:spcBef>
                <a:spcPct val="20000"/>
              </a:spcBef>
              <a:buFont typeface="Arial" charset="0"/>
              <a:buNone/>
              <a:defRPr/>
            </a:pPr>
            <a:endParaRPr lang="en-US" sz="3200" dirty="0">
              <a:latin typeface="+mn-lt"/>
              <a:ea typeface="+mn-ea"/>
              <a:cs typeface="+mn-cs"/>
            </a:endParaRPr>
          </a:p>
          <a:p>
            <a:pPr marL="342900" indent="-342900" eaLnBrk="0" hangingPunct="0">
              <a:spcBef>
                <a:spcPct val="20000"/>
              </a:spcBef>
              <a:buFont typeface="Arial" charset="0"/>
              <a:buChar char="•"/>
              <a:defRPr/>
            </a:pPr>
            <a:endParaRPr lang="en-US" sz="3200" dirty="0">
              <a:latin typeface="+mn-lt"/>
              <a:ea typeface="+mn-ea"/>
              <a:cs typeface="+mn-cs"/>
            </a:endParaRPr>
          </a:p>
        </p:txBody>
      </p:sp>
    </p:spTree>
    <p:extLst>
      <p:ext uri="{BB962C8B-B14F-4D97-AF65-F5344CB8AC3E}">
        <p14:creationId xmlns="" xmlns:p14="http://schemas.microsoft.com/office/powerpoint/2010/main" val="18801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 Commissioner Role</a:t>
            </a:r>
            <a:endParaRPr lang="en-US" dirty="0"/>
          </a:p>
        </p:txBody>
      </p:sp>
      <p:sp>
        <p:nvSpPr>
          <p:cNvPr id="3" name="Content Placeholder 2"/>
          <p:cNvSpPr>
            <a:spLocks noGrp="1"/>
          </p:cNvSpPr>
          <p:nvPr>
            <p:ph sz="quarter" idx="1"/>
          </p:nvPr>
        </p:nvSpPr>
        <p:spPr/>
        <p:txBody>
          <a:bodyPr/>
          <a:lstStyle/>
          <a:p>
            <a:pPr>
              <a:buNone/>
            </a:pPr>
            <a:r>
              <a:rPr lang="en-US" u="sng" dirty="0" smtClean="0"/>
              <a:t>JTE</a:t>
            </a:r>
          </a:p>
          <a:p>
            <a:pPr lvl="1">
              <a:buFont typeface="Wingdings" pitchFamily="2" charset="2"/>
              <a:buChar char="v"/>
            </a:pPr>
            <a:r>
              <a:rPr lang="en-US" dirty="0" smtClean="0"/>
              <a:t>Educate units regarding the JTE criteria yearly</a:t>
            </a:r>
          </a:p>
          <a:p>
            <a:pPr lvl="1">
              <a:buFont typeface="Wingdings" pitchFamily="2" charset="2"/>
              <a:buChar char="v"/>
            </a:pPr>
            <a:r>
              <a:rPr lang="en-US" dirty="0" smtClean="0"/>
              <a:t>Meet (and exceed) JTE commissioner visit requirements</a:t>
            </a:r>
          </a:p>
          <a:p>
            <a:pPr>
              <a:buNone/>
            </a:pPr>
            <a:r>
              <a:rPr lang="en-US" u="sng" dirty="0" smtClean="0"/>
              <a:t>Voice of the Scout</a:t>
            </a:r>
          </a:p>
          <a:p>
            <a:pPr lvl="1">
              <a:buFont typeface="Wingdings" pitchFamily="2" charset="2"/>
              <a:buChar char="v"/>
            </a:pPr>
            <a:r>
              <a:rPr lang="en-US" dirty="0" smtClean="0"/>
              <a:t>Encourage unit participation </a:t>
            </a:r>
          </a:p>
          <a:p>
            <a:pPr lvl="1">
              <a:buFont typeface="Wingdings" pitchFamily="2" charset="2"/>
              <a:buChar char="v"/>
            </a:pPr>
            <a:r>
              <a:rPr lang="en-US" dirty="0" smtClean="0"/>
              <a:t>Interpret results to Unit Key 3</a:t>
            </a:r>
          </a:p>
        </p:txBody>
      </p:sp>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13</a:t>
            </a:fld>
            <a:endParaRPr kumimoji="0" lang="en-US" dirty="0">
              <a:solidFill>
                <a:srgbClr val="FFFFFF"/>
              </a:solidFill>
            </a:endParaRPr>
          </a:p>
        </p:txBody>
      </p:sp>
    </p:spTree>
    <p:extLst>
      <p:ext uri="{BB962C8B-B14F-4D97-AF65-F5344CB8AC3E}">
        <p14:creationId xmlns="" xmlns:p14="http://schemas.microsoft.com/office/powerpoint/2010/main" val="346978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JTE On-Line Resources</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14</a:t>
            </a:fld>
            <a:endParaRPr kumimoji="0" lang="en-US" dirty="0">
              <a:solidFill>
                <a:srgbClr val="FFFFFF"/>
              </a:solidFill>
            </a:endParaRPr>
          </a:p>
        </p:txBody>
      </p:sp>
      <p:sp>
        <p:nvSpPr>
          <p:cNvPr id="4" name="Content Placeholder 3"/>
          <p:cNvSpPr>
            <a:spLocks noGrp="1"/>
          </p:cNvSpPr>
          <p:nvPr>
            <p:ph sz="quarter" idx="1"/>
          </p:nvPr>
        </p:nvSpPr>
        <p:spPr>
          <a:xfrm>
            <a:off x="457200" y="1371600"/>
            <a:ext cx="8229600" cy="4267200"/>
          </a:xfrm>
        </p:spPr>
        <p:txBody>
          <a:bodyPr/>
          <a:lstStyle/>
          <a:p>
            <a:r>
              <a:rPr lang="en-US" dirty="0" smtClean="0"/>
              <a:t>Council JTE Scoreboard</a:t>
            </a:r>
          </a:p>
          <a:p>
            <a:pPr lvl="1"/>
            <a:r>
              <a:rPr lang="en-US" dirty="0" smtClean="0"/>
              <a:t>Automatically populated</a:t>
            </a:r>
          </a:p>
          <a:p>
            <a:pPr lvl="1"/>
            <a:r>
              <a:rPr lang="en-US" dirty="0" smtClean="0"/>
              <a:t>Updated 3 times per month</a:t>
            </a:r>
          </a:p>
          <a:p>
            <a:pPr lvl="1"/>
            <a:r>
              <a:rPr lang="en-US" dirty="0" smtClean="0"/>
              <a:t>Available through “</a:t>
            </a:r>
            <a:r>
              <a:rPr lang="en-US" dirty="0" err="1" smtClean="0"/>
              <a:t>MyScouting</a:t>
            </a:r>
            <a:r>
              <a:rPr lang="en-US" dirty="0" smtClean="0"/>
              <a:t>” account</a:t>
            </a:r>
          </a:p>
          <a:p>
            <a:r>
              <a:rPr lang="en-US" dirty="0" smtClean="0"/>
              <a:t>District JTE Scoreboard</a:t>
            </a:r>
          </a:p>
          <a:p>
            <a:pPr lvl="1"/>
            <a:r>
              <a:rPr lang="en-US" dirty="0" smtClean="0"/>
              <a:t>Will be available as part of major BSA IT upgrade</a:t>
            </a:r>
          </a:p>
          <a:p>
            <a:r>
              <a:rPr lang="en-US" dirty="0" smtClean="0"/>
              <a:t>JTE On-line support resources</a:t>
            </a:r>
          </a:p>
          <a:p>
            <a:pPr lvl="1"/>
            <a:r>
              <a:rPr lang="en-US" dirty="0" err="1" smtClean="0"/>
              <a:t>www.scouting.org</a:t>
            </a:r>
            <a:r>
              <a:rPr lang="en-US" dirty="0" smtClean="0"/>
              <a:t>/JTE</a:t>
            </a:r>
          </a:p>
          <a:p>
            <a:pPr lvl="1"/>
            <a:r>
              <a:rPr lang="en-US" dirty="0" smtClean="0"/>
              <a:t>Worksheets, interactive spreadsheets </a:t>
            </a:r>
            <a:endParaRPr lang="en-US" dirty="0"/>
          </a:p>
        </p:txBody>
      </p:sp>
    </p:spTree>
    <p:extLst>
      <p:ext uri="{BB962C8B-B14F-4D97-AF65-F5344CB8AC3E}">
        <p14:creationId xmlns="" xmlns:p14="http://schemas.microsoft.com/office/powerpoint/2010/main" val="2373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84238"/>
          </a:xfrm>
        </p:spPr>
        <p:txBody>
          <a:bodyPr>
            <a:normAutofit fontScale="90000"/>
          </a:bodyPr>
          <a:lstStyle/>
          <a:p>
            <a:r>
              <a:rPr lang="en-US" dirty="0" smtClean="0"/>
              <a:t>Screenshot of JTE Council Dashboard</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15</a:t>
            </a:fld>
            <a:endParaRPr kumimoji="0" lang="en-US" dirty="0">
              <a:solidFill>
                <a:srgbClr val="FFFFFF"/>
              </a:solidFill>
            </a:endParaRPr>
          </a:p>
        </p:txBody>
      </p:sp>
      <p:pic>
        <p:nvPicPr>
          <p:cNvPr id="5" name="Picture 4" descr="BMCJtE.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1066800"/>
            <a:ext cx="8398368" cy="4942908"/>
          </a:xfrm>
          <a:prstGeom prst="rect">
            <a:avLst/>
          </a:prstGeom>
        </p:spPr>
      </p:pic>
    </p:spTree>
    <p:extLst>
      <p:ext uri="{BB962C8B-B14F-4D97-AF65-F5344CB8AC3E}">
        <p14:creationId xmlns="" xmlns:p14="http://schemas.microsoft.com/office/powerpoint/2010/main" val="3299398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VOS On-Line Resources</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16</a:t>
            </a:fld>
            <a:endParaRPr kumimoji="0" lang="en-US" dirty="0">
              <a:solidFill>
                <a:srgbClr val="FFFFFF"/>
              </a:solidFill>
            </a:endParaRPr>
          </a:p>
        </p:txBody>
      </p:sp>
      <p:sp>
        <p:nvSpPr>
          <p:cNvPr id="4" name="Content Placeholder 3"/>
          <p:cNvSpPr>
            <a:spLocks noGrp="1"/>
          </p:cNvSpPr>
          <p:nvPr>
            <p:ph sz="quarter" idx="1"/>
          </p:nvPr>
        </p:nvSpPr>
        <p:spPr/>
        <p:txBody>
          <a:bodyPr/>
          <a:lstStyle/>
          <a:p>
            <a:r>
              <a:rPr lang="en-US" dirty="0" smtClean="0"/>
              <a:t>VOS IS PART OF JOURNEY TO EXCELLENCE </a:t>
            </a:r>
          </a:p>
          <a:p>
            <a:pPr lvl="1"/>
            <a:r>
              <a:rPr lang="en-US" dirty="0" smtClean="0"/>
              <a:t>Bonus points for participation in 2012</a:t>
            </a:r>
          </a:p>
          <a:p>
            <a:pPr lvl="1"/>
            <a:r>
              <a:rPr lang="en-US" dirty="0" smtClean="0"/>
              <a:t>Participation is expected and metered in 2013</a:t>
            </a:r>
          </a:p>
          <a:p>
            <a:r>
              <a:rPr lang="en-US" dirty="0"/>
              <a:t>VOS Dashboard displays survey results for Council volunteers and district key 3 members</a:t>
            </a:r>
          </a:p>
          <a:p>
            <a:endParaRPr lang="en-US" dirty="0"/>
          </a:p>
        </p:txBody>
      </p:sp>
    </p:spTree>
    <p:extLst>
      <p:ext uri="{BB962C8B-B14F-4D97-AF65-F5344CB8AC3E}">
        <p14:creationId xmlns="" xmlns:p14="http://schemas.microsoft.com/office/powerpoint/2010/main" val="370134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4238"/>
          </a:xfrm>
        </p:spPr>
        <p:txBody>
          <a:bodyPr/>
          <a:lstStyle/>
          <a:p>
            <a:r>
              <a:rPr lang="en-US" dirty="0" smtClean="0"/>
              <a:t>Screenshot of VOS Dashboard</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17</a:t>
            </a:fld>
            <a:endParaRPr kumimoji="0" lang="en-US" dirty="0">
              <a:solidFill>
                <a:srgbClr val="FFFFFF"/>
              </a:solidFill>
            </a:endParaRPr>
          </a:p>
        </p:txBody>
      </p:sp>
      <p:pic>
        <p:nvPicPr>
          <p:cNvPr id="9" name="Picture 8" descr="LonghornNPS.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3000" y="1066800"/>
            <a:ext cx="6636737" cy="5081120"/>
          </a:xfrm>
          <a:prstGeom prst="rect">
            <a:avLst/>
          </a:prstGeom>
        </p:spPr>
      </p:pic>
    </p:spTree>
    <p:extLst>
      <p:ext uri="{BB962C8B-B14F-4D97-AF65-F5344CB8AC3E}">
        <p14:creationId xmlns="" xmlns:p14="http://schemas.microsoft.com/office/powerpoint/2010/main" val="1913880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Improve Unit Programing </a:t>
            </a:r>
            <a:endParaRPr lang="en-US" dirty="0"/>
          </a:p>
        </p:txBody>
      </p:sp>
      <p:sp>
        <p:nvSpPr>
          <p:cNvPr id="3" name="Content Placeholder 2"/>
          <p:cNvSpPr>
            <a:spLocks noGrp="1"/>
          </p:cNvSpPr>
          <p:nvPr>
            <p:ph sz="quarter" idx="1"/>
          </p:nvPr>
        </p:nvSpPr>
        <p:spPr>
          <a:xfrm>
            <a:off x="612648" y="1600200"/>
            <a:ext cx="8153400" cy="4880610"/>
          </a:xfrm>
        </p:spPr>
        <p:txBody>
          <a:bodyPr/>
          <a:lstStyle/>
          <a:p>
            <a:r>
              <a:rPr lang="en-US" b="1" dirty="0" smtClean="0"/>
              <a:t>“ It takes a entire District to serve a Unit”</a:t>
            </a:r>
          </a:p>
          <a:p>
            <a:r>
              <a:rPr lang="en-US" dirty="0" smtClean="0"/>
              <a:t>Use all the people resources and available tools</a:t>
            </a:r>
          </a:p>
          <a:p>
            <a:pPr lvl="1"/>
            <a:r>
              <a:rPr lang="en-US" dirty="0" smtClean="0"/>
              <a:t> Council and District Committees</a:t>
            </a:r>
          </a:p>
          <a:p>
            <a:pPr lvl="1"/>
            <a:r>
              <a:rPr lang="en-US" dirty="0" smtClean="0"/>
              <a:t> Commissioner Staff </a:t>
            </a:r>
          </a:p>
          <a:p>
            <a:pPr lvl="1"/>
            <a:r>
              <a:rPr lang="en-US" dirty="0" smtClean="0"/>
              <a:t>  Both fully staffed</a:t>
            </a:r>
          </a:p>
          <a:p>
            <a:pPr marL="365760" lvl="1" indent="0">
              <a:buNone/>
            </a:pPr>
            <a:endParaRPr lang="en-US" b="1" dirty="0" smtClean="0">
              <a:solidFill>
                <a:srgbClr val="0070C0"/>
              </a:solidFill>
            </a:endParaRPr>
          </a:p>
        </p:txBody>
      </p:sp>
      <p:sp>
        <p:nvSpPr>
          <p:cNvPr id="5" name="Slide Number Placeholder 4"/>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18</a:t>
            </a:fld>
            <a:endParaRPr kumimoji="0" lang="en-US" dirty="0">
              <a:solidFill>
                <a:srgbClr val="FFFFFF"/>
              </a:solidFill>
            </a:endParaRPr>
          </a:p>
        </p:txBody>
      </p:sp>
    </p:spTree>
    <p:extLst>
      <p:ext uri="{BB962C8B-B14F-4D97-AF65-F5344CB8AC3E}">
        <p14:creationId xmlns="" xmlns:p14="http://schemas.microsoft.com/office/powerpoint/2010/main" val="7815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533400"/>
            <a:ext cx="5249863" cy="884238"/>
          </a:xfrm>
        </p:spPr>
        <p:txBody>
          <a:bodyPr/>
          <a:lstStyle/>
          <a:p>
            <a:r>
              <a:rPr lang="en-US" b="1">
                <a:latin typeface="Calibri" charset="0"/>
              </a:rPr>
              <a:t>Summary</a:t>
            </a:r>
          </a:p>
        </p:txBody>
      </p:sp>
      <p:sp>
        <p:nvSpPr>
          <p:cNvPr id="50178"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4FEF623F-4785-3541-8FDB-E2B048CDBC3B}" type="slidenum">
              <a:rPr lang="en-US" sz="1100"/>
              <a:pPr eaLnBrk="1" hangingPunct="1">
                <a:lnSpc>
                  <a:spcPct val="80000"/>
                </a:lnSpc>
              </a:pPr>
              <a:t>19</a:t>
            </a:fld>
            <a:endParaRPr lang="en-US" sz="1100">
              <a:solidFill>
                <a:srgbClr val="FFFFFF"/>
              </a:solidFill>
            </a:endParaRPr>
          </a:p>
        </p:txBody>
      </p:sp>
      <p:sp>
        <p:nvSpPr>
          <p:cNvPr id="50179" name="Content Placeholder 3"/>
          <p:cNvSpPr>
            <a:spLocks noGrp="1"/>
          </p:cNvSpPr>
          <p:nvPr>
            <p:ph sz="quarter" idx="1"/>
          </p:nvPr>
        </p:nvSpPr>
        <p:spPr>
          <a:xfrm>
            <a:off x="536575" y="1443038"/>
            <a:ext cx="6494463" cy="3128962"/>
          </a:xfrm>
        </p:spPr>
        <p:txBody>
          <a:bodyPr/>
          <a:lstStyle/>
          <a:p>
            <a:r>
              <a:rPr lang="en-US" sz="2800" dirty="0">
                <a:latin typeface="Calibri" charset="0"/>
              </a:rPr>
              <a:t>Everyone has a role to play in the support of our units and our youth</a:t>
            </a:r>
          </a:p>
          <a:p>
            <a:r>
              <a:rPr lang="en-US" sz="2800" dirty="0" smtClean="0">
                <a:latin typeface="Calibri" charset="0"/>
              </a:rPr>
              <a:t>JTE </a:t>
            </a:r>
            <a:r>
              <a:rPr lang="en-US" sz="2800" dirty="0">
                <a:latin typeface="Calibri" charset="0"/>
              </a:rPr>
              <a:t>tells us how we’re doing against specific criteria</a:t>
            </a:r>
          </a:p>
          <a:p>
            <a:pPr marL="342900" lvl="1" indent="-342900">
              <a:buFont typeface="Arial" charset="0"/>
              <a:buChar char="•"/>
            </a:pPr>
            <a:r>
              <a:rPr lang="en-US" dirty="0">
                <a:latin typeface="Calibri" charset="0"/>
              </a:rPr>
              <a:t>VOS tells us how our stakeholders think we</a:t>
            </a:r>
            <a:r>
              <a:rPr lang="ja-JP" altLang="en-US" dirty="0">
                <a:latin typeface="Calibri" charset="0"/>
              </a:rPr>
              <a:t>’</a:t>
            </a:r>
            <a:r>
              <a:rPr lang="en-US" altLang="ja-JP" dirty="0">
                <a:latin typeface="Calibri" charset="0"/>
              </a:rPr>
              <a:t>re doing</a:t>
            </a:r>
          </a:p>
          <a:p>
            <a:r>
              <a:rPr lang="en-US" sz="2800" dirty="0">
                <a:latin typeface="Calibri" charset="0"/>
              </a:rPr>
              <a:t>Better units + better program+ happier youth = achieving </a:t>
            </a:r>
            <a:r>
              <a:rPr lang="ja-JP" altLang="en-US" sz="2800" dirty="0">
                <a:latin typeface="Calibri" charset="0"/>
              </a:rPr>
              <a:t>“</a:t>
            </a:r>
            <a:r>
              <a:rPr lang="en-US" altLang="ja-JP" sz="2800" dirty="0">
                <a:latin typeface="Calibri" charset="0"/>
              </a:rPr>
              <a:t>the main thing</a:t>
            </a:r>
            <a:r>
              <a:rPr lang="ja-JP" altLang="en-US" sz="2800" dirty="0">
                <a:latin typeface="Calibri" charset="0"/>
              </a:rPr>
              <a:t>”</a:t>
            </a:r>
            <a:endParaRPr lang="en-US" altLang="ja-JP" sz="2800" dirty="0">
              <a:latin typeface="Calibri" charset="0"/>
            </a:endParaRPr>
          </a:p>
          <a:p>
            <a:endParaRPr lang="en-US" sz="3000" dirty="0">
              <a:latin typeface="Calibri" charset="0"/>
            </a:endParaRPr>
          </a:p>
          <a:p>
            <a:endParaRPr lang="en-US" sz="2800" dirty="0">
              <a:latin typeface="Calibri" charset="0"/>
            </a:endParaRPr>
          </a:p>
          <a:p>
            <a:endParaRPr lang="en-US" sz="2800" dirty="0">
              <a:latin typeface="Calibri" charset="0"/>
            </a:endParaRPr>
          </a:p>
        </p:txBody>
      </p:sp>
      <p:pic>
        <p:nvPicPr>
          <p:cNvPr id="50180" name="Picture 2" descr="C:\Users\miwatkin.NTLLT2FR2LZF1\Dropbox\VOS-Shared (1)\Communcations-Training\Logos and Graphic Elements\Images\Image_WomanLead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78613" y="300038"/>
            <a:ext cx="2262187" cy="338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1" name="TextBox 7"/>
          <p:cNvSpPr txBox="1">
            <a:spLocks noChangeArrowheads="1"/>
          </p:cNvSpPr>
          <p:nvPr/>
        </p:nvSpPr>
        <p:spPr bwMode="auto">
          <a:xfrm>
            <a:off x="285750" y="5327650"/>
            <a:ext cx="8434388" cy="86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a:t>It takes an entire district to serve a unit</a:t>
            </a:r>
          </a:p>
          <a:p>
            <a:pPr eaLnBrk="1" hangingPunct="1"/>
            <a:endParaRPr lang="en-US" sz="1800"/>
          </a:p>
        </p:txBody>
      </p:sp>
    </p:spTree>
    <p:extLst>
      <p:ext uri="{BB962C8B-B14F-4D97-AF65-F5344CB8AC3E}">
        <p14:creationId xmlns="" xmlns:p14="http://schemas.microsoft.com/office/powerpoint/2010/main" val="20927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a Unit Commissioner in Journey to Excellence</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2</a:t>
            </a:fld>
            <a:endParaRPr kumimoji="0" lang="en-US" dirty="0">
              <a:solidFill>
                <a:srgbClr val="FFFFFF"/>
              </a:solidFill>
            </a:endParaRPr>
          </a:p>
        </p:txBody>
      </p:sp>
      <p:sp>
        <p:nvSpPr>
          <p:cNvPr id="4" name="Content Placeholder 3"/>
          <p:cNvSpPr>
            <a:spLocks noGrp="1"/>
          </p:cNvSpPr>
          <p:nvPr>
            <p:ph sz="quarter" idx="1"/>
          </p:nvPr>
        </p:nvSpPr>
        <p:spPr/>
        <p:txBody>
          <a:bodyPr>
            <a:normAutofit fontScale="77500" lnSpcReduction="20000"/>
          </a:bodyPr>
          <a:lstStyle/>
          <a:p>
            <a:pPr marL="514350" indent="-514350">
              <a:buFont typeface="+mj-lt"/>
              <a:buAutoNum type="arabicPeriod"/>
            </a:pPr>
            <a:r>
              <a:rPr lang="en-US" dirty="0" smtClean="0"/>
              <a:t>National Updates and publishes this year’s standards</a:t>
            </a:r>
          </a:p>
          <a:p>
            <a:pPr marL="514350" indent="-514350">
              <a:buFont typeface="+mj-lt"/>
              <a:buAutoNum type="arabicPeriod"/>
            </a:pPr>
            <a:r>
              <a:rPr lang="en-US" dirty="0" smtClean="0"/>
              <a:t>Unit uses JTE standards for their annual Action Planning and Program Planning – </a:t>
            </a:r>
            <a:r>
              <a:rPr lang="en-US" dirty="0" smtClean="0">
                <a:solidFill>
                  <a:srgbClr val="FF6600"/>
                </a:solidFill>
              </a:rPr>
              <a:t>reminded and supported by UC  </a:t>
            </a:r>
          </a:p>
          <a:p>
            <a:pPr marL="514350" indent="-514350">
              <a:buFont typeface="+mj-lt"/>
              <a:buAutoNum type="arabicPeriod"/>
            </a:pPr>
            <a:r>
              <a:rPr lang="en-US" dirty="0" smtClean="0"/>
              <a:t>Unit reviews performance on JTE monthly/quarterly – </a:t>
            </a:r>
            <a:r>
              <a:rPr lang="en-US" dirty="0" smtClean="0">
                <a:solidFill>
                  <a:srgbClr val="FF6600"/>
                </a:solidFill>
              </a:rPr>
              <a:t>supported by UC</a:t>
            </a:r>
          </a:p>
          <a:p>
            <a:pPr marL="514350" indent="-514350">
              <a:buFont typeface="+mj-lt"/>
              <a:buAutoNum type="arabicPeriod"/>
            </a:pPr>
            <a:r>
              <a:rPr lang="en-US" dirty="0" smtClean="0">
                <a:solidFill>
                  <a:srgbClr val="FF6600"/>
                </a:solidFill>
              </a:rPr>
              <a:t>UC makes regular contact,  records in UVTS for UC benefit</a:t>
            </a:r>
          </a:p>
          <a:p>
            <a:pPr marL="514350" indent="-514350">
              <a:buFont typeface="+mj-lt"/>
              <a:buAutoNum type="arabicPeriod"/>
            </a:pPr>
            <a:r>
              <a:rPr lang="en-US" dirty="0" smtClean="0"/>
              <a:t>Unit annual JTE performance is assessed at </a:t>
            </a:r>
            <a:r>
              <a:rPr lang="en-US" dirty="0" err="1" smtClean="0"/>
              <a:t>rechartering</a:t>
            </a:r>
            <a:r>
              <a:rPr lang="en-US" dirty="0" smtClean="0"/>
              <a:t> – </a:t>
            </a:r>
            <a:r>
              <a:rPr lang="en-US" dirty="0" smtClean="0">
                <a:solidFill>
                  <a:srgbClr val="FF6600"/>
                </a:solidFill>
              </a:rPr>
              <a:t>supported by UC</a:t>
            </a:r>
            <a:r>
              <a:rPr lang="en-US" dirty="0" smtClean="0"/>
              <a:t>.  Awarded Gold, Silver, Bronze</a:t>
            </a:r>
          </a:p>
          <a:p>
            <a:pPr marL="514350" indent="-514350">
              <a:buFont typeface="+mj-lt"/>
              <a:buAutoNum type="arabicPeriod"/>
            </a:pPr>
            <a:r>
              <a:rPr lang="en-US" dirty="0" smtClean="0"/>
              <a:t>Unit is presented JTE recognition – </a:t>
            </a:r>
            <a:r>
              <a:rPr lang="en-US" dirty="0" smtClean="0">
                <a:solidFill>
                  <a:srgbClr val="FF6600"/>
                </a:solidFill>
              </a:rPr>
              <a:t>by UC</a:t>
            </a:r>
          </a:p>
          <a:p>
            <a:pPr marL="514350" indent="-514350">
              <a:buFont typeface="+mj-lt"/>
              <a:buAutoNum type="arabicPeriod"/>
            </a:pPr>
            <a:r>
              <a:rPr lang="en-US" dirty="0" smtClean="0"/>
              <a:t>CONTINUOUS IMPROVEMENT is a key part of JTE</a:t>
            </a:r>
            <a:endParaRPr lang="en-US" dirty="0"/>
          </a:p>
        </p:txBody>
      </p:sp>
    </p:spTree>
    <p:extLst>
      <p:ext uri="{BB962C8B-B14F-4D97-AF65-F5344CB8AC3E}">
        <p14:creationId xmlns="" xmlns:p14="http://schemas.microsoft.com/office/powerpoint/2010/main" val="21264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a:latin typeface="Calibri" charset="0"/>
              </a:rPr>
              <a:t>OUR GOAL????</a:t>
            </a:r>
          </a:p>
        </p:txBody>
      </p:sp>
      <p:sp>
        <p:nvSpPr>
          <p:cNvPr id="52226" name="Content Placeholder 2"/>
          <p:cNvSpPr>
            <a:spLocks noGrp="1"/>
          </p:cNvSpPr>
          <p:nvPr>
            <p:ph sz="quarter" idx="1"/>
          </p:nvPr>
        </p:nvSpPr>
        <p:spPr>
          <a:xfrm>
            <a:off x="488950" y="1284288"/>
            <a:ext cx="8229600" cy="4267200"/>
          </a:xfrm>
        </p:spPr>
        <p:txBody>
          <a:bodyPr/>
          <a:lstStyle/>
          <a:p>
            <a:r>
              <a:rPr lang="en-US" dirty="0">
                <a:latin typeface="Calibri" charset="0"/>
              </a:rPr>
              <a:t>Better Scouting</a:t>
            </a:r>
          </a:p>
          <a:p>
            <a:r>
              <a:rPr lang="en-US" dirty="0">
                <a:latin typeface="Calibri" charset="0"/>
              </a:rPr>
              <a:t>Clear Expectations,  No Surprises</a:t>
            </a:r>
          </a:p>
          <a:p>
            <a:r>
              <a:rPr lang="en-US" dirty="0">
                <a:latin typeface="Calibri" charset="0"/>
              </a:rPr>
              <a:t>CONTINUOUS IMPROVEMENT</a:t>
            </a:r>
          </a:p>
          <a:p>
            <a:r>
              <a:rPr lang="en-US" dirty="0">
                <a:latin typeface="Calibri" charset="0"/>
              </a:rPr>
              <a:t>BSA Mission fulfilled!</a:t>
            </a:r>
          </a:p>
        </p:txBody>
      </p:sp>
      <p:sp>
        <p:nvSpPr>
          <p:cNvPr id="52227" name="Slide Number Placeholder 3"/>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4698A5BF-51B5-B749-B393-D76FEA086EC7}" type="slidenum">
              <a:rPr lang="en-US" sz="1100"/>
              <a:pPr eaLnBrk="1" hangingPunct="1">
                <a:lnSpc>
                  <a:spcPct val="80000"/>
                </a:lnSpc>
              </a:pPr>
              <a:t>20</a:t>
            </a:fld>
            <a:endParaRPr lang="en-US" sz="1100">
              <a:solidFill>
                <a:srgbClr val="FFFFFF"/>
              </a:solidFill>
            </a:endParaRPr>
          </a:p>
        </p:txBody>
      </p:sp>
      <p:pic>
        <p:nvPicPr>
          <p:cNvPr id="52228" name="Picture 2" descr="C:\Users\miwatkin.NTLLT2FR2LZF1\Dropbox\VOS-Shared (1)\Communcations-Training\Logos and Graphic Elements\Images\ImageOutline_Group_MixedSaluteV.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t="906" r="10835" b="7494"/>
          <a:stretch>
            <a:fillRect/>
          </a:stretch>
        </p:blipFill>
        <p:spPr bwMode="auto">
          <a:xfrm>
            <a:off x="4084638" y="3121025"/>
            <a:ext cx="5059362" cy="3468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78122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 Newest Component of JTE: Voice of the Scout</a:t>
            </a:r>
            <a:endParaRPr lang="en-US" dirty="0">
              <a:ea typeface="+mj-ea"/>
              <a:cs typeface="+mj-cs"/>
            </a:endParaRPr>
          </a:p>
        </p:txBody>
      </p:sp>
      <p:sp>
        <p:nvSpPr>
          <p:cNvPr id="11266"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8BCD98B6-8A38-B941-9F51-2A1CFA22DC3B}" type="slidenum">
              <a:rPr lang="en-US" sz="1100"/>
              <a:pPr eaLnBrk="1" hangingPunct="1">
                <a:lnSpc>
                  <a:spcPct val="80000"/>
                </a:lnSpc>
              </a:pPr>
              <a:t>3</a:t>
            </a:fld>
            <a:endParaRPr lang="en-US" sz="1100">
              <a:solidFill>
                <a:srgbClr val="FFFFFF"/>
              </a:solidFill>
            </a:endParaRPr>
          </a:p>
        </p:txBody>
      </p:sp>
      <p:pic>
        <p:nvPicPr>
          <p:cNvPr id="11267" name="Picture 2" descr="http://www.scouting.org/filestore/marketing/jpg/JT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33992" t="5882"/>
          <a:stretch>
            <a:fillRect/>
          </a:stretch>
        </p:blipFill>
        <p:spPr bwMode="auto">
          <a:xfrm>
            <a:off x="3352800" y="2667000"/>
            <a:ext cx="532765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653994" y="2687540"/>
            <a:ext cx="2743200" cy="1981200"/>
          </a:xfrm>
          <a:prstGeom prst="rect">
            <a:avLst/>
          </a:prstGeom>
          <a:solidFill>
            <a:srgbClr val="95B3D7"/>
          </a:solidFill>
          <a:ln w="9525">
            <a:noFill/>
            <a:miter lim="800000"/>
            <a:headEnd/>
            <a:tailEnd/>
          </a:ln>
          <a:effectLst>
            <a:softEdge rad="12700"/>
          </a:effectLst>
          <a:scene3d>
            <a:camera prst="perspectiveLeft"/>
            <a:lightRig rig="threePt" dir="t"/>
          </a:scene3d>
        </p:spPr>
        <p:txBody>
          <a:bodyPr/>
          <a:lstStyle/>
          <a:p>
            <a:pPr>
              <a:defRPr/>
            </a:pPr>
            <a:endParaRPr lang="en-US">
              <a:ea typeface="+mn-ea"/>
              <a:cs typeface="Arial" charset="0"/>
            </a:endParaRPr>
          </a:p>
        </p:txBody>
      </p:sp>
      <p:pic>
        <p:nvPicPr>
          <p:cNvPr id="11269" name="Picture 21" descr="voiceofscout_4k.png"/>
          <p:cNvPicPr>
            <a:picLocks noGrp="1" noChangeAspect="1"/>
          </p:cNvPicPr>
          <p:nvPr>
            <p:ph sz="quarter" idx="1"/>
          </p:nvPr>
        </p:nvPicPr>
        <p:blipFill>
          <a:blip r:embed="rId4" cstate="print">
            <a:extLst>
              <a:ext uri="{28A0092B-C50C-407E-A947-70E740481C1C}">
                <a14:useLocalDpi xmlns="" xmlns:a14="http://schemas.microsoft.com/office/drawing/2010/main" val="0"/>
              </a:ext>
            </a:extLst>
          </a:blip>
          <a:srcRect/>
          <a:stretch>
            <a:fillRect/>
          </a:stretch>
        </p:blipFill>
        <p:spPr>
          <a:xfrm>
            <a:off x="839788" y="2752725"/>
            <a:ext cx="2549525" cy="1841500"/>
          </a:xfrm>
        </p:spPr>
      </p:pic>
    </p:spTree>
    <p:extLst>
      <p:ext uri="{BB962C8B-B14F-4D97-AF65-F5344CB8AC3E}">
        <p14:creationId xmlns="" xmlns:p14="http://schemas.microsoft.com/office/powerpoint/2010/main" val="173962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of the Scout – What is it?</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F0C94032-CD4C-4C25-B0C2-CEC720522D92}" type="slidenum">
              <a:rPr kumimoji="0" lang="en-US" smtClean="0"/>
              <a:pPr/>
              <a:t>4</a:t>
            </a:fld>
            <a:endParaRPr kumimoji="0" lang="en-US" dirty="0">
              <a:solidFill>
                <a:srgbClr val="FFFFFF"/>
              </a:solidFill>
            </a:endParaRPr>
          </a:p>
        </p:txBody>
      </p:sp>
      <p:sp>
        <p:nvSpPr>
          <p:cNvPr id="4" name="Content Placeholder 3"/>
          <p:cNvSpPr>
            <a:spLocks noGrp="1"/>
          </p:cNvSpPr>
          <p:nvPr>
            <p:ph sz="quarter" idx="1"/>
          </p:nvPr>
        </p:nvSpPr>
        <p:spPr/>
        <p:txBody>
          <a:bodyPr>
            <a:normAutofit/>
          </a:bodyPr>
          <a:lstStyle/>
          <a:p>
            <a:r>
              <a:rPr lang="en-US" dirty="0" smtClean="0"/>
              <a:t>Stakeholder (Scout, Scout Parent and Volunteer) assessment survey</a:t>
            </a:r>
          </a:p>
          <a:p>
            <a:r>
              <a:rPr lang="en-US" dirty="0" smtClean="0"/>
              <a:t>Questions to determine stakeholder satisfaction and areas for improvement</a:t>
            </a:r>
          </a:p>
          <a:p>
            <a:r>
              <a:rPr lang="en-US" dirty="0" smtClean="0"/>
              <a:t>Optional 2012,  Used Nationally 2013</a:t>
            </a:r>
            <a:endParaRPr lang="en-US" dirty="0"/>
          </a:p>
        </p:txBody>
      </p:sp>
    </p:spTree>
    <p:extLst>
      <p:ext uri="{BB962C8B-B14F-4D97-AF65-F5344CB8AC3E}">
        <p14:creationId xmlns="" xmlns:p14="http://schemas.microsoft.com/office/powerpoint/2010/main" val="1045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7EEC7819-B1DA-8C42-97C6-683921D0174A}" type="slidenum">
              <a:rPr lang="en-US" sz="1100"/>
              <a:pPr eaLnBrk="1" hangingPunct="1">
                <a:lnSpc>
                  <a:spcPct val="80000"/>
                </a:lnSpc>
              </a:pPr>
              <a:t>5</a:t>
            </a:fld>
            <a:endParaRPr lang="en-US" sz="1100">
              <a:solidFill>
                <a:srgbClr val="FFFFFF"/>
              </a:solidFill>
            </a:endParaRPr>
          </a:p>
        </p:txBody>
      </p:sp>
      <p:pic>
        <p:nvPicPr>
          <p:cNvPr id="13314" name="Picture 21" descr="voiceofscout_4k.png"/>
          <p:cNvPicPr>
            <a:picLocks noGrp="1" noChangeAspect="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a:xfrm>
            <a:off x="3200400" y="533400"/>
            <a:ext cx="2133600" cy="1600200"/>
          </a:xfrm>
        </p:spPr>
      </p:pic>
      <p:pic>
        <p:nvPicPr>
          <p:cNvPr id="6" name="Picture 5" descr="Screen shot 2011-06-16 at 2.49.59 PM.png"/>
          <p:cNvPicPr/>
          <p:nvPr/>
        </p:nvPicPr>
        <p:blipFill>
          <a:blip r:embed="rId4" cstate="print"/>
          <a:stretch>
            <a:fillRect/>
          </a:stretch>
        </p:blipFill>
        <p:spPr>
          <a:xfrm>
            <a:off x="609600" y="3352800"/>
            <a:ext cx="1885950" cy="690563"/>
          </a:xfrm>
          <a:prstGeom prst="rect">
            <a:avLst/>
          </a:prstGeom>
          <a:ln w="15875">
            <a:solidFill>
              <a:schemeClr val="accent1">
                <a:lumMod val="75000"/>
              </a:schemeClr>
            </a:solidFill>
          </a:ln>
        </p:spPr>
      </p:pic>
      <p:grpSp>
        <p:nvGrpSpPr>
          <p:cNvPr id="13317" name="Group 26"/>
          <p:cNvGrpSpPr>
            <a:grpSpLocks/>
          </p:cNvGrpSpPr>
          <p:nvPr/>
        </p:nvGrpSpPr>
        <p:grpSpPr bwMode="auto">
          <a:xfrm>
            <a:off x="3352800" y="2971800"/>
            <a:ext cx="2514600" cy="1728788"/>
            <a:chOff x="5029200" y="3733800"/>
            <a:chExt cx="3657600" cy="2510589"/>
          </a:xfrm>
        </p:grpSpPr>
        <p:pic>
          <p:nvPicPr>
            <p:cNvPr id="13331" name="Picture 12" descr="Screen shot 2011-07-13 at 6.28.34 AM.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3733800"/>
              <a:ext cx="3657600" cy="2510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332" name="Group 15"/>
            <p:cNvGrpSpPr>
              <a:grpSpLocks/>
            </p:cNvGrpSpPr>
            <p:nvPr/>
          </p:nvGrpSpPr>
          <p:grpSpPr bwMode="auto">
            <a:xfrm>
              <a:off x="5410200" y="3962400"/>
              <a:ext cx="2895600" cy="1600200"/>
              <a:chOff x="4876800" y="1295400"/>
              <a:chExt cx="2895600" cy="1600200"/>
            </a:xfrm>
          </p:grpSpPr>
          <p:sp>
            <p:nvSpPr>
              <p:cNvPr id="15" name="Rectangle 14"/>
              <p:cNvSpPr>
                <a:spLocks noChangeArrowheads="1"/>
              </p:cNvSpPr>
              <p:nvPr/>
            </p:nvSpPr>
            <p:spPr bwMode="auto">
              <a:xfrm>
                <a:off x="4876800" y="1295035"/>
                <a:ext cx="2895600" cy="1599953"/>
              </a:xfrm>
              <a:prstGeom prst="rect">
                <a:avLst/>
              </a:prstGeom>
              <a:solidFill>
                <a:srgbClr val="D9D9D9"/>
              </a:solidFill>
              <a:ln>
                <a:no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j-lt"/>
                  <a:ea typeface="+mn-ea"/>
                  <a:cs typeface="+mn-cs"/>
                </a:endParaRPr>
              </a:p>
            </p:txBody>
          </p:sp>
          <p:pic>
            <p:nvPicPr>
              <p:cNvPr id="13334" name="Picture 15" descr="Screen shot 2011-07-13 at 6.36.16 AM.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23451" y="1295400"/>
                <a:ext cx="2420349"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7" name="Right Arrow 16"/>
          <p:cNvSpPr>
            <a:spLocks noChangeArrowheads="1"/>
          </p:cNvSpPr>
          <p:nvPr/>
        </p:nvSpPr>
        <p:spPr bwMode="auto">
          <a:xfrm>
            <a:off x="6105525" y="3136900"/>
            <a:ext cx="457200" cy="152400"/>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j-lt"/>
              <a:ea typeface="+mn-ea"/>
              <a:cs typeface="+mn-cs"/>
            </a:endParaRPr>
          </a:p>
        </p:txBody>
      </p:sp>
      <p:sp>
        <p:nvSpPr>
          <p:cNvPr id="18" name="TextBox 17"/>
          <p:cNvSpPr txBox="1"/>
          <p:nvPr/>
        </p:nvSpPr>
        <p:spPr>
          <a:xfrm>
            <a:off x="6629400" y="2971800"/>
            <a:ext cx="1684338" cy="400050"/>
          </a:xfrm>
          <a:prstGeom prst="rect">
            <a:avLst/>
          </a:prstGeom>
          <a:noFill/>
        </p:spPr>
        <p:txBody>
          <a:bodyPr wrap="none">
            <a:spAutoFit/>
          </a:bodyPr>
          <a:lstStyle/>
          <a:p>
            <a:pPr>
              <a:defRPr/>
            </a:pPr>
            <a:r>
              <a:rPr lang="en-US" sz="2000" b="1" dirty="0">
                <a:latin typeface="+mj-lt"/>
                <a:ea typeface="+mn-ea"/>
                <a:cs typeface="Arial" charset="0"/>
              </a:rPr>
              <a:t>Interpret data</a:t>
            </a:r>
          </a:p>
        </p:txBody>
      </p:sp>
      <p:sp>
        <p:nvSpPr>
          <p:cNvPr id="19" name="TextBox 18"/>
          <p:cNvSpPr txBox="1"/>
          <p:nvPr/>
        </p:nvSpPr>
        <p:spPr>
          <a:xfrm>
            <a:off x="6638925" y="4184650"/>
            <a:ext cx="1838325" cy="400050"/>
          </a:xfrm>
          <a:prstGeom prst="rect">
            <a:avLst/>
          </a:prstGeom>
          <a:noFill/>
        </p:spPr>
        <p:txBody>
          <a:bodyPr wrap="none">
            <a:spAutoFit/>
          </a:bodyPr>
          <a:lstStyle/>
          <a:p>
            <a:pPr>
              <a:defRPr/>
            </a:pPr>
            <a:r>
              <a:rPr lang="en-US" sz="2000" b="1" dirty="0">
                <a:latin typeface="+mj-lt"/>
                <a:ea typeface="+mn-ea"/>
                <a:cs typeface="Arial" charset="0"/>
              </a:rPr>
              <a:t>Monitor results</a:t>
            </a:r>
          </a:p>
        </p:txBody>
      </p:sp>
      <p:sp>
        <p:nvSpPr>
          <p:cNvPr id="20" name="Right Arrow 19"/>
          <p:cNvSpPr>
            <a:spLocks noChangeArrowheads="1"/>
          </p:cNvSpPr>
          <p:nvPr/>
        </p:nvSpPr>
        <p:spPr bwMode="auto">
          <a:xfrm>
            <a:off x="6105525" y="3733800"/>
            <a:ext cx="457200" cy="152400"/>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j-lt"/>
              <a:ea typeface="+mn-ea"/>
              <a:cs typeface="+mn-cs"/>
            </a:endParaRPr>
          </a:p>
        </p:txBody>
      </p:sp>
      <p:sp>
        <p:nvSpPr>
          <p:cNvPr id="21" name="TextBox 20"/>
          <p:cNvSpPr txBox="1"/>
          <p:nvPr/>
        </p:nvSpPr>
        <p:spPr>
          <a:xfrm>
            <a:off x="6858000" y="2362200"/>
            <a:ext cx="1089025" cy="369888"/>
          </a:xfrm>
          <a:prstGeom prst="rect">
            <a:avLst/>
          </a:prstGeom>
          <a:noFill/>
        </p:spPr>
        <p:txBody>
          <a:bodyPr wrap="none">
            <a:spAutoFit/>
          </a:bodyPr>
          <a:lstStyle/>
          <a:p>
            <a:pPr>
              <a:defRPr/>
            </a:pPr>
            <a:r>
              <a:rPr lang="en-US" u="sng" dirty="0">
                <a:latin typeface="+mj-lt"/>
                <a:ea typeface="+mn-ea"/>
                <a:cs typeface="Arial" charset="0"/>
              </a:rPr>
              <a:t>RESPOND</a:t>
            </a:r>
          </a:p>
        </p:txBody>
      </p:sp>
      <p:sp>
        <p:nvSpPr>
          <p:cNvPr id="22" name="Right Arrow 21"/>
          <p:cNvSpPr>
            <a:spLocks noChangeArrowheads="1"/>
          </p:cNvSpPr>
          <p:nvPr/>
        </p:nvSpPr>
        <p:spPr bwMode="auto">
          <a:xfrm>
            <a:off x="6105525" y="4267200"/>
            <a:ext cx="457200" cy="152400"/>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j-lt"/>
              <a:ea typeface="+mn-ea"/>
              <a:cs typeface="+mn-cs"/>
            </a:endParaRPr>
          </a:p>
        </p:txBody>
      </p:sp>
      <p:sp>
        <p:nvSpPr>
          <p:cNvPr id="23" name="TextBox 22"/>
          <p:cNvSpPr txBox="1"/>
          <p:nvPr/>
        </p:nvSpPr>
        <p:spPr>
          <a:xfrm>
            <a:off x="6638925" y="3449638"/>
            <a:ext cx="1949450" cy="708025"/>
          </a:xfrm>
          <a:prstGeom prst="rect">
            <a:avLst/>
          </a:prstGeom>
          <a:noFill/>
        </p:spPr>
        <p:txBody>
          <a:bodyPr wrap="none">
            <a:spAutoFit/>
          </a:bodyPr>
          <a:lstStyle/>
          <a:p>
            <a:pPr>
              <a:defRPr/>
            </a:pPr>
            <a:r>
              <a:rPr lang="en-US" sz="2000" b="1" dirty="0">
                <a:latin typeface="+mj-lt"/>
                <a:ea typeface="+mn-ea"/>
                <a:cs typeface="Arial" charset="0"/>
              </a:rPr>
              <a:t>Guide and coach</a:t>
            </a:r>
          </a:p>
          <a:p>
            <a:pPr>
              <a:defRPr/>
            </a:pPr>
            <a:r>
              <a:rPr lang="en-US" sz="2000" b="1" dirty="0">
                <a:latin typeface="+mj-lt"/>
                <a:ea typeface="+mn-ea"/>
                <a:cs typeface="Arial" charset="0"/>
              </a:rPr>
              <a:t>action</a:t>
            </a:r>
          </a:p>
        </p:txBody>
      </p:sp>
      <p:pic>
        <p:nvPicPr>
          <p:cNvPr id="13325" name="Picture 23" descr="Screen shot 2011-07-13 at 6.40.14 AM.pn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846388" y="3417888"/>
            <a:ext cx="509587"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25"/>
          <p:cNvSpPr txBox="1"/>
          <p:nvPr/>
        </p:nvSpPr>
        <p:spPr>
          <a:xfrm>
            <a:off x="3913188" y="2362200"/>
            <a:ext cx="1671637" cy="369888"/>
          </a:xfrm>
          <a:prstGeom prst="rect">
            <a:avLst/>
          </a:prstGeom>
          <a:noFill/>
        </p:spPr>
        <p:txBody>
          <a:bodyPr wrap="none">
            <a:spAutoFit/>
          </a:bodyPr>
          <a:lstStyle/>
          <a:p>
            <a:pPr>
              <a:defRPr/>
            </a:pPr>
            <a:r>
              <a:rPr lang="en-US" u="sng" dirty="0">
                <a:latin typeface="+mj-lt"/>
                <a:ea typeface="+mn-ea"/>
                <a:cs typeface="Arial" charset="0"/>
              </a:rPr>
              <a:t>COMMUNICATE</a:t>
            </a:r>
          </a:p>
        </p:txBody>
      </p:sp>
      <p:grpSp>
        <p:nvGrpSpPr>
          <p:cNvPr id="4" name="Group 3"/>
          <p:cNvGrpSpPr/>
          <p:nvPr/>
        </p:nvGrpSpPr>
        <p:grpSpPr>
          <a:xfrm>
            <a:off x="304800" y="2971800"/>
            <a:ext cx="2514600" cy="1725613"/>
            <a:chOff x="304800" y="2971800"/>
            <a:chExt cx="2514600" cy="1725613"/>
          </a:xfrm>
        </p:grpSpPr>
        <p:pic>
          <p:nvPicPr>
            <p:cNvPr id="13335" name="Picture 7" descr="Screen shot 2011-07-13 at 6.28.34 AM.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4800" y="2971800"/>
              <a:ext cx="2514600" cy="172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4"/>
            <p:cNvSpPr>
              <a:spLocks noChangeArrowheads="1"/>
            </p:cNvSpPr>
            <p:nvPr/>
          </p:nvSpPr>
          <p:spPr bwMode="auto">
            <a:xfrm>
              <a:off x="566738" y="3103563"/>
              <a:ext cx="1990725" cy="1100137"/>
            </a:xfrm>
            <a:prstGeom prst="rect">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j-lt"/>
                <a:ea typeface="+mn-ea"/>
                <a:cs typeface="+mn-cs"/>
              </a:endParaRPr>
            </a:p>
          </p:txBody>
        </p:sp>
      </p:grpSp>
      <p:sp>
        <p:nvSpPr>
          <p:cNvPr id="25" name="TextBox 24"/>
          <p:cNvSpPr txBox="1"/>
          <p:nvPr/>
        </p:nvSpPr>
        <p:spPr>
          <a:xfrm>
            <a:off x="990600" y="2362200"/>
            <a:ext cx="915988" cy="369888"/>
          </a:xfrm>
          <a:prstGeom prst="rect">
            <a:avLst/>
          </a:prstGeom>
          <a:noFill/>
        </p:spPr>
        <p:txBody>
          <a:bodyPr wrap="none">
            <a:spAutoFit/>
          </a:bodyPr>
          <a:lstStyle/>
          <a:p>
            <a:pPr>
              <a:defRPr/>
            </a:pPr>
            <a:r>
              <a:rPr lang="en-US" u="sng" dirty="0">
                <a:latin typeface="+mj-lt"/>
                <a:ea typeface="+mn-ea"/>
                <a:cs typeface="Arial" charset="0"/>
              </a:rPr>
              <a:t>SURVEY</a:t>
            </a:r>
          </a:p>
        </p:txBody>
      </p:sp>
      <p:sp>
        <p:nvSpPr>
          <p:cNvPr id="28" name="Rectangle 27"/>
          <p:cNvSpPr/>
          <p:nvPr/>
        </p:nvSpPr>
        <p:spPr>
          <a:xfrm>
            <a:off x="0" y="4724400"/>
            <a:ext cx="2921000" cy="1497013"/>
          </a:xfrm>
          <a:prstGeom prst="rect">
            <a:avLst/>
          </a:prstGeom>
        </p:spPr>
        <p:txBody>
          <a:bodyPr>
            <a:spAutoFit/>
          </a:bodyPr>
          <a:lstStyle/>
          <a:p>
            <a:pPr algn="ctr">
              <a:defRPr/>
            </a:pPr>
            <a:r>
              <a:rPr lang="en-US" sz="1700" b="1" dirty="0">
                <a:latin typeface="+mn-lt"/>
                <a:ea typeface="+mn-ea"/>
                <a:cs typeface="Arial" charset="0"/>
              </a:rPr>
              <a:t>Email invitations sent </a:t>
            </a:r>
          </a:p>
          <a:p>
            <a:pPr algn="ctr">
              <a:defRPr/>
            </a:pPr>
            <a:r>
              <a:rPr lang="en-US" sz="1700" b="1" dirty="0" smtClean="0">
                <a:latin typeface="+mn-lt"/>
                <a:ea typeface="+mn-ea"/>
                <a:cs typeface="Arial" charset="0"/>
              </a:rPr>
              <a:t>To </a:t>
            </a:r>
            <a:r>
              <a:rPr lang="en-US" sz="1700" b="1" dirty="0" smtClean="0">
                <a:latin typeface="+mn-lt"/>
              </a:rPr>
              <a:t>stakeholders</a:t>
            </a:r>
            <a:r>
              <a:rPr lang="en-US" sz="1700" b="1" dirty="0" smtClean="0">
                <a:latin typeface="+mn-lt"/>
                <a:ea typeface="+mn-ea"/>
                <a:cs typeface="Arial" charset="0"/>
              </a:rPr>
              <a:t> </a:t>
            </a:r>
            <a:r>
              <a:rPr lang="en-US" sz="1700" b="1" dirty="0">
                <a:latin typeface="+mn-lt"/>
                <a:ea typeface="+mn-ea"/>
                <a:cs typeface="Arial" charset="0"/>
              </a:rPr>
              <a:t>at maximum </a:t>
            </a:r>
            <a:r>
              <a:rPr lang="en-US" sz="1700" b="1" dirty="0" smtClean="0">
                <a:latin typeface="+mn-lt"/>
                <a:ea typeface="+mn-ea"/>
                <a:cs typeface="Arial" charset="0"/>
              </a:rPr>
              <a:t>of once </a:t>
            </a:r>
            <a:r>
              <a:rPr lang="en-US" sz="1700" b="1" dirty="0">
                <a:latin typeface="+mn-lt"/>
                <a:ea typeface="+mn-ea"/>
                <a:cs typeface="Arial" charset="0"/>
              </a:rPr>
              <a:t>every six months. </a:t>
            </a:r>
          </a:p>
          <a:p>
            <a:pPr algn="ctr">
              <a:lnSpc>
                <a:spcPct val="120000"/>
              </a:lnSpc>
              <a:buFont typeface="Arial"/>
              <a:buChar char="•"/>
              <a:defRPr/>
            </a:pPr>
            <a:endParaRPr lang="en-US" sz="1700" b="1" dirty="0">
              <a:latin typeface="+mn-lt"/>
              <a:ea typeface="+mn-ea"/>
              <a:cs typeface="Arial" charset="0"/>
            </a:endParaRPr>
          </a:p>
          <a:p>
            <a:pPr algn="ctr">
              <a:lnSpc>
                <a:spcPct val="120000"/>
              </a:lnSpc>
              <a:buFont typeface="Arial"/>
              <a:buChar char="•"/>
              <a:defRPr/>
            </a:pPr>
            <a:endParaRPr lang="en-US" sz="1700" b="1" dirty="0">
              <a:latin typeface="+mn-lt"/>
              <a:ea typeface="+mn-ea"/>
              <a:cs typeface="Arial" charset="0"/>
            </a:endParaRPr>
          </a:p>
        </p:txBody>
      </p:sp>
      <p:sp>
        <p:nvSpPr>
          <p:cNvPr id="29" name="Rectangle 28"/>
          <p:cNvSpPr/>
          <p:nvPr/>
        </p:nvSpPr>
        <p:spPr>
          <a:xfrm>
            <a:off x="2938463" y="4779963"/>
            <a:ext cx="2960687" cy="1138237"/>
          </a:xfrm>
          <a:prstGeom prst="rect">
            <a:avLst/>
          </a:prstGeom>
        </p:spPr>
        <p:txBody>
          <a:bodyPr>
            <a:spAutoFit/>
          </a:bodyPr>
          <a:lstStyle/>
          <a:p>
            <a:pPr algn="ctr">
              <a:defRPr/>
            </a:pPr>
            <a:r>
              <a:rPr lang="en-US" sz="1700" b="1" dirty="0">
                <a:latin typeface="+mj-lt"/>
                <a:ea typeface="+mn-ea"/>
                <a:cs typeface="Arial" charset="0"/>
              </a:rPr>
              <a:t>VOS results sent to UC and Unit Key 3 by email in advance of Unit Key 3 meeting</a:t>
            </a:r>
          </a:p>
          <a:p>
            <a:pPr algn="ctr">
              <a:defRPr/>
            </a:pPr>
            <a:endParaRPr lang="en-US" sz="1700" b="1" dirty="0">
              <a:latin typeface="+mj-lt"/>
              <a:ea typeface="+mn-ea"/>
              <a:cs typeface="Arial" charset="0"/>
            </a:endParaRPr>
          </a:p>
        </p:txBody>
      </p:sp>
      <p:sp>
        <p:nvSpPr>
          <p:cNvPr id="30" name="Rectangle 29"/>
          <p:cNvSpPr/>
          <p:nvPr/>
        </p:nvSpPr>
        <p:spPr>
          <a:xfrm>
            <a:off x="5953125" y="4779963"/>
            <a:ext cx="3016250" cy="1138237"/>
          </a:xfrm>
          <a:prstGeom prst="rect">
            <a:avLst/>
          </a:prstGeom>
        </p:spPr>
        <p:txBody>
          <a:bodyPr>
            <a:spAutoFit/>
          </a:bodyPr>
          <a:lstStyle/>
          <a:p>
            <a:pPr algn="ctr">
              <a:defRPr/>
            </a:pPr>
            <a:r>
              <a:rPr lang="en-US" sz="1700" b="1" dirty="0">
                <a:latin typeface="+mj-lt"/>
                <a:ea typeface="+mn-ea"/>
                <a:cs typeface="Arial" charset="0"/>
              </a:rPr>
              <a:t>Report action plan to district and report progress and results through UVTS</a:t>
            </a:r>
          </a:p>
          <a:p>
            <a:pPr algn="ctr">
              <a:buFont typeface="Arial"/>
              <a:buChar char="•"/>
              <a:defRPr/>
            </a:pPr>
            <a:endParaRPr lang="en-US" sz="1700" b="1" dirty="0">
              <a:latin typeface="+mj-lt"/>
              <a:ea typeface="+mn-ea"/>
              <a:cs typeface="Arial" charset="0"/>
            </a:endParaRPr>
          </a:p>
        </p:txBody>
      </p:sp>
      <p:pic>
        <p:nvPicPr>
          <p:cNvPr id="31" name="Picture 30" descr="Screen shot 2011-06-16 at 2.49.59 PM.png"/>
          <p:cNvPicPr/>
          <p:nvPr/>
        </p:nvPicPr>
        <p:blipFill>
          <a:blip r:embed="rId4" cstate="print"/>
          <a:stretch>
            <a:fillRect/>
          </a:stretch>
        </p:blipFill>
        <p:spPr bwMode="auto">
          <a:xfrm>
            <a:off x="619125" y="3303588"/>
            <a:ext cx="1885950" cy="690562"/>
          </a:xfrm>
          <a:prstGeom prst="rect">
            <a:avLst/>
          </a:prstGeom>
          <a:ln w="15875">
            <a:solidFill>
              <a:schemeClr val="accent1">
                <a:lumMod val="75000"/>
              </a:schemeClr>
            </a:solidFill>
          </a:ln>
        </p:spPr>
      </p:pic>
    </p:spTree>
    <p:extLst>
      <p:ext uri="{BB962C8B-B14F-4D97-AF65-F5344CB8AC3E}">
        <p14:creationId xmlns="" xmlns:p14="http://schemas.microsoft.com/office/powerpoint/2010/main" val="50262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1" grpId="0"/>
      <p:bldP spid="22" grpId="0" animBg="1"/>
      <p:bldP spid="23" grpId="0"/>
      <p:bldP spid="26"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Calibri" charset="0"/>
              </a:rPr>
              <a:t>Key players in Unit VOS</a:t>
            </a:r>
          </a:p>
        </p:txBody>
      </p:sp>
      <p:sp>
        <p:nvSpPr>
          <p:cNvPr id="17410"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DACE081F-39D8-784E-B9F3-48BD7FDF26B9}" type="slidenum">
              <a:rPr lang="en-US" sz="1100"/>
              <a:pPr eaLnBrk="1" hangingPunct="1">
                <a:lnSpc>
                  <a:spcPct val="80000"/>
                </a:lnSpc>
              </a:pPr>
              <a:t>6</a:t>
            </a:fld>
            <a:endParaRPr lang="en-US" sz="1100">
              <a:solidFill>
                <a:srgbClr val="FFFFFF"/>
              </a:solidFill>
            </a:endParaRPr>
          </a:p>
        </p:txBody>
      </p:sp>
      <p:sp>
        <p:nvSpPr>
          <p:cNvPr id="17411" name="Content Placeholder 3"/>
          <p:cNvSpPr>
            <a:spLocks noGrp="1"/>
          </p:cNvSpPr>
          <p:nvPr>
            <p:ph sz="quarter" idx="1"/>
          </p:nvPr>
        </p:nvSpPr>
        <p:spPr>
          <a:xfrm>
            <a:off x="457200" y="1600200"/>
            <a:ext cx="5287963" cy="2330450"/>
          </a:xfrm>
        </p:spPr>
        <p:txBody>
          <a:bodyPr/>
          <a:lstStyle/>
          <a:p>
            <a:pPr>
              <a:buFont typeface="Arial" charset="0"/>
              <a:buNone/>
            </a:pPr>
            <a:r>
              <a:rPr lang="en-US" dirty="0">
                <a:latin typeface="Calibri" charset="0"/>
              </a:rPr>
              <a:t>The Unit Key 3</a:t>
            </a:r>
          </a:p>
          <a:p>
            <a:pPr lvl="1">
              <a:buFont typeface="Arial" charset="0"/>
              <a:buNone/>
            </a:pPr>
            <a:r>
              <a:rPr lang="en-US" dirty="0">
                <a:latin typeface="Calibri" charset="0"/>
              </a:rPr>
              <a:t>Charter Organization Rep (IH)</a:t>
            </a:r>
          </a:p>
          <a:p>
            <a:pPr lvl="1">
              <a:buFont typeface="Arial" charset="0"/>
              <a:buNone/>
            </a:pPr>
            <a:r>
              <a:rPr lang="en-US" dirty="0">
                <a:latin typeface="Calibri" charset="0"/>
              </a:rPr>
              <a:t>Unit Leader</a:t>
            </a:r>
          </a:p>
          <a:p>
            <a:pPr lvl="1">
              <a:buFont typeface="Arial" charset="0"/>
              <a:buNone/>
            </a:pPr>
            <a:r>
              <a:rPr lang="en-US" dirty="0">
                <a:latin typeface="Calibri" charset="0"/>
              </a:rPr>
              <a:t>Unit Committee Chair</a:t>
            </a:r>
          </a:p>
        </p:txBody>
      </p:sp>
      <p:pic>
        <p:nvPicPr>
          <p:cNvPr id="17412" name="Picture 1" descr="C:\Users\miwatkin.NTLLT2FR2LZF1\AppData\Local\Microsoft\Windows\Temporary Internet Files\Content.IE5\UXAZI26P\MC90043390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2860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1" descr="C:\Users\miwatkin.NTLLT2FR2LZF1\AppData\Local\Microsoft\Windows\Temporary Internet Files\Content.IE5\UXAZI26P\MC90043390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8194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1" descr="C:\Users\miwatkin.NTLLT2FR2LZF1\AppData\Local\Microsoft\Windows\Temporary Internet Files\Content.IE5\UXAZI26P\MC900433903[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32766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5" name="Picture 8" descr="Image_SeniorLeader_RogersII.jpg"/>
          <p:cNvPicPr>
            <a:picLocks noChangeAspect="1"/>
          </p:cNvPicPr>
          <p:nvPr/>
        </p:nvPicPr>
        <p:blipFill>
          <a:blip r:embed="rId4" cstate="print">
            <a:extLst>
              <a:ext uri="{28A0092B-C50C-407E-A947-70E740481C1C}">
                <a14:useLocalDpi xmlns="" xmlns:a14="http://schemas.microsoft.com/office/drawing/2010/main" val="0"/>
              </a:ext>
            </a:extLst>
          </a:blip>
          <a:srcRect l="8063" t="1920" r="18826"/>
          <a:stretch>
            <a:fillRect/>
          </a:stretch>
        </p:blipFill>
        <p:spPr bwMode="auto">
          <a:xfrm>
            <a:off x="5554663" y="1419225"/>
            <a:ext cx="3179762" cy="284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6" name="Rectangle 9"/>
          <p:cNvSpPr>
            <a:spLocks noChangeArrowheads="1"/>
          </p:cNvSpPr>
          <p:nvPr/>
        </p:nvSpPr>
        <p:spPr bwMode="auto">
          <a:xfrm>
            <a:off x="771525" y="4652963"/>
            <a:ext cx="7894638"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800" dirty="0"/>
              <a:t>VOS results are shared in a meeting </a:t>
            </a:r>
          </a:p>
          <a:p>
            <a:pPr algn="ctr"/>
            <a:r>
              <a:rPr lang="en-US" sz="2800" dirty="0"/>
              <a:t>with ALL of the Unit Key 3</a:t>
            </a:r>
          </a:p>
          <a:p>
            <a:pPr algn="ctr"/>
            <a:r>
              <a:rPr lang="en-US" sz="2800" dirty="0"/>
              <a:t>The Unit Commissioner facilitates this meeting</a:t>
            </a:r>
          </a:p>
        </p:txBody>
      </p:sp>
    </p:spTree>
    <p:extLst>
      <p:ext uri="{BB962C8B-B14F-4D97-AF65-F5344CB8AC3E}">
        <p14:creationId xmlns="" xmlns:p14="http://schemas.microsoft.com/office/powerpoint/2010/main" val="12774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p:bldP spid="174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0471F3D3-2254-984C-989B-F810FCEB6181}" type="slidenum">
              <a:rPr lang="en-US" sz="1100"/>
              <a:pPr eaLnBrk="1" hangingPunct="1">
                <a:lnSpc>
                  <a:spcPct val="80000"/>
                </a:lnSpc>
              </a:pPr>
              <a:t>7</a:t>
            </a:fld>
            <a:endParaRPr lang="en-US" sz="1100">
              <a:solidFill>
                <a:srgbClr val="FFFFFF"/>
              </a:solidFill>
            </a:endParaRPr>
          </a:p>
        </p:txBody>
      </p:sp>
      <p:sp>
        <p:nvSpPr>
          <p:cNvPr id="21506" name="Title 1"/>
          <p:cNvSpPr txBox="1">
            <a:spLocks/>
          </p:cNvSpPr>
          <p:nvPr/>
        </p:nvSpPr>
        <p:spPr bwMode="auto">
          <a:xfrm>
            <a:off x="1295400" y="457200"/>
            <a:ext cx="6223000" cy="762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214E86"/>
                </a:solidFill>
                <a:latin typeface="Calibri" charset="0"/>
                <a:ea typeface="ヒラギノ角ゴ Pro W3" charset="0"/>
                <a:cs typeface="ヒラギノ角ゴ Pro W3" charset="0"/>
              </a:rPr>
              <a:t> </a:t>
            </a:r>
            <a:r>
              <a:rPr lang="en-US" sz="2800" b="1">
                <a:latin typeface="Calibri" charset="0"/>
                <a:ea typeface="ヒラギノ角ゴ Pro W3" charset="0"/>
                <a:cs typeface="ヒラギノ角ゴ Pro W3" charset="0"/>
              </a:rPr>
              <a:t>Net Promoter Score: Basic Components</a:t>
            </a:r>
          </a:p>
        </p:txBody>
      </p:sp>
      <p:pic>
        <p:nvPicPr>
          <p:cNvPr id="21507" name="Picture 7" descr="Screen shot 2011-09-14 at 11.16.30 AM.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1447800"/>
            <a:ext cx="71215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TextBox 8"/>
          <p:cNvSpPr txBox="1">
            <a:spLocks noChangeArrowheads="1"/>
          </p:cNvSpPr>
          <p:nvPr/>
        </p:nvSpPr>
        <p:spPr bwMode="auto">
          <a:xfrm>
            <a:off x="533400" y="3733800"/>
            <a:ext cx="71628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   i.e. N=100        </a:t>
            </a:r>
            <a:r>
              <a:rPr lang="en-US" sz="1600" b="1">
                <a:solidFill>
                  <a:srgbClr val="0000FF"/>
                </a:solidFill>
              </a:rPr>
              <a:t>10% NPS           </a:t>
            </a:r>
            <a:r>
              <a:rPr lang="en-US" sz="1600">
                <a:solidFill>
                  <a:srgbClr val="008000"/>
                </a:solidFill>
              </a:rPr>
              <a:t>30% promoters              </a:t>
            </a:r>
            <a:r>
              <a:rPr lang="en-US" sz="1600">
                <a:solidFill>
                  <a:srgbClr val="FF0000"/>
                </a:solidFill>
              </a:rPr>
              <a:t>20% detractors      </a:t>
            </a:r>
          </a:p>
          <a:p>
            <a:pPr eaLnBrk="1" hangingPunct="1"/>
            <a:r>
              <a:rPr lang="en-US" sz="1600">
                <a:solidFill>
                  <a:srgbClr val="FF0000"/>
                </a:solidFill>
              </a:rPr>
              <a:t> </a:t>
            </a:r>
            <a:r>
              <a:rPr lang="en-US" sz="1400">
                <a:solidFill>
                  <a:srgbClr val="000000"/>
                </a:solidFill>
              </a:rPr>
              <a:t>(response rate)                                 </a:t>
            </a:r>
            <a:r>
              <a:rPr lang="en-US" sz="1400">
                <a:solidFill>
                  <a:srgbClr val="008000"/>
                </a:solidFill>
              </a:rPr>
              <a:t>(30 people chose 9-10)       </a:t>
            </a:r>
            <a:r>
              <a:rPr lang="en-US" sz="1400">
                <a:solidFill>
                  <a:srgbClr val="FF0000"/>
                </a:solidFill>
              </a:rPr>
              <a:t>(20 people chose 0-6)</a:t>
            </a:r>
            <a:r>
              <a:rPr lang="en-US" sz="1400"/>
              <a:t>	</a:t>
            </a:r>
          </a:p>
        </p:txBody>
      </p:sp>
    </p:spTree>
    <p:extLst>
      <p:ext uri="{BB962C8B-B14F-4D97-AF65-F5344CB8AC3E}">
        <p14:creationId xmlns="" xmlns:p14="http://schemas.microsoft.com/office/powerpoint/2010/main" val="370171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851DB5B2-E086-B543-9117-9E0844F6C4D3}" type="slidenum">
              <a:rPr lang="en-US" sz="1100"/>
              <a:pPr eaLnBrk="1" hangingPunct="1">
                <a:lnSpc>
                  <a:spcPct val="80000"/>
                </a:lnSpc>
              </a:pPr>
              <a:t>8</a:t>
            </a:fld>
            <a:endParaRPr lang="en-US" sz="1100">
              <a:solidFill>
                <a:srgbClr val="FFFFFF"/>
              </a:solidFill>
            </a:endParaRPr>
          </a:p>
        </p:txBody>
      </p:sp>
      <p:graphicFrame>
        <p:nvGraphicFramePr>
          <p:cNvPr id="6" name="Content Placeholder 3"/>
          <p:cNvGraphicFramePr>
            <a:graphicFrameLocks/>
          </p:cNvGraphicFramePr>
          <p:nvPr/>
        </p:nvGraphicFramePr>
        <p:xfrm>
          <a:off x="738117" y="1269240"/>
          <a:ext cx="3001370" cy="174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extBox 9"/>
          <p:cNvSpPr txBox="1">
            <a:spLocks noChangeArrowheads="1"/>
          </p:cNvSpPr>
          <p:nvPr/>
        </p:nvSpPr>
        <p:spPr bwMode="auto">
          <a:xfrm>
            <a:off x="2198688" y="449263"/>
            <a:ext cx="53213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t>Quantitative Data</a:t>
            </a:r>
          </a:p>
        </p:txBody>
      </p:sp>
      <p:sp>
        <p:nvSpPr>
          <p:cNvPr id="23556" name="TextBox 7"/>
          <p:cNvSpPr txBox="1">
            <a:spLocks noChangeArrowheads="1"/>
          </p:cNvSpPr>
          <p:nvPr/>
        </p:nvSpPr>
        <p:spPr bwMode="auto">
          <a:xfrm>
            <a:off x="287338" y="3438525"/>
            <a:ext cx="4667250" cy="708025"/>
          </a:xfrm>
          <a:prstGeom prst="rect">
            <a:avLst/>
          </a:prstGeom>
          <a:solidFill>
            <a:srgbClr val="17375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bg1"/>
                </a:solidFill>
              </a:rPr>
              <a:t>If asked, how likely are you to </a:t>
            </a:r>
            <a:r>
              <a:rPr lang="en-US" sz="2000" b="1" u="sng">
                <a:solidFill>
                  <a:schemeClr val="bg1"/>
                </a:solidFill>
              </a:rPr>
              <a:t>recommend</a:t>
            </a:r>
            <a:r>
              <a:rPr lang="en-US" sz="2000">
                <a:solidFill>
                  <a:schemeClr val="bg1"/>
                </a:solidFill>
              </a:rPr>
              <a:t> Scouting to a friend?</a:t>
            </a:r>
          </a:p>
        </p:txBody>
      </p:sp>
      <p:sp>
        <p:nvSpPr>
          <p:cNvPr id="23557" name="TextBox 8"/>
          <p:cNvSpPr txBox="1">
            <a:spLocks noChangeArrowheads="1"/>
          </p:cNvSpPr>
          <p:nvPr/>
        </p:nvSpPr>
        <p:spPr bwMode="auto">
          <a:xfrm>
            <a:off x="4110038" y="1066800"/>
            <a:ext cx="4870450" cy="2308225"/>
          </a:xfrm>
          <a:prstGeom prst="rect">
            <a:avLst/>
          </a:prstGeom>
          <a:solidFill>
            <a:srgbClr val="31859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82563"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000">
                <a:solidFill>
                  <a:schemeClr val="bg1"/>
                </a:solidFill>
              </a:rPr>
              <a:t>Cub Scouting is really fun.</a:t>
            </a:r>
          </a:p>
          <a:p>
            <a:pPr eaLnBrk="1" hangingPunct="1">
              <a:buFont typeface="Arial" charset="0"/>
              <a:buChar char="•"/>
            </a:pPr>
            <a:endParaRPr lang="en-US" sz="200">
              <a:solidFill>
                <a:schemeClr val="bg1"/>
              </a:solidFill>
            </a:endParaRPr>
          </a:p>
          <a:p>
            <a:pPr eaLnBrk="1" hangingPunct="1">
              <a:buFont typeface="Arial" charset="0"/>
              <a:buChar char="•"/>
            </a:pPr>
            <a:r>
              <a:rPr lang="en-US" sz="2000">
                <a:solidFill>
                  <a:schemeClr val="bg1"/>
                </a:solidFill>
              </a:rPr>
              <a:t>Attending roundtables helps me become a  more effective leader.</a:t>
            </a:r>
          </a:p>
          <a:p>
            <a:pPr eaLnBrk="1" hangingPunct="1">
              <a:buFont typeface="Arial" charset="0"/>
              <a:buChar char="•"/>
            </a:pPr>
            <a:endParaRPr lang="en-US" sz="200">
              <a:solidFill>
                <a:schemeClr val="bg1"/>
              </a:solidFill>
            </a:endParaRPr>
          </a:p>
          <a:p>
            <a:pPr eaLnBrk="1" hangingPunct="1">
              <a:buFont typeface="Arial" charset="0"/>
              <a:buChar char="•"/>
            </a:pPr>
            <a:r>
              <a:rPr lang="en-US" sz="2000">
                <a:solidFill>
                  <a:schemeClr val="bg1"/>
                </a:solidFill>
              </a:rPr>
              <a:t>Scout meetings are a good use of my son</a:t>
            </a:r>
            <a:r>
              <a:rPr lang="ja-JP" altLang="en-US" sz="2000">
                <a:solidFill>
                  <a:schemeClr val="bg1"/>
                </a:solidFill>
              </a:rPr>
              <a:t>’</a:t>
            </a:r>
            <a:r>
              <a:rPr lang="en-US" altLang="ja-JP" sz="2000">
                <a:solidFill>
                  <a:schemeClr val="bg1"/>
                </a:solidFill>
              </a:rPr>
              <a:t>s time</a:t>
            </a:r>
          </a:p>
          <a:p>
            <a:pPr eaLnBrk="1" hangingPunct="1">
              <a:buFont typeface="Arial" charset="0"/>
              <a:buChar char="•"/>
            </a:pPr>
            <a:r>
              <a:rPr lang="en-US" sz="2000">
                <a:solidFill>
                  <a:schemeClr val="bg1"/>
                </a:solidFill>
              </a:rPr>
              <a:t>I have the tools &amp; resources to be an effective leader.</a:t>
            </a:r>
          </a:p>
        </p:txBody>
      </p:sp>
      <p:grpSp>
        <p:nvGrpSpPr>
          <p:cNvPr id="23558" name="Group 11"/>
          <p:cNvGrpSpPr>
            <a:grpSpLocks/>
          </p:cNvGrpSpPr>
          <p:nvPr/>
        </p:nvGrpSpPr>
        <p:grpSpPr bwMode="auto">
          <a:xfrm>
            <a:off x="911225" y="4414838"/>
            <a:ext cx="7550150" cy="1808162"/>
            <a:chOff x="842631" y="4319071"/>
            <a:chExt cx="7550742" cy="1808773"/>
          </a:xfrm>
        </p:grpSpPr>
        <p:pic>
          <p:nvPicPr>
            <p:cNvPr id="23559"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l="19711" t="47437" r="3046" b="27563"/>
            <a:stretch>
              <a:fillRect/>
            </a:stretch>
          </p:blipFill>
          <p:spPr bwMode="auto">
            <a:xfrm>
              <a:off x="842631" y="4319071"/>
              <a:ext cx="7550742" cy="180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Text Box 8"/>
            <p:cNvSpPr txBox="1">
              <a:spLocks noChangeArrowheads="1"/>
            </p:cNvSpPr>
            <p:nvPr/>
          </p:nvSpPr>
          <p:spPr bwMode="auto">
            <a:xfrm>
              <a:off x="1451937" y="4360252"/>
              <a:ext cx="780125" cy="174128"/>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000"/>
                </a:spcAft>
              </a:pPr>
              <a:r>
                <a:rPr lang="en-US" sz="1200">
                  <a:latin typeface="Calibri" charset="0"/>
                </a:rPr>
                <a:t>Unit NPS</a:t>
              </a:r>
              <a:endParaRPr lang="en-US" sz="1200"/>
            </a:p>
          </p:txBody>
        </p:sp>
        <p:sp>
          <p:nvSpPr>
            <p:cNvPr id="23561" name="Text Box 9"/>
            <p:cNvSpPr txBox="1">
              <a:spLocks noChangeArrowheads="1"/>
            </p:cNvSpPr>
            <p:nvPr/>
          </p:nvSpPr>
          <p:spPr bwMode="auto">
            <a:xfrm>
              <a:off x="2896594" y="4369419"/>
              <a:ext cx="1007496" cy="166147"/>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000"/>
                </a:spcAft>
              </a:pPr>
              <a:r>
                <a:rPr lang="en-US" sz="1100">
                  <a:latin typeface="Calibri" charset="0"/>
                </a:rPr>
                <a:t>District NPS</a:t>
              </a:r>
              <a:endParaRPr lang="en-US" sz="1100"/>
            </a:p>
          </p:txBody>
        </p:sp>
      </p:grpSp>
    </p:spTree>
    <p:extLst>
      <p:ext uri="{BB962C8B-B14F-4D97-AF65-F5344CB8AC3E}">
        <p14:creationId xmlns="" xmlns:p14="http://schemas.microsoft.com/office/powerpoint/2010/main" val="163566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
          <p:cNvSpPr>
            <a:spLocks noGrp="1"/>
          </p:cNvSpPr>
          <p:nvPr>
            <p:ph type="sldNum" sz="quarter" idx="4294967295"/>
          </p:nvPr>
        </p:nvSpPr>
        <p:spPr bwMode="auto">
          <a:xfrm>
            <a:off x="0" y="1271588"/>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fld id="{06E6F196-C97B-144D-BF1F-532D37675AC2}" type="slidenum">
              <a:rPr lang="en-US" sz="1100"/>
              <a:pPr eaLnBrk="1" hangingPunct="1">
                <a:lnSpc>
                  <a:spcPct val="80000"/>
                </a:lnSpc>
              </a:pPr>
              <a:t>9</a:t>
            </a:fld>
            <a:endParaRPr lang="en-US" sz="1100">
              <a:solidFill>
                <a:srgbClr val="FFFFFF"/>
              </a:solidFill>
            </a:endParaRPr>
          </a:p>
        </p:txBody>
      </p:sp>
      <p:sp>
        <p:nvSpPr>
          <p:cNvPr id="25602" name="TextBox 8"/>
          <p:cNvSpPr txBox="1">
            <a:spLocks noChangeArrowheads="1"/>
          </p:cNvSpPr>
          <p:nvPr/>
        </p:nvSpPr>
        <p:spPr bwMode="auto">
          <a:xfrm>
            <a:off x="1028700" y="2417763"/>
            <a:ext cx="5194300" cy="193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b="1" dirty="0"/>
              <a:t>“</a:t>
            </a:r>
            <a:r>
              <a:rPr lang="en-US" altLang="ja-JP" i="1" dirty="0"/>
              <a:t>We have so much fun. I slept at a</a:t>
            </a:r>
          </a:p>
          <a:p>
            <a:pPr eaLnBrk="1" hangingPunct="1"/>
            <a:r>
              <a:rPr lang="en-US" i="1" dirty="0"/>
              <a:t>zoo overnight, went camping in a</a:t>
            </a:r>
          </a:p>
          <a:p>
            <a:pPr eaLnBrk="1" hangingPunct="1"/>
            <a:r>
              <a:rPr lang="en-US" i="1" dirty="0"/>
              <a:t>cabin and now I get to go</a:t>
            </a:r>
          </a:p>
          <a:p>
            <a:pPr eaLnBrk="1" hangingPunct="1"/>
            <a:r>
              <a:rPr lang="en-US" i="1" dirty="0"/>
              <a:t>camping in a tent. I love earning</a:t>
            </a:r>
          </a:p>
          <a:p>
            <a:pPr eaLnBrk="1" hangingPunct="1"/>
            <a:r>
              <a:rPr lang="en-US" i="1" dirty="0"/>
              <a:t>belt loops, too. It's fun.</a:t>
            </a:r>
            <a:r>
              <a:rPr lang="ja-JP" altLang="en-US" i="1" dirty="0"/>
              <a:t>”</a:t>
            </a:r>
            <a:r>
              <a:rPr lang="en-US" altLang="ja-JP" i="1" dirty="0"/>
              <a:t> Cub Scout</a:t>
            </a:r>
            <a:endParaRPr lang="en-US" i="1" dirty="0"/>
          </a:p>
        </p:txBody>
      </p:sp>
      <p:sp>
        <p:nvSpPr>
          <p:cNvPr id="25603" name="TextBox 10"/>
          <p:cNvSpPr txBox="1">
            <a:spLocks noChangeArrowheads="1"/>
          </p:cNvSpPr>
          <p:nvPr/>
        </p:nvSpPr>
        <p:spPr bwMode="auto">
          <a:xfrm>
            <a:off x="900113" y="688975"/>
            <a:ext cx="52959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t>Qualitative Data</a:t>
            </a:r>
          </a:p>
          <a:p>
            <a:pPr algn="ctr" eaLnBrk="1" hangingPunct="1"/>
            <a:r>
              <a:rPr lang="en-US" sz="3200"/>
              <a:t>Verbatim Comment</a:t>
            </a:r>
            <a:endParaRPr lang="en-US" sz="3200" b="1"/>
          </a:p>
        </p:txBody>
      </p:sp>
      <p:pic>
        <p:nvPicPr>
          <p:cNvPr id="25604" name="Picture 12" descr="Image_StandingCub_V_.jpg"/>
          <p:cNvPicPr>
            <a:picLocks noChangeAspect="1"/>
          </p:cNvPicPr>
          <p:nvPr/>
        </p:nvPicPr>
        <p:blipFill>
          <a:blip r:embed="rId3" cstate="print">
            <a:extLst>
              <a:ext uri="{28A0092B-C50C-407E-A947-70E740481C1C}">
                <a14:useLocalDpi xmlns="" xmlns:a14="http://schemas.microsoft.com/office/drawing/2010/main" val="0"/>
              </a:ext>
            </a:extLst>
          </a:blip>
          <a:srcRect l="15987" t="5333" r="24065"/>
          <a:stretch>
            <a:fillRect/>
          </a:stretch>
        </p:blipFill>
        <p:spPr bwMode="auto">
          <a:xfrm>
            <a:off x="6261100" y="490538"/>
            <a:ext cx="2636838" cy="598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2595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2419</Words>
  <Application>Microsoft Office PowerPoint</Application>
  <PresentationFormat>On-screen Show (4:3)</PresentationFormat>
  <Paragraphs>212</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WELCOME  Commissioner Role in JTE and Voice of the Scout  Originally presented at the  2012 National Annual Meeting   </vt:lpstr>
      <vt:lpstr>Steps for a Unit Commissioner in Journey to Excellence</vt:lpstr>
      <vt:lpstr> Newest Component of JTE: Voice of the Scout</vt:lpstr>
      <vt:lpstr>Voice of the Scout – What is it?</vt:lpstr>
      <vt:lpstr>Slide 5</vt:lpstr>
      <vt:lpstr>Key players in Unit VOS</vt:lpstr>
      <vt:lpstr>Slide 7</vt:lpstr>
      <vt:lpstr>Slide 8</vt:lpstr>
      <vt:lpstr>Slide 9</vt:lpstr>
      <vt:lpstr>Slide 10</vt:lpstr>
      <vt:lpstr>Unit Commissioner VOS Role</vt:lpstr>
      <vt:lpstr>UC - Meetings with Unit  are Key to Success</vt:lpstr>
      <vt:lpstr>Unit Commissioner Role</vt:lpstr>
      <vt:lpstr>JTE On-Line Resources</vt:lpstr>
      <vt:lpstr>Screenshot of JTE Council Dashboard</vt:lpstr>
      <vt:lpstr>VOS On-Line Resources</vt:lpstr>
      <vt:lpstr>Screenshot of VOS Dashboard</vt:lpstr>
      <vt:lpstr>To Improve Unit Programing </vt:lpstr>
      <vt:lpstr>Summary</vt:lpstr>
      <vt:lpstr>OUR GOAL????</vt:lpstr>
    </vt:vector>
  </TitlesOfParts>
  <Company>Boy Scouts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dakinn</dc:creator>
  <cp:lastModifiedBy>Michael R. Marks</cp:lastModifiedBy>
  <cp:revision>147</cp:revision>
  <dcterms:created xsi:type="dcterms:W3CDTF">2010-11-03T21:03:51Z</dcterms:created>
  <dcterms:modified xsi:type="dcterms:W3CDTF">2012-06-21T16:19:24Z</dcterms:modified>
</cp:coreProperties>
</file>