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0" r:id="rId2"/>
    <p:sldId id="256" r:id="rId3"/>
    <p:sldId id="257" r:id="rId4"/>
    <p:sldId id="264" r:id="rId5"/>
    <p:sldId id="262" r:id="rId6"/>
    <p:sldId id="258" r:id="rId7"/>
    <p:sldId id="259" r:id="rId8"/>
    <p:sldId id="265" r:id="rId9"/>
    <p:sldId id="266" r:id="rId10"/>
    <p:sldId id="267" r:id="rId11"/>
    <p:sldId id="269" r:id="rId12"/>
    <p:sldId id="272" r:id="rId13"/>
    <p:sldId id="268" r:id="rId14"/>
    <p:sldId id="270" r:id="rId15"/>
    <p:sldId id="271" r:id="rId16"/>
    <p:sldId id="273" r:id="rId17"/>
    <p:sldId id="274" r:id="rId18"/>
    <p:sldId id="276" r:id="rId19"/>
    <p:sldId id="277" r:id="rId20"/>
    <p:sldId id="275" r:id="rId21"/>
    <p:sldId id="278" r:id="rId22"/>
    <p:sldId id="261" r:id="rId23"/>
    <p:sldId id="279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A1E7"/>
    <a:srgbClr val="0074EF"/>
    <a:srgbClr val="005AA3"/>
    <a:srgbClr val="CF0031"/>
    <a:srgbClr val="00417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772" autoAdjust="0"/>
  </p:normalViewPr>
  <p:slideViewPr>
    <p:cSldViewPr snapToGrid="0" snapToObjects="1" showGuides="1">
      <p:cViewPr varScale="1">
        <p:scale>
          <a:sx n="90" d="100"/>
          <a:sy n="90" d="100"/>
        </p:scale>
        <p:origin x="-1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5" charset="0"/>
              </a:defRPr>
            </a:lvl1pPr>
          </a:lstStyle>
          <a:p>
            <a:fld id="{3DD4C4F4-12B8-499A-B1B4-29602DF48018}" type="datetime1">
              <a:rPr lang="en-US"/>
              <a:pPr/>
              <a:t>5/15/2012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5" charset="0"/>
              </a:defRPr>
            </a:lvl1pPr>
          </a:lstStyle>
          <a:p>
            <a:fld id="{DBBF6027-42AA-4E42-8D11-856C6018525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5" charset="0"/>
              </a:defRPr>
            </a:lvl1pPr>
          </a:lstStyle>
          <a:p>
            <a:fld id="{44FCD655-0538-426B-ACAD-4CD7EFC98BF6}" type="datetime1">
              <a:rPr lang="en-US"/>
              <a:pPr/>
              <a:t>5/15/2012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5" charset="0"/>
              </a:defRPr>
            </a:lvl1pPr>
          </a:lstStyle>
          <a:p>
            <a:fld id="{5ADD248C-A488-4EE6-802D-06F4033616E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No handouts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4FCD655-0538-426B-ACAD-4CD7EFC98BF6}" type="datetime1">
              <a:rPr lang="en-US" smtClean="0"/>
              <a:pPr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248C-A488-4EE6-802D-06F4033616E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No handouts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4FCD655-0538-426B-ACAD-4CD7EFC98BF6}" type="datetime1">
              <a:rPr lang="en-US" smtClean="0"/>
              <a:pPr/>
              <a:t>5/15/2012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D248C-A488-4EE6-802D-06F4033616E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StatineryFolio.png"/>
          <p:cNvPicPr>
            <a:picLocks noChangeAspect="1"/>
          </p:cNvPicPr>
          <p:nvPr userDrawn="1"/>
        </p:nvPicPr>
        <p:blipFill>
          <a:blip r:embed="rId2"/>
          <a:srcRect l="7651" r="74365"/>
          <a:stretch>
            <a:fillRect/>
          </a:stretch>
        </p:blipFill>
        <p:spPr bwMode="auto">
          <a:xfrm>
            <a:off x="0" y="5492750"/>
            <a:ext cx="20891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08176" y="0"/>
            <a:ext cx="6278624" cy="2110257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6C9121-6021-42F3-9796-22D1DEAD909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E702FBD9-ED25-4F1F-B819-63EB6F38D0A2}" type="datetime1">
              <a:rPr lang="en-US"/>
              <a:pPr/>
              <a:t>5/15/2012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tatineryFolio.png"/>
          <p:cNvPicPr>
            <a:picLocks noChangeAspect="1"/>
          </p:cNvPicPr>
          <p:nvPr userDrawn="1"/>
        </p:nvPicPr>
        <p:blipFill>
          <a:blip r:embed="rId2"/>
          <a:srcRect l="24785" r="57230"/>
          <a:stretch>
            <a:fillRect/>
          </a:stretch>
        </p:blipFill>
        <p:spPr bwMode="auto">
          <a:xfrm>
            <a:off x="0" y="5492750"/>
            <a:ext cx="20891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86800" y="6508750"/>
            <a:ext cx="412750" cy="365125"/>
          </a:xfrm>
        </p:spPr>
        <p:txBody>
          <a:bodyPr/>
          <a:lstStyle>
            <a:lvl1pPr>
              <a:defRPr/>
            </a:lvl1pPr>
          </a:lstStyle>
          <a:p>
            <a:fld id="{BE238B9C-D53A-444D-9C87-7E9126D60B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87D6CFF6-7507-4319-A86D-0EACE171801A}" type="datetime1">
              <a:rPr lang="en-US"/>
              <a:pPr/>
              <a:t>5/15/2012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StatineryFolio.png"/>
          <p:cNvPicPr>
            <a:picLocks noChangeAspect="1"/>
          </p:cNvPicPr>
          <p:nvPr userDrawn="1"/>
        </p:nvPicPr>
        <p:blipFill>
          <a:blip r:embed="rId2"/>
          <a:srcRect l="47610" r="34344"/>
          <a:stretch>
            <a:fillRect/>
          </a:stretch>
        </p:blipFill>
        <p:spPr bwMode="auto">
          <a:xfrm>
            <a:off x="0" y="5492750"/>
            <a:ext cx="209550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8177" y="1600200"/>
            <a:ext cx="300202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0153" y="1600200"/>
            <a:ext cx="307664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93118A-EB70-49D3-8189-FB2D68B384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DD4E368A-DA3A-424E-A65C-63B25DE5F3CA}" type="datetime1">
              <a:rPr lang="en-US"/>
              <a:pPr/>
              <a:t>5/15/2012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StatineryFolio.png"/>
          <p:cNvPicPr>
            <a:picLocks noChangeAspect="1"/>
          </p:cNvPicPr>
          <p:nvPr userDrawn="1"/>
        </p:nvPicPr>
        <p:blipFill>
          <a:blip r:embed="rId2"/>
          <a:srcRect l="80817" r="1112"/>
          <a:stretch>
            <a:fillRect/>
          </a:stretch>
        </p:blipFill>
        <p:spPr bwMode="auto">
          <a:xfrm>
            <a:off x="0" y="5492750"/>
            <a:ext cx="209867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0042" y="1679608"/>
            <a:ext cx="296734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10042" y="2319370"/>
            <a:ext cx="296734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80155" y="1679608"/>
            <a:ext cx="30066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80155" y="2319370"/>
            <a:ext cx="300664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8EA118-715D-413E-9493-D86FBBEDCED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5EBEBEF-E0C4-4DB0-A789-0D1CC0C9F54E}" type="datetime1">
              <a:rPr lang="en-US"/>
              <a:pPr/>
              <a:t>5/15/2012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StatineryFolio.png"/>
          <p:cNvPicPr>
            <a:picLocks noChangeAspect="1"/>
          </p:cNvPicPr>
          <p:nvPr userDrawn="1"/>
        </p:nvPicPr>
        <p:blipFill>
          <a:blip r:embed="rId2"/>
          <a:srcRect l="7651" r="74365"/>
          <a:stretch>
            <a:fillRect/>
          </a:stretch>
        </p:blipFill>
        <p:spPr bwMode="auto">
          <a:xfrm>
            <a:off x="0" y="5492750"/>
            <a:ext cx="20891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D939C8-4867-4648-9B3A-4886A7068FE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421E823-3960-4662-92D6-9B247FF31DF6}" type="datetime1">
              <a:rPr lang="en-US"/>
              <a:pPr/>
              <a:t>5/15/2012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StatineryFolio.png"/>
          <p:cNvPicPr>
            <a:picLocks noChangeAspect="1"/>
          </p:cNvPicPr>
          <p:nvPr userDrawn="1"/>
        </p:nvPicPr>
        <p:blipFill>
          <a:blip r:embed="rId2"/>
          <a:srcRect l="24785" r="57230"/>
          <a:stretch>
            <a:fillRect/>
          </a:stretch>
        </p:blipFill>
        <p:spPr bwMode="auto">
          <a:xfrm>
            <a:off x="0" y="5492750"/>
            <a:ext cx="20891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ACDE80-9F6B-444B-9C13-77F12AA3353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6327E8B2-9BBD-45DE-A716-3F4312AD8628}" type="datetime1">
              <a:rPr lang="en-US"/>
              <a:pPr/>
              <a:t>5/15/2012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StatineryFolio.png"/>
          <p:cNvPicPr>
            <a:picLocks noChangeAspect="1"/>
          </p:cNvPicPr>
          <p:nvPr userDrawn="1"/>
        </p:nvPicPr>
        <p:blipFill>
          <a:blip r:embed="rId2"/>
          <a:srcRect l="47610" r="34344"/>
          <a:stretch>
            <a:fillRect/>
          </a:stretch>
        </p:blipFill>
        <p:spPr bwMode="auto">
          <a:xfrm>
            <a:off x="0" y="5492750"/>
            <a:ext cx="209550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2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CCA11B-E75C-490D-8AB3-A2722F890E6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4FB69E8-160C-4E76-A107-80F98A44EBB6}" type="datetime1">
              <a:rPr lang="en-US"/>
              <a:pPr/>
              <a:t>5/15/2012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125981" y="0"/>
            <a:ext cx="70103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Prepared_For_LifeREV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535863" y="6565900"/>
            <a:ext cx="1074737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3" descr="AnnivGrStandard_White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2386013" y="6473825"/>
            <a:ext cx="18319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-14288" y="0"/>
            <a:ext cx="2098676" cy="687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029" name="Picture 10" descr="FDL_4K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223838" y="280988"/>
            <a:ext cx="1658937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408238" y="274638"/>
            <a:ext cx="6202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08238" y="1600200"/>
            <a:ext cx="62785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29375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fld id="{1481B88F-FA56-43D8-81ED-34726747F2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5503863" y="6429375"/>
            <a:ext cx="1855787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5B3D7"/>
                </a:solidFill>
                <a:latin typeface="Helvetica" pitchFamily="-105" charset="0"/>
              </a:defRPr>
            </a:lvl1pPr>
          </a:lstStyle>
          <a:p>
            <a:fld id="{FC25F333-7563-4E01-8D28-D9B13E189220}" type="datetime1">
              <a:rPr lang="en-US"/>
              <a:pPr/>
              <a:t>5/15/2012</a:t>
            </a:fld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 flipV="1">
            <a:off x="2089150" y="0"/>
            <a:ext cx="44450" cy="68580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ＭＳ Ｐゴシック" pitchFamily="-105" charset="-128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pitchFamily="-105" charset="0"/>
          <a:ea typeface="ＭＳ Ｐゴシック" pitchFamily="-10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FFFFFF"/>
          </a:solidFill>
          <a:latin typeface="Helvetica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6" descr="D:\Commissioner\Poster_reten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028" y="0"/>
            <a:ext cx="9165166" cy="687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COMMISSIONER COLLEGE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1600200"/>
            <a:ext cx="6278562" cy="4525963"/>
          </a:xfrm>
        </p:spPr>
        <p:txBody>
          <a:bodyPr/>
          <a:lstStyle/>
          <a:p>
            <a:r>
              <a:rPr lang="en-US" sz="3600" dirty="0" smtClean="0"/>
              <a:t>3-Year Plan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 2012 Heritage Reservation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 2013 Indiana, PA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/>
              <a:t> 2014 University of Scouting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COMMISSIONER COLLEGE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1600200"/>
            <a:ext cx="6278562" cy="4525963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Rebranding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7" name="Picture 6" descr="DLC Logo 1.jpg"/>
          <p:cNvPicPr>
            <a:picLocks noChangeAspect="1"/>
          </p:cNvPicPr>
          <p:nvPr/>
        </p:nvPicPr>
        <p:blipFill>
          <a:blip r:embed="rId2"/>
          <a:srcRect l="3338" t="8763" r="3784" b="7445"/>
          <a:stretch>
            <a:fillRect/>
          </a:stretch>
        </p:blipFill>
        <p:spPr>
          <a:xfrm>
            <a:off x="2554515" y="2249714"/>
            <a:ext cx="6088743" cy="2307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 LEADERSHIP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1600200"/>
            <a:ext cx="6278562" cy="4525963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Includes College!</a:t>
            </a:r>
          </a:p>
        </p:txBody>
      </p:sp>
      <p:pic>
        <p:nvPicPr>
          <p:cNvPr id="8" name="Picture 7" descr="District Operatio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467" y="2387052"/>
            <a:ext cx="2743200" cy="2696810"/>
          </a:xfrm>
          <a:prstGeom prst="rect">
            <a:avLst/>
          </a:prstGeom>
        </p:spPr>
      </p:pic>
      <p:pic>
        <p:nvPicPr>
          <p:cNvPr id="9" name="Picture 8" descr="Commissioner Colle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387052"/>
            <a:ext cx="2743200" cy="2724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 LEADERSHIP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1600200"/>
            <a:ext cx="6278562" cy="4525963"/>
          </a:xfrm>
        </p:spPr>
        <p:txBody>
          <a:bodyPr/>
          <a:lstStyle/>
          <a:p>
            <a:r>
              <a:rPr lang="en-US" sz="3600" dirty="0" smtClean="0"/>
              <a:t>Vision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 FUN!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 High Quality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 New Features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 Flexible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 Simple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 FUN!</a:t>
            </a:r>
          </a:p>
        </p:txBody>
      </p:sp>
      <p:pic>
        <p:nvPicPr>
          <p:cNvPr id="7" name="Picture 6" descr="fun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457" y="3429000"/>
            <a:ext cx="2380343" cy="2194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 LEADERSHIP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1600200"/>
            <a:ext cx="6278562" cy="4525963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Marketing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8" name="Picture 7" descr="Draft Cover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475" y="2021114"/>
            <a:ext cx="1572494" cy="28157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Draft Poster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536" y="1600200"/>
            <a:ext cx="2891064" cy="385475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 LEADERSHIP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1600200"/>
            <a:ext cx="6278562" cy="4525963"/>
          </a:xfrm>
        </p:spPr>
        <p:txBody>
          <a:bodyPr/>
          <a:lstStyle/>
          <a:p>
            <a:endParaRPr lang="en-US" sz="3200" dirty="0" smtClean="0"/>
          </a:p>
          <a:p>
            <a:r>
              <a:rPr lang="en-US" dirty="0" smtClean="0"/>
              <a:t>NER Area 4 Invited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http://dlc.scouting.org</a:t>
            </a:r>
          </a:p>
          <a:p>
            <a:r>
              <a:rPr lang="en-US" dirty="0" smtClean="0"/>
              <a:t>http://college.commissioner-bsa.org</a:t>
            </a:r>
          </a:p>
          <a:p>
            <a:r>
              <a:rPr lang="en-US" dirty="0" smtClean="0"/>
              <a:t>http://committee.commissioner-bsa.org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3600" dirty="0" smtClean="0">
                <a:solidFill>
                  <a:srgbClr val="FFFF00"/>
                </a:solidFill>
              </a:rPr>
              <a:t>Promotion/Communication</a:t>
            </a:r>
          </a:p>
        </p:txBody>
      </p:sp>
      <p:pic>
        <p:nvPicPr>
          <p:cNvPr id="7" name="Picture 6" descr="facebook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883" y="4154726"/>
            <a:ext cx="1005840" cy="1005840"/>
          </a:xfrm>
          <a:prstGeom prst="rect">
            <a:avLst/>
          </a:prstGeom>
        </p:spPr>
      </p:pic>
      <p:pic>
        <p:nvPicPr>
          <p:cNvPr id="10" name="Picture 9" descr="6a00d8347d063969e2014e86f5d051970d-800w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600" y="4154726"/>
            <a:ext cx="914400" cy="914400"/>
          </a:xfrm>
          <a:prstGeom prst="rect">
            <a:avLst/>
          </a:prstGeom>
        </p:spPr>
      </p:pic>
      <p:pic>
        <p:nvPicPr>
          <p:cNvPr id="11" name="Picture 10" descr="flickr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621" y="4154726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 LEADERSHIP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1600200"/>
            <a:ext cx="6278562" cy="4525963"/>
          </a:xfrm>
        </p:spPr>
        <p:txBody>
          <a:bodyPr/>
          <a:lstStyle/>
          <a:p>
            <a:r>
              <a:rPr lang="en-US" sz="3600" dirty="0" smtClean="0"/>
              <a:t>Features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One day –or– Weekend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Individual –or– Family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One participant fee $45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Reduced staff fee $25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Family Program $10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MONEY BACK GUARANTEE!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 LEADERSHIP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1600200"/>
            <a:ext cx="6278562" cy="4525963"/>
          </a:xfrm>
        </p:spPr>
        <p:txBody>
          <a:bodyPr/>
          <a:lstStyle/>
          <a:p>
            <a:r>
              <a:rPr lang="en-US" sz="3600" dirty="0" smtClean="0"/>
              <a:t>Features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Inclusion of District Committee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District Committee Orientation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Commissioner Basic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AM Classes / PM Classes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Top Dog – keynote speaker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Main meal  = Saturday lunch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 LEADERSHIP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1600200"/>
            <a:ext cx="6278562" cy="4525963"/>
          </a:xfrm>
        </p:spPr>
        <p:txBody>
          <a:bodyPr/>
          <a:lstStyle/>
          <a:p>
            <a:r>
              <a:rPr lang="en-US" sz="3600" dirty="0" smtClean="0"/>
              <a:t>Features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Ask the Expert (all day)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Fireside Chats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All day Exploring/Venturing roundtable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All day help with UVTS, </a:t>
            </a:r>
            <a:r>
              <a:rPr lang="en-US" dirty="0" err="1" smtClean="0"/>
              <a:t>Recharter</a:t>
            </a:r>
            <a:endParaRPr lang="en-US" dirty="0" smtClean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Possible scholarship?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FUN  </a:t>
            </a:r>
            <a:r>
              <a:rPr lang="en-US" dirty="0" err="1" smtClean="0"/>
              <a:t>FUN</a:t>
            </a:r>
            <a:r>
              <a:rPr lang="en-US" dirty="0" smtClean="0"/>
              <a:t>  </a:t>
            </a:r>
            <a:r>
              <a:rPr lang="en-US" dirty="0" err="1" smtClean="0"/>
              <a:t>FUN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 LEADERSHIP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1600200"/>
            <a:ext cx="6278562" cy="4525963"/>
          </a:xfrm>
        </p:spPr>
        <p:txBody>
          <a:bodyPr/>
          <a:lstStyle/>
          <a:p>
            <a:r>
              <a:rPr lang="en-US" sz="3600" dirty="0" smtClean="0"/>
              <a:t>FYI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Participant registration open NOW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Staff registration open by Friday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Class registration open June 1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Professor / Instructor Workshop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Staff Meeting – September Cabinet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itchFamily="-105" charset="0"/>
              </a:rPr>
              <a:t>COMMISSIONER</a:t>
            </a:r>
            <a:br>
              <a:rPr lang="en-US" dirty="0" smtClean="0">
                <a:latin typeface="Helvetica" pitchFamily="-105" charset="0"/>
              </a:rPr>
            </a:br>
            <a:r>
              <a:rPr lang="en-US" dirty="0" smtClean="0">
                <a:latin typeface="Helvetica" pitchFamily="-105" charset="0"/>
              </a:rPr>
              <a:t>Training Updates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331C9-5FC4-42B5-A6C3-F09C45E02CF1}" type="slidenum">
              <a:rPr lang="en-US"/>
              <a:pPr/>
              <a:t>2</a:t>
            </a:fld>
            <a:endParaRPr lang="en-US"/>
          </a:p>
        </p:txBody>
      </p:sp>
      <p:pic>
        <p:nvPicPr>
          <p:cNvPr id="8" name="Picture 7" descr="CommissionerB.gif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455499" y="1950595"/>
            <a:ext cx="4149986" cy="4173406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 LEADERSHIP CONFERENCE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YOUR help!</a:t>
            </a:r>
          </a:p>
          <a:p>
            <a:r>
              <a:rPr lang="en-US" dirty="0" smtClean="0"/>
              <a:t>Corn Hole Games</a:t>
            </a:r>
          </a:p>
          <a:p>
            <a:r>
              <a:rPr lang="en-US" dirty="0" smtClean="0"/>
              <a:t>Actor</a:t>
            </a:r>
          </a:p>
          <a:p>
            <a:r>
              <a:rPr lang="en-US" dirty="0" smtClean="0"/>
              <a:t>Free stuff</a:t>
            </a:r>
          </a:p>
          <a:p>
            <a:r>
              <a:rPr lang="en-US" dirty="0" smtClean="0"/>
              <a:t>Active participation</a:t>
            </a:r>
          </a:p>
          <a:p>
            <a:r>
              <a:rPr lang="en-US" dirty="0" smtClean="0"/>
              <a:t>Names of New Commissioners</a:t>
            </a:r>
          </a:p>
          <a:p>
            <a:r>
              <a:rPr lang="en-US" sz="3600" dirty="0" smtClean="0"/>
              <a:t>SELL!!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EA118-715D-413E-9493-D86FBBEDCED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~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CDE80-9F6B-444B-9C13-77F12AA3353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2530" name="Picture 2" descr="D:\Commissioner\ART\csma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9731" y="1793944"/>
            <a:ext cx="2484538" cy="272822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31250" y="6508750"/>
            <a:ext cx="412750" cy="365125"/>
          </a:xfrm>
        </p:spPr>
        <p:txBody>
          <a:bodyPr/>
          <a:lstStyle/>
          <a:p>
            <a:fld id="{BE238B9C-D53A-444D-9C87-7E9126D60BD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26" name="Picture 2" descr="D:\Downloads\New to server\Action Imgages\KayakSilo_blu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9778" y="2803622"/>
            <a:ext cx="1920648" cy="1009806"/>
          </a:xfrm>
          <a:prstGeom prst="rect">
            <a:avLst/>
          </a:prstGeom>
          <a:noFill/>
        </p:spPr>
      </p:pic>
      <p:pic>
        <p:nvPicPr>
          <p:cNvPr id="1027" name="Picture 3" descr="D:\Downloads\New to server\Action Imgages\SailboatSilo_Blu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1507" y="4625748"/>
            <a:ext cx="1187575" cy="1883002"/>
          </a:xfrm>
          <a:prstGeom prst="rect">
            <a:avLst/>
          </a:prstGeom>
          <a:noFill/>
        </p:spPr>
      </p:pic>
      <p:pic>
        <p:nvPicPr>
          <p:cNvPr id="1028" name="Picture 4" descr="D:\Downloads\New to server\Action Imgages\ScubaSilo_blu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074" y="347531"/>
            <a:ext cx="1569176" cy="1583732"/>
          </a:xfrm>
          <a:prstGeom prst="rect">
            <a:avLst/>
          </a:prstGeom>
          <a:noFill/>
        </p:spPr>
      </p:pic>
      <p:pic>
        <p:nvPicPr>
          <p:cNvPr id="1029" name="Picture 5" descr="D:\Downloads\New to server\Action Imgages\ZiplineSilo2_Blu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9856" y="4222769"/>
            <a:ext cx="1347333" cy="1898177"/>
          </a:xfrm>
          <a:prstGeom prst="rect">
            <a:avLst/>
          </a:prstGeom>
          <a:noFill/>
        </p:spPr>
      </p:pic>
      <p:pic>
        <p:nvPicPr>
          <p:cNvPr id="1030" name="Picture 6" descr="D:\Downloads\New to server\Action Imgages\ArcherSilo_blu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01734" y="1139397"/>
            <a:ext cx="935955" cy="2147862"/>
          </a:xfrm>
          <a:prstGeom prst="rect">
            <a:avLst/>
          </a:prstGeom>
          <a:noFill/>
        </p:spPr>
      </p:pic>
      <p:pic>
        <p:nvPicPr>
          <p:cNvPr id="1031" name="Picture 7" descr="D:\Downloads\New to server\Action Imgages\BikeSilo_blu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2074" y="5005540"/>
            <a:ext cx="1601729" cy="1328057"/>
          </a:xfrm>
          <a:prstGeom prst="rect">
            <a:avLst/>
          </a:prstGeom>
          <a:noFill/>
        </p:spPr>
      </p:pic>
      <p:pic>
        <p:nvPicPr>
          <p:cNvPr id="1032" name="Picture 8" descr="D:\Downloads\New to server\Action Imgages\HikerSilo_blu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52893" y="574221"/>
            <a:ext cx="793821" cy="1860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itchFamily="-105" charset="0"/>
              </a:rPr>
              <a:t>BASIC TRAINING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>
                <a:latin typeface="Helvetica" pitchFamily="-105" charset="0"/>
              </a:rPr>
              <a:t>Commissioner Basic Training &amp; Hosts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June 16, 2012 – Area 6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December 15, 2012 – Area 2 &amp; 4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February 23, 2013 – Area 1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April 20, 2013 – Area 3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June 15, 2013 – Area 6</a:t>
            </a: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 lvl="3">
              <a:buFont typeface="Arial" charset="0"/>
              <a:buNone/>
            </a:pPr>
            <a:endParaRPr lang="en-US" dirty="0" smtClean="0">
              <a:latin typeface="Helvetica" pitchFamily="-105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61C4A-AB4F-4E46-BB2E-5B5A6EB2B89B}" type="slidenum">
              <a:rPr lang="en-US"/>
              <a:pPr/>
              <a:t>3</a:t>
            </a:fld>
            <a:endParaRPr lang="en-US"/>
          </a:p>
        </p:txBody>
      </p:sp>
      <p:pic>
        <p:nvPicPr>
          <p:cNvPr id="6" name="Picture 5" descr="FLASH Basic Training II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879" y="3758237"/>
            <a:ext cx="2669721" cy="2367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Basic Training Promo Flyer v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417638"/>
            <a:ext cx="4006849" cy="4647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 smtClean="0"/>
              <a:t>Additional Basic Training</a:t>
            </a:r>
            <a:endParaRPr lang="en-US" cap="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Helvetica" pitchFamily="-105" charset="0"/>
              </a:rPr>
              <a:t>Commissioner College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October 20, 2012 – Heritage Reservation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October 19, 2013 – Indiana, PA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latin typeface="Helvetica" pitchFamily="-105" charset="0"/>
              </a:rPr>
              <a:t>Fall Kick-off &amp; Barbecue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August 18, 2012 – Camp Twin Echo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August 17, 2013 – Camp </a:t>
            </a:r>
            <a:r>
              <a:rPr lang="en-US" dirty="0" err="1" smtClean="0">
                <a:latin typeface="Helvetica" pitchFamily="-105" charset="0"/>
              </a:rPr>
              <a:t>Seph</a:t>
            </a:r>
            <a:r>
              <a:rPr lang="en-US" dirty="0" smtClean="0">
                <a:latin typeface="Helvetica" pitchFamily="-105" charset="0"/>
              </a:rPr>
              <a:t> Mack</a:t>
            </a:r>
          </a:p>
          <a:p>
            <a:pPr lvl="1">
              <a:buNone/>
            </a:pPr>
            <a:endParaRPr lang="en-US" dirty="0" smtClean="0">
              <a:latin typeface="Helvetica" pitchFamily="-105" charset="0"/>
            </a:endParaRPr>
          </a:p>
          <a:p>
            <a:pPr>
              <a:buNone/>
            </a:pPr>
            <a:r>
              <a:rPr lang="en-US" dirty="0" smtClean="0">
                <a:latin typeface="Helvetica" pitchFamily="-105" charset="0"/>
              </a:rPr>
              <a:t>University of Scouting (maybe)</a:t>
            </a:r>
          </a:p>
          <a:p>
            <a:pPr lvl="1">
              <a:buNone/>
            </a:pPr>
            <a:r>
              <a:rPr lang="en-US" dirty="0" smtClean="0">
                <a:latin typeface="Helvetica" pitchFamily="-105" charset="0"/>
              </a:rPr>
              <a:t>•	</a:t>
            </a:r>
            <a:r>
              <a:rPr lang="en-US" dirty="0" smtClean="0"/>
              <a:t>March 16, 2013</a:t>
            </a:r>
            <a:endParaRPr lang="en-US" dirty="0" smtClean="0">
              <a:latin typeface="Helvetica" pitchFamily="-105" charset="0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38B9C-D53A-444D-9C87-7E9126D60BD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itchFamily="-105" charset="0"/>
              </a:rPr>
              <a:t>CZAR OF BASIC TRAINING!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718BF-6493-4923-9BCA-385B6302B456}" type="slidenum">
              <a:rPr lang="en-US"/>
              <a:pPr/>
              <a:t>6</a:t>
            </a:fld>
            <a:endParaRPr lang="en-US"/>
          </a:p>
        </p:txBody>
      </p:sp>
      <p:pic>
        <p:nvPicPr>
          <p:cNvPr id="7" name="Picture 6" descr="Training Org Chart Rev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369" y="2003935"/>
            <a:ext cx="5820229" cy="35316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408176" y="-159654"/>
            <a:ext cx="6278624" cy="2110257"/>
          </a:xfrm>
        </p:spPr>
        <p:txBody>
          <a:bodyPr/>
          <a:lstStyle/>
          <a:p>
            <a:r>
              <a:rPr lang="en-US" sz="3200" dirty="0" smtClean="0">
                <a:latin typeface="Helvetica" pitchFamily="-105" charset="0"/>
              </a:rPr>
              <a:t>ASK THE COMMISH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10D002-96E5-444F-BB9F-972A5EF6169D}" type="slidenum">
              <a:rPr lang="en-US"/>
              <a:pPr/>
              <a:t>7</a:t>
            </a:fld>
            <a:endParaRPr lang="en-US"/>
          </a:p>
        </p:txBody>
      </p:sp>
      <p:pic>
        <p:nvPicPr>
          <p:cNvPr id="9" name="Picture 8" descr="shutterstock_573108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724" y="1577292"/>
            <a:ext cx="4346390" cy="4283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22288" y="5308590"/>
            <a:ext cx="5486400" cy="566738"/>
          </a:xfrm>
        </p:spPr>
        <p:txBody>
          <a:bodyPr/>
          <a:lstStyle/>
          <a:p>
            <a:r>
              <a:rPr lang="en-US" dirty="0" smtClean="0"/>
              <a:t>FALL KICK-OFF &amp; BARBECUE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2422288" y="5875328"/>
            <a:ext cx="5486400" cy="394833"/>
          </a:xfrm>
        </p:spPr>
        <p:txBody>
          <a:bodyPr/>
          <a:lstStyle/>
          <a:p>
            <a:r>
              <a:rPr lang="en-US" dirty="0" smtClean="0"/>
              <a:t>August 18 @ Camp Twin Echo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EA118-715D-413E-9493-D86FBBEDCED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10" descr="Fly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021" y="507990"/>
            <a:ext cx="3526631" cy="470217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COMMISSIONER COLLEGE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CA11B-E75C-490D-8AB3-A2722F890E6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idx="1"/>
          </p:nvPr>
        </p:nvSpPr>
        <p:spPr>
          <a:xfrm>
            <a:off x="2408238" y="1600200"/>
            <a:ext cx="6278562" cy="4525963"/>
          </a:xfrm>
        </p:spPr>
        <p:txBody>
          <a:bodyPr/>
          <a:lstStyle/>
          <a:p>
            <a:r>
              <a:rPr lang="en-US" dirty="0" smtClean="0"/>
              <a:t>History of excellence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Heroic efforts to improve</a:t>
            </a:r>
          </a:p>
          <a:p>
            <a:endParaRPr lang="en-US" dirty="0" smtClean="0"/>
          </a:p>
          <a:p>
            <a:r>
              <a:rPr lang="en-US" dirty="0" smtClean="0"/>
              <a:t>Flat-line attendance</a:t>
            </a:r>
          </a:p>
          <a:p>
            <a:endParaRPr lang="en-US" dirty="0" smtClean="0"/>
          </a:p>
          <a:p>
            <a:r>
              <a:rPr lang="en-US" dirty="0" smtClean="0"/>
              <a:t>Recent survey summary</a:t>
            </a:r>
          </a:p>
          <a:p>
            <a:endParaRPr lang="en-US" dirty="0" smtClean="0"/>
          </a:p>
          <a:p>
            <a:r>
              <a:rPr lang="en-US" dirty="0" smtClean="0"/>
              <a:t>Control our own destiny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284</Words>
  <Application>Microsoft Office PowerPoint</Application>
  <PresentationFormat>On-screen Show (4:3)</PresentationFormat>
  <Paragraphs>136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COMMISSIONER Training Updates</vt:lpstr>
      <vt:lpstr>BASIC TRAINING</vt:lpstr>
      <vt:lpstr>UPCOMING TRAINING</vt:lpstr>
      <vt:lpstr>Additional Basic Training</vt:lpstr>
      <vt:lpstr>CZAR OF BASIC TRAINING!</vt:lpstr>
      <vt:lpstr>ASK THE COMMISH</vt:lpstr>
      <vt:lpstr>FALL KICK-OFF &amp; BARBECUE</vt:lpstr>
      <vt:lpstr>COMMISSIONER COLLEGE</vt:lpstr>
      <vt:lpstr>COMMISSIONER COLLEGE</vt:lpstr>
      <vt:lpstr>COMMISSIONER COLLEGE</vt:lpstr>
      <vt:lpstr>DISTRICT  LEADERSHIP CONFERENCE</vt:lpstr>
      <vt:lpstr>DISTRICT  LEADERSHIP CONFERENCE</vt:lpstr>
      <vt:lpstr>DISTRICT  LEADERSHIP CONFERENCE</vt:lpstr>
      <vt:lpstr>DISTRICT  LEADERSHIP CONFERENCE</vt:lpstr>
      <vt:lpstr>DISTRICT  LEADERSHIP CONFERENCE</vt:lpstr>
      <vt:lpstr>DISTRICT  LEADERSHIP CONFERENCE</vt:lpstr>
      <vt:lpstr>DISTRICT  LEADERSHIP CONFERENCE</vt:lpstr>
      <vt:lpstr>DISTRICT  LEADERSHIP CONFERENCE</vt:lpstr>
      <vt:lpstr>DISTRICT  LEADERSHIP CONFERENCE</vt:lpstr>
      <vt:lpstr>QUESTION ~ COMMENTS</vt:lpstr>
      <vt:lpstr>Slide 22</vt:lpstr>
      <vt:lpstr>Slide 23</vt:lpstr>
    </vt:vector>
  </TitlesOfParts>
  <Company>Boy Scouts of America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Morrow</dc:creator>
  <cp:lastModifiedBy>Michael R. Marks</cp:lastModifiedBy>
  <cp:revision>51</cp:revision>
  <dcterms:created xsi:type="dcterms:W3CDTF">2011-01-20T16:20:29Z</dcterms:created>
  <dcterms:modified xsi:type="dcterms:W3CDTF">2012-05-15T21:18:31Z</dcterms:modified>
</cp:coreProperties>
</file>