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3966" r:id="rId2"/>
  </p:sldMasterIdLst>
  <p:notesMasterIdLst>
    <p:notesMasterId r:id="rId28"/>
  </p:notesMasterIdLst>
  <p:sldIdLst>
    <p:sldId id="256" r:id="rId3"/>
    <p:sldId id="285" r:id="rId4"/>
    <p:sldId id="396" r:id="rId5"/>
    <p:sldId id="397" r:id="rId6"/>
    <p:sldId id="395" r:id="rId7"/>
    <p:sldId id="398" r:id="rId8"/>
    <p:sldId id="370" r:id="rId9"/>
    <p:sldId id="371" r:id="rId10"/>
    <p:sldId id="372" r:id="rId11"/>
    <p:sldId id="373" r:id="rId12"/>
    <p:sldId id="374" r:id="rId13"/>
    <p:sldId id="378" r:id="rId14"/>
    <p:sldId id="379" r:id="rId15"/>
    <p:sldId id="381" r:id="rId16"/>
    <p:sldId id="382" r:id="rId17"/>
    <p:sldId id="383" r:id="rId18"/>
    <p:sldId id="384" r:id="rId19"/>
    <p:sldId id="387" r:id="rId20"/>
    <p:sldId id="385" r:id="rId21"/>
    <p:sldId id="386" r:id="rId22"/>
    <p:sldId id="391" r:id="rId23"/>
    <p:sldId id="392" r:id="rId24"/>
    <p:sldId id="393" r:id="rId25"/>
    <p:sldId id="394" r:id="rId26"/>
    <p:sldId id="363" r:id="rId27"/>
  </p:sldIdLst>
  <p:sldSz cx="9144000" cy="6858000" type="screen4x3"/>
  <p:notesSz cx="6858000" cy="92662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8692" autoAdjust="0"/>
  </p:normalViewPr>
  <p:slideViewPr>
    <p:cSldViewPr showGuides="1">
      <p:cViewPr>
        <p:scale>
          <a:sx n="75" d="100"/>
          <a:sy n="75" d="100"/>
        </p:scale>
        <p:origin x="-936" y="-246"/>
      </p:cViewPr>
      <p:guideLst>
        <p:guide orient="horz" pos="1584"/>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75" d="100"/>
          <a:sy n="75" d="100"/>
        </p:scale>
        <p:origin x="-2088" y="-222"/>
      </p:cViewPr>
      <p:guideLst>
        <p:guide orient="horz" pos="291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D639F9-8FBE-4D47-A433-5DA09632C3E3}" type="datetimeFigureOut">
              <a:rPr lang="en-US"/>
              <a:pPr>
                <a:defRPr/>
              </a:pPr>
              <a:t>11/12/2012</a:t>
            </a:fld>
            <a:endParaRPr lang="en-US"/>
          </a:p>
        </p:txBody>
      </p:sp>
      <p:sp>
        <p:nvSpPr>
          <p:cNvPr id="4" name="Slide Image Placeholder 3"/>
          <p:cNvSpPr>
            <a:spLocks noGrp="1" noRot="1" noChangeAspect="1"/>
          </p:cNvSpPr>
          <p:nvPr>
            <p:ph type="sldImg" idx="2"/>
          </p:nvPr>
        </p:nvSpPr>
        <p:spPr>
          <a:xfrm>
            <a:off x="2270125" y="671513"/>
            <a:ext cx="2316163" cy="17367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2957513"/>
            <a:ext cx="5486400" cy="56134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1100"/>
            <a:ext cx="2971800" cy="4635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01100"/>
            <a:ext cx="2971800" cy="46355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97364D-C55B-463C-9E58-3FEBC9E83C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rPr>
              <a:t>Should occur every month at district commissioner staff meetings. Review the list of training topics in the appendix of “Commissioner Administration of Unit Service,” section one of Administration of Commissioner Service..</a:t>
            </a:r>
          </a:p>
          <a:p>
            <a:endParaRPr lang="en-US" smtClean="0">
              <a:ea typeface="ＭＳ Ｐゴシック"/>
            </a:endParaRPr>
          </a:p>
          <a:p>
            <a:r>
              <a:rPr lang="en-US" smtClean="0">
                <a:ea typeface="ＭＳ Ｐゴシック"/>
              </a:rPr>
              <a:t>The district commissioner (and district executive) select a topic each month that best matches the current skill needs of their commissioners. Parts of the training outlines in section one of this manual provide ready-to-go training topics for the district commissioner staff meetings.</a:t>
            </a:r>
          </a:p>
          <a:p>
            <a:endParaRPr lang="en-US" smtClean="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sz="1600" b="1" dirty="0" smtClean="0">
                <a:ea typeface="ＭＳ Ｐゴシック"/>
              </a:rPr>
              <a:t>Just SHOW</a:t>
            </a:r>
            <a:r>
              <a:rPr lang="en-US" altLang="en-US" sz="1600" b="1" baseline="0" dirty="0" smtClean="0">
                <a:ea typeface="ＭＳ Ｐゴシック"/>
              </a:rPr>
              <a:t> the topics – no time for discussion!</a:t>
            </a:r>
            <a:endParaRPr lang="en-US" altLang="en-US" sz="1600" b="1" dirty="0" smtClean="0">
              <a:ea typeface="ＭＳ Ｐゴシック"/>
            </a:endParaRPr>
          </a:p>
          <a:p>
            <a:endParaRPr lang="en-US" dirty="0" smtClean="0">
              <a:ea typeface="ＭＳ Ｐゴシック"/>
            </a:endParaRPr>
          </a:p>
          <a:p>
            <a:r>
              <a:rPr lang="en-US" dirty="0" smtClean="0">
                <a:ea typeface="ＭＳ Ｐゴシック"/>
              </a:rPr>
              <a:t> - Commissioner helps for Packs, Troops, and Crews, (No. 33618)</a:t>
            </a:r>
          </a:p>
          <a:p>
            <a:r>
              <a:rPr lang="en-US" dirty="0" smtClean="0">
                <a:ea typeface="ＭＳ Ｐゴシック"/>
              </a:rPr>
              <a:t> - Continuing Education for Commissioners, (Section three of Administration of Commissioner Service)</a:t>
            </a:r>
          </a:p>
          <a:p>
            <a:endParaRPr lang="en-US" dirty="0" smtClean="0">
              <a:ea typeface="ＭＳ Ｐゴシック"/>
            </a:endParaRPr>
          </a:p>
          <a:p>
            <a:r>
              <a:rPr lang="en-US" dirty="0" smtClean="0">
                <a:ea typeface="ＭＳ Ｐゴシック"/>
              </a:rPr>
              <a:t> - Helpful DVDs available include: </a:t>
            </a:r>
          </a:p>
          <a:p>
            <a:pPr>
              <a:buFontTx/>
              <a:buChar char="•"/>
            </a:pPr>
            <a:r>
              <a:rPr lang="en-US" b="1" i="1" dirty="0" smtClean="0">
                <a:ea typeface="ＭＳ Ｐゴシック"/>
              </a:rPr>
              <a:t>Commissioner Annual Orientation </a:t>
            </a:r>
            <a:r>
              <a:rPr lang="en-US" dirty="0" smtClean="0">
                <a:ea typeface="ＭＳ Ｐゴシック"/>
              </a:rPr>
              <a:t>DVD, AV-04DVD03 </a:t>
            </a:r>
          </a:p>
          <a:p>
            <a:r>
              <a:rPr lang="en-US" dirty="0" smtClean="0">
                <a:ea typeface="ＭＳ Ｐゴシック"/>
              </a:rPr>
              <a:t>• </a:t>
            </a:r>
            <a:r>
              <a:rPr lang="en-US" b="1" i="1" dirty="0" smtClean="0">
                <a:ea typeface="ＭＳ Ｐゴシック"/>
              </a:rPr>
              <a:t>Commissioner Service and District Operation Support </a:t>
            </a:r>
            <a:r>
              <a:rPr lang="en-US" dirty="0" smtClean="0">
                <a:ea typeface="ＭＳ Ｐゴシック"/>
              </a:rPr>
              <a:t>DVD, No. AV-06DVD08, with audiovisuals in support of commissioner service</a:t>
            </a:r>
          </a:p>
          <a:p>
            <a:r>
              <a:rPr lang="en-US" dirty="0" smtClean="0">
                <a:ea typeface="ＭＳ Ｐゴシック"/>
              </a:rPr>
              <a:t>• </a:t>
            </a:r>
            <a:r>
              <a:rPr lang="en-US" b="1" i="1" dirty="0" smtClean="0">
                <a:ea typeface="ＭＳ Ｐゴシック"/>
              </a:rPr>
              <a:t>Highlights of District Operations for the 21</a:t>
            </a:r>
            <a:r>
              <a:rPr lang="en-US" b="1" i="1" baseline="30000" dirty="0" smtClean="0">
                <a:ea typeface="ＭＳ Ｐゴシック"/>
              </a:rPr>
              <a:t>st</a:t>
            </a:r>
            <a:r>
              <a:rPr lang="en-US" b="1" i="1" dirty="0" smtClean="0">
                <a:ea typeface="ＭＳ Ｐゴシック"/>
              </a:rPr>
              <a:t> Century: How Districts Operate </a:t>
            </a:r>
            <a:r>
              <a:rPr lang="en-US" dirty="0" smtClean="0">
                <a:ea typeface="ＭＳ Ｐゴシック"/>
              </a:rPr>
              <a:t>DVD, No. AV-06DVD08</a:t>
            </a:r>
          </a:p>
          <a:p>
            <a:r>
              <a:rPr lang="en-US" dirty="0" smtClean="0">
                <a:ea typeface="ＭＳ Ｐゴシック"/>
              </a:rPr>
              <a:t>• </a:t>
            </a:r>
            <a:r>
              <a:rPr lang="en-US" b="1" i="1" dirty="0" smtClean="0">
                <a:ea typeface="ＭＳ Ｐゴシック"/>
              </a:rPr>
              <a:t>The Unit Commissioner’s Orientation: Helping Units Succeed </a:t>
            </a:r>
            <a:r>
              <a:rPr lang="en-US" dirty="0" smtClean="0">
                <a:ea typeface="ＭＳ Ｐゴシック"/>
              </a:rPr>
              <a:t>DVD, No. AV-06DVD08</a:t>
            </a:r>
          </a:p>
          <a:p>
            <a:r>
              <a:rPr lang="en-US" dirty="0" smtClean="0">
                <a:ea typeface="ＭＳ Ｐゴシック"/>
              </a:rPr>
              <a:t>• </a:t>
            </a:r>
            <a:r>
              <a:rPr lang="en-US" b="1" i="1" dirty="0" smtClean="0">
                <a:ea typeface="ＭＳ Ｐゴシック"/>
              </a:rPr>
              <a:t>Unit Problem-Solving for Commissioners </a:t>
            </a:r>
            <a:r>
              <a:rPr lang="en-US" dirty="0" smtClean="0">
                <a:ea typeface="ＭＳ Ｐゴシック"/>
              </a:rPr>
              <a:t>DVD, No. AV-06DVD08</a:t>
            </a:r>
          </a:p>
          <a:p>
            <a:r>
              <a:rPr lang="en-US" dirty="0" smtClean="0">
                <a:ea typeface="ＭＳ Ｐゴシック"/>
              </a:rPr>
              <a:t>• </a:t>
            </a:r>
            <a:r>
              <a:rPr lang="en-US" b="1" i="1" dirty="0" smtClean="0">
                <a:ea typeface="ＭＳ Ｐゴシック"/>
              </a:rPr>
              <a:t>Meetings of the District, </a:t>
            </a:r>
            <a:r>
              <a:rPr lang="en-US" dirty="0" smtClean="0">
                <a:ea typeface="ＭＳ Ｐゴシック"/>
              </a:rPr>
              <a:t>DVD, No. AV-06DVD07</a:t>
            </a:r>
          </a:p>
          <a:p>
            <a:endParaRPr lang="en-US" dirty="0" smtClean="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ea typeface="ＭＳ Ｐゴシック"/>
              </a:rPr>
              <a:t>Should occur every year at the annual council commissioner conference.  Agenda includes:</a:t>
            </a:r>
          </a:p>
          <a:p>
            <a:endParaRPr lang="en-US" altLang="en-US" dirty="0" smtClean="0">
              <a:ea typeface="ＭＳ Ｐゴシック"/>
            </a:endParaRPr>
          </a:p>
          <a:p>
            <a:pPr>
              <a:buFontTx/>
              <a:buChar char="•"/>
            </a:pPr>
            <a:r>
              <a:rPr lang="en-US" altLang="en-US" dirty="0" smtClean="0">
                <a:ea typeface="ＭＳ Ｐゴシック"/>
              </a:rPr>
              <a:t>50% of the session for Advanced Training</a:t>
            </a:r>
          </a:p>
          <a:p>
            <a:pPr>
              <a:buFontTx/>
              <a:buChar char="•"/>
            </a:pPr>
            <a:r>
              <a:rPr lang="en-US" altLang="en-US" dirty="0" smtClean="0">
                <a:ea typeface="ＭＳ Ｐゴシック"/>
              </a:rPr>
              <a:t>30% of the session regarding information on the latest changes to the scouting program</a:t>
            </a:r>
          </a:p>
          <a:p>
            <a:pPr>
              <a:buFontTx/>
              <a:buChar char="•"/>
            </a:pPr>
            <a:r>
              <a:rPr lang="en-US" altLang="en-US" dirty="0" smtClean="0">
                <a:ea typeface="ＭＳ Ｐゴシック"/>
              </a:rPr>
              <a:t>10% of the session for fellowship</a:t>
            </a:r>
          </a:p>
          <a:p>
            <a:pPr>
              <a:buFontTx/>
              <a:buChar char="•"/>
            </a:pPr>
            <a:r>
              <a:rPr lang="en-US" altLang="en-US" dirty="0" smtClean="0">
                <a:ea typeface="ＭＳ Ｐゴシック"/>
              </a:rPr>
              <a:t>10% of the session for inspiration.</a:t>
            </a:r>
          </a:p>
          <a:p>
            <a:endParaRPr lang="en-US" dirty="0" smtClean="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a:rPr>
              <a:t>This is how a council implements the annual commissioner college.  At the college each participant as the opportunity to earn their next degree in Commissioner Science.</a:t>
            </a:r>
          </a:p>
          <a:p>
            <a:endParaRPr lang="en-US" smtClean="0">
              <a:ea typeface="ＭＳ Ｐゴシック"/>
            </a:endParaRPr>
          </a:p>
          <a:p>
            <a:r>
              <a:rPr lang="en-US" smtClean="0">
                <a:ea typeface="ＭＳ Ｐゴシック"/>
              </a:rPr>
              <a:t>See Section III, Chapter IV; Administration of Commissioner Service</a:t>
            </a:r>
          </a:p>
          <a:p>
            <a:endParaRPr lang="en-US" smtClean="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a:r>
              <a:rPr lang="en-US" altLang="en-US" smtClean="0">
                <a:ea typeface="ＭＳ Ｐゴシック"/>
              </a:rPr>
              <a:t>Discuss Philmont Training Conference.  Best opportunity for a family vacation and to gain knowledge about scouting.  This knowledge is gained while having fellowship with scouters across the United States.  Philmont is located in Cimarron New Mexico at the BSA National High Adventure base.  </a:t>
            </a:r>
          </a:p>
          <a:p>
            <a:pPr defTabSz="914400"/>
            <a:endParaRPr lang="en-US" altLang="en-US" smtClean="0">
              <a:ea typeface="ＭＳ Ｐゴシック"/>
            </a:endParaRPr>
          </a:p>
          <a:p>
            <a:pPr defTabSz="914400"/>
            <a:r>
              <a:rPr lang="en-US" altLang="en-US" smtClean="0">
                <a:ea typeface="ＭＳ Ｐゴシック"/>
              </a:rPr>
              <a:t>To attend Philmont you must be a registered scouter and recommended by your District Training Chairman and the Council Executive. </a:t>
            </a:r>
          </a:p>
          <a:p>
            <a:pPr defTabSz="914400"/>
            <a:endParaRPr lang="en-US" altLang="en-US" smtClean="0">
              <a:ea typeface="ＭＳ Ｐゴシック"/>
            </a:endParaRPr>
          </a:p>
          <a:p>
            <a:pPr defTabSz="914400"/>
            <a:endParaRPr lang="en-US" smtClean="0">
              <a:ea typeface="ＭＳ Ｐゴシック"/>
            </a:endParaRPr>
          </a:p>
          <a:p>
            <a:pPr defTabSz="914400" eaLnBrk="1" hangingPunct="1">
              <a:spcBef>
                <a:spcPct val="0"/>
              </a:spcBef>
            </a:pPr>
            <a:endParaRPr lang="en-US" smtClean="0">
              <a:ea typeface="ＭＳ Ｐゴシック"/>
            </a:endParaRPr>
          </a:p>
        </p:txBody>
      </p:sp>
      <p:sp>
        <p:nvSpPr>
          <p:cNvPr id="80900" name="Slide Number Placeholder 3"/>
          <p:cNvSpPr txBox="1">
            <a:spLocks noGrp="1"/>
          </p:cNvSpPr>
          <p:nvPr/>
        </p:nvSpPr>
        <p:spPr bwMode="auto">
          <a:xfrm>
            <a:off x="3884613" y="8801318"/>
            <a:ext cx="2971800" cy="463312"/>
          </a:xfrm>
          <a:prstGeom prst="rect">
            <a:avLst/>
          </a:prstGeom>
          <a:noFill/>
          <a:ln w="9525">
            <a:noFill/>
            <a:miter lim="800000"/>
            <a:headEnd/>
            <a:tailEnd/>
          </a:ln>
        </p:spPr>
        <p:txBody>
          <a:bodyPr anchor="b"/>
          <a:lstStyle/>
          <a:p>
            <a:pPr algn="r" defTabSz="914400"/>
            <a:fld id="{65DCC864-B6D8-493F-9FC4-3DE69AB8C1B3}" type="slidenum">
              <a:rPr lang="en-US" sz="1200">
                <a:cs typeface="Arial" charset="0"/>
              </a:rPr>
              <a:pPr algn="r" defTabSz="914400"/>
              <a:t>16</a:t>
            </a:fld>
            <a:endParaRPr lang="en-US" sz="120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rPr>
              <a:t>Encourage all Commissioners to become familiar with training courses in all levels of Scouting.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rPr>
              <a:t>Encourage all Commissioners to become familiar with training courses in all levels of Scouting.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a:rPr>
              <a:t>Review this list of classroom / presentation keys to good training.  Discuss why these are important in making presentations to all audiences not just teaching.</a:t>
            </a: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a:rPr>
              <a:t>Summarize the session.</a:t>
            </a:r>
          </a:p>
          <a:p>
            <a:endParaRPr lang="en-US" altLang="en-US" smtClean="0">
              <a:ea typeface="ＭＳ Ｐゴシック"/>
            </a:endParaRPr>
          </a:p>
          <a:p>
            <a:r>
              <a:rPr lang="en-US" altLang="en-US" smtClean="0">
                <a:ea typeface="ＭＳ Ｐゴシック"/>
              </a:rPr>
              <a:t>Commissioner Training is just like all other Scouting Training.  You begin:</a:t>
            </a:r>
          </a:p>
          <a:p>
            <a:endParaRPr lang="en-US" altLang="en-US" smtClean="0">
              <a:ea typeface="ＭＳ Ｐゴシック"/>
            </a:endParaRPr>
          </a:p>
          <a:p>
            <a:pPr>
              <a:buFontTx/>
              <a:buChar char="•"/>
            </a:pPr>
            <a:r>
              <a:rPr lang="en-US" altLang="en-US" smtClean="0">
                <a:ea typeface="ＭＳ Ｐゴシック"/>
              </a:rPr>
              <a:t>Fast Start training within 48 hours of signing as a Commissioner</a:t>
            </a:r>
          </a:p>
          <a:p>
            <a:pPr>
              <a:buFontTx/>
              <a:buChar char="•"/>
            </a:pPr>
            <a:r>
              <a:rPr lang="en-US" altLang="en-US" smtClean="0">
                <a:ea typeface="ＭＳ Ｐゴシック"/>
              </a:rPr>
              <a:t>Basic Leader within 2 months</a:t>
            </a:r>
          </a:p>
          <a:p>
            <a:pPr>
              <a:buFontTx/>
              <a:buChar char="•"/>
            </a:pPr>
            <a:r>
              <a:rPr lang="en-US" altLang="en-US" smtClean="0">
                <a:ea typeface="ＭＳ Ｐゴシック"/>
              </a:rPr>
              <a:t>Recognize Commissioner’s for accomplishments</a:t>
            </a:r>
          </a:p>
          <a:p>
            <a:pPr>
              <a:buFontTx/>
              <a:buChar char="•"/>
            </a:pPr>
            <a:r>
              <a:rPr lang="en-US" altLang="en-US" smtClean="0">
                <a:ea typeface="ＭＳ Ｐゴシック"/>
              </a:rPr>
              <a:t>Continuously Update Skills</a:t>
            </a: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ea typeface="ＭＳ Ｐゴシック"/>
            </a:endParaRPr>
          </a:p>
          <a:p>
            <a:endParaRPr lang="en-US" dirty="0" smtClean="0">
              <a:ea typeface="ＭＳ Ｐゴシック"/>
            </a:endParaRPr>
          </a:p>
          <a:p>
            <a:endParaRPr lang="en-US" dirty="0"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a:rPr>
              <a:t>One dramatic development in American Society is the interest in learning as a lifetime activity.  Education has become as important an activity for adults as it always has been for children.</a:t>
            </a: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ea typeface="ＭＳ Ｐゴシック"/>
            </a:endParaRPr>
          </a:p>
          <a:p>
            <a:endParaRPr lang="en-US" dirty="0" smtClean="0">
              <a:ea typeface="ＭＳ Ｐゴシック"/>
            </a:endParaRPr>
          </a:p>
          <a:p>
            <a:endParaRPr lang="en-US" dirty="0" smtClean="0">
              <a:ea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t>When you plan a journey you must first plan your trip.</a:t>
            </a:r>
          </a:p>
          <a:p>
            <a:pPr>
              <a:buFont typeface="Arial" pitchFamily="34" charset="0"/>
              <a:buChar char="•"/>
            </a:pPr>
            <a:r>
              <a:rPr lang="en-US" sz="1600" dirty="0" smtClean="0"/>
              <a:t>So it is with becoming a unit Commissioner</a:t>
            </a:r>
          </a:p>
          <a:p>
            <a:pPr>
              <a:buFont typeface="Arial" pitchFamily="34" charset="0"/>
              <a:buChar char="•"/>
            </a:pPr>
            <a:r>
              <a:rPr lang="en-US" sz="1600" dirty="0" smtClean="0"/>
              <a:t>Where do you start?</a:t>
            </a:r>
          </a:p>
          <a:p>
            <a:pPr>
              <a:buFont typeface="Arial" pitchFamily="34" charset="0"/>
              <a:buChar char="•"/>
            </a:pPr>
            <a:r>
              <a:rPr lang="en-US" sz="1600" dirty="0" smtClean="0"/>
              <a:t>What do you do first?</a:t>
            </a:r>
          </a:p>
          <a:p>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a:rPr>
              <a:t>Commissioners must also view learning as an important part of their Scouting lives.  Plan for the ‘New’ Commissioner to participate in the following training opportunities within the period allotted from the time they agree to serve.</a:t>
            </a: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altLang="en-US" dirty="0" smtClean="0">
                <a:ea typeface="ＭＳ Ｐゴシック"/>
              </a:rPr>
              <a:t>Group Training.  </a:t>
            </a:r>
            <a:r>
              <a:rPr lang="en-US" altLang="en-US" b="1" dirty="0" smtClean="0">
                <a:ea typeface="ＭＳ Ｐゴシック"/>
              </a:rPr>
              <a:t>This is the most common and most effective approach.  It provides fun and fellowship and builds Scouting spirit.  These ingredients are as essential in Scouting training as is the knowledge imparted.  Group training builds a team spirit in a group of commissioners dedicated to quality scouting.</a:t>
            </a:r>
            <a:br>
              <a:rPr lang="en-US" altLang="en-US" b="1" dirty="0" smtClean="0">
                <a:ea typeface="ＭＳ Ｐゴシック"/>
              </a:rPr>
            </a:br>
            <a:endParaRPr lang="en-US" altLang="en-US" b="1" dirty="0" smtClean="0">
              <a:ea typeface="ＭＳ Ｐゴシック"/>
            </a:endParaRPr>
          </a:p>
          <a:p>
            <a:pPr>
              <a:buFontTx/>
              <a:buChar char="•"/>
            </a:pPr>
            <a:r>
              <a:rPr lang="en-US" altLang="en-US" dirty="0" smtClean="0">
                <a:ea typeface="ＭＳ Ｐゴシック"/>
              </a:rPr>
              <a:t>Personal Coaching:</a:t>
            </a:r>
            <a:r>
              <a:rPr lang="en-US" altLang="en-US" b="1" dirty="0" smtClean="0">
                <a:ea typeface="ＭＳ Ｐゴシック"/>
              </a:rPr>
              <a:t>  Personal coaching may be used in a one-on-one situation or with an instructor and a small group of trainees.  It is normally used to provide immediate training for new commissioners, as they will not be effective without training.  This training method is sufficient to get them started, but they must attend a basic training course when available.</a:t>
            </a:r>
            <a:br>
              <a:rPr lang="en-US" altLang="en-US" b="1" dirty="0" smtClean="0">
                <a:ea typeface="ＭＳ Ｐゴシック"/>
              </a:rPr>
            </a:br>
            <a:endParaRPr lang="en-US" altLang="en-US" b="1" dirty="0" smtClean="0">
              <a:ea typeface="ＭＳ Ｐゴシック"/>
            </a:endParaRPr>
          </a:p>
          <a:p>
            <a:pPr>
              <a:buFontTx/>
              <a:buChar char="•"/>
            </a:pPr>
            <a:r>
              <a:rPr lang="en-US" altLang="en-US" dirty="0" smtClean="0">
                <a:ea typeface="ＭＳ Ｐゴシック"/>
              </a:rPr>
              <a:t>Self Study:</a:t>
            </a:r>
            <a:r>
              <a:rPr lang="en-US" altLang="en-US" b="1" dirty="0" smtClean="0">
                <a:ea typeface="ＭＳ Ｐゴシック"/>
              </a:rPr>
              <a:t> The lease desirable method, self-study should be used only when group training is not available and personal coaching is not possible.  Self-study consists of reading assignments, etc., but must include contact with an instructor or counselor even if by telephone. No feedback!</a:t>
            </a:r>
            <a:endParaRPr lang="en-US" altLang="en-US" dirty="0" smtClean="0">
              <a:ea typeface="ＭＳ Ｐゴシック"/>
            </a:endParaRPr>
          </a:p>
          <a:p>
            <a:pPr>
              <a:buFontTx/>
              <a:buChar char="•"/>
            </a:pPr>
            <a:endParaRPr lang="en-US" altLang="en-US" b="1" dirty="0" smtClean="0">
              <a:ea typeface="ＭＳ Ｐゴシック"/>
            </a:endParaRPr>
          </a:p>
          <a:p>
            <a:endParaRPr lang="en-US" dirty="0"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altLang="en-US" smtClean="0">
                <a:ea typeface="ＭＳ Ｐゴシック"/>
              </a:rPr>
              <a:t>Be sure the new commissioner views the orientation video within 48 hours of being recruited.  Once the video is viewed, the commissioner should meet one-on-one with a ADC or DC to discuss their assignments.</a:t>
            </a:r>
            <a:br>
              <a:rPr lang="en-US" altLang="en-US" smtClean="0">
                <a:ea typeface="ＭＳ Ｐゴシック"/>
              </a:rPr>
            </a:br>
            <a:endParaRPr lang="en-US" altLang="en-US" smtClean="0">
              <a:ea typeface="ＭＳ Ｐゴシック"/>
            </a:endParaRPr>
          </a:p>
          <a:p>
            <a:pPr>
              <a:buFontTx/>
              <a:buChar char="•"/>
            </a:pPr>
            <a:r>
              <a:rPr lang="en-US" altLang="en-US" smtClean="0">
                <a:ea typeface="ＭＳ Ｐゴシック"/>
              </a:rPr>
              <a:t>Coaching/orientation session for unit commissioners are usually conducted by DC or ADC, in some cases by the District Executive.  Coaching sessions help develop good commissioner communication that extends far beyond training.</a:t>
            </a:r>
            <a:br>
              <a:rPr lang="en-US" altLang="en-US" smtClean="0">
                <a:ea typeface="ＭＳ Ｐゴシック"/>
              </a:rPr>
            </a:br>
            <a:r>
              <a:rPr lang="en-US" altLang="en-US" smtClean="0">
                <a:ea typeface="ＭＳ Ｐゴシック"/>
              </a:rPr>
              <a:t/>
            </a:r>
            <a:br>
              <a:rPr lang="en-US" altLang="en-US" smtClean="0">
                <a:ea typeface="ＭＳ Ｐゴシック"/>
              </a:rPr>
            </a:br>
            <a:r>
              <a:rPr lang="en-US" altLang="en-US" smtClean="0">
                <a:ea typeface="ＭＳ Ｐゴシック"/>
              </a:rPr>
              <a:t>Personal Coaching is also on the job training.  Coaching sessions are short and related to the trainee’s experiences into bite-sized pieces for better digestion.  Use pages 4 through 9 of the Commissioner’s field book as part of the first orientation session with new commissioners.  Review other sections of the field book in subsequent sessions.</a:t>
            </a:r>
          </a:p>
          <a:p>
            <a:endParaRPr lang="en-US"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a:rPr>
              <a:t>Each Commissioner should complete all of the orientation projects as a part of their orientation process. </a:t>
            </a: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smtClean="0">
                <a:ea typeface="ＭＳ Ｐゴシック"/>
              </a:rPr>
              <a:t>Each Commissioner should complete all of the orientation projects as a part of their orientation process. </a:t>
            </a: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a:buFontTx/>
              <a:buChar char="•"/>
            </a:pPr>
            <a:r>
              <a:rPr lang="en-US" altLang="en-US" dirty="0" smtClean="0">
                <a:ea typeface="ＭＳ Ｐゴシック"/>
              </a:rPr>
              <a:t>The new commissioner should participate in the commissioner basic training within two months of being recruited.  This training involves actual visits to Scouting units and includes these sessions: “Units: The Commissioner’s Greatest Priority”, “How to Help a Unit”, and “Why Commissioners?”</a:t>
            </a:r>
            <a:br>
              <a:rPr lang="en-US" altLang="en-US" dirty="0" smtClean="0">
                <a:ea typeface="ＭＳ Ｐゴシック"/>
              </a:rPr>
            </a:br>
            <a:endParaRPr lang="en-US" altLang="en-US" dirty="0" smtClean="0">
              <a:ea typeface="ＭＳ Ｐゴシック"/>
            </a:endParaRPr>
          </a:p>
          <a:p>
            <a:pPr defTabSz="914400">
              <a:buFontTx/>
              <a:buChar char="•"/>
            </a:pPr>
            <a:r>
              <a:rPr lang="en-US" altLang="en-US" dirty="0" smtClean="0">
                <a:ea typeface="ＭＳ Ｐゴシック"/>
              </a:rPr>
              <a:t>After completion of commissioner basic training, the Trained Leader emblem may be worn.</a:t>
            </a:r>
          </a:p>
          <a:p>
            <a:pPr defTabSz="914400">
              <a:buFontTx/>
              <a:buChar char="•"/>
            </a:pPr>
            <a:endParaRPr lang="en-US" altLang="en-US" dirty="0" smtClean="0">
              <a:ea typeface="ＭＳ Ｐゴシック"/>
            </a:endParaRPr>
          </a:p>
          <a:p>
            <a:pPr defTabSz="914400">
              <a:buFontTx/>
              <a:buChar char="•"/>
            </a:pPr>
            <a:r>
              <a:rPr lang="en-US" altLang="en-US" dirty="0" smtClean="0">
                <a:ea typeface="ＭＳ Ｐゴシック"/>
              </a:rPr>
              <a:t>Review the latest edition of the Commissioner Basic found in the Administration of Commissioner Service, No. 34501.</a:t>
            </a:r>
          </a:p>
          <a:p>
            <a:pPr marL="1143000" lvl="2" indent="-228600" defTabSz="914400">
              <a:buFontTx/>
              <a:buChar char="•"/>
            </a:pPr>
            <a:r>
              <a:rPr lang="en-US" altLang="en-US" dirty="0" smtClean="0">
                <a:ea typeface="ＭＳ Ｐゴシック"/>
              </a:rPr>
              <a:t>See pages 55 – 96, in Section II.</a:t>
            </a:r>
          </a:p>
          <a:p>
            <a:pPr marL="1143000" lvl="2" indent="-228600" defTabSz="914400">
              <a:buFontTx/>
              <a:buChar char="•"/>
            </a:pPr>
            <a:endParaRPr lang="en-US" altLang="en-US" dirty="0" smtClean="0">
              <a:ea typeface="ＭＳ Ｐゴシック"/>
            </a:endParaRPr>
          </a:p>
          <a:p>
            <a:pPr defTabSz="914400">
              <a:buFontTx/>
              <a:buChar char="•"/>
            </a:pPr>
            <a:r>
              <a:rPr lang="en-US" altLang="en-US" dirty="0" smtClean="0">
                <a:ea typeface="ＭＳ Ｐゴシック"/>
              </a:rPr>
              <a:t>Discuss and compare the two ways to do basic training</a:t>
            </a:r>
          </a:p>
          <a:p>
            <a:pPr marL="742950" lvl="1" indent="-285750" defTabSz="914400">
              <a:buFontTx/>
              <a:buAutoNum type="arabicPeriod"/>
            </a:pPr>
            <a:r>
              <a:rPr lang="en-US" altLang="en-US" dirty="0" smtClean="0">
                <a:ea typeface="ＭＳ Ｐゴシック"/>
              </a:rPr>
              <a:t> Three separate days with intervening supervised unit visits</a:t>
            </a:r>
          </a:p>
          <a:p>
            <a:pPr marL="742950" lvl="1" indent="-285750" defTabSz="914400">
              <a:buFontTx/>
              <a:buAutoNum type="arabicPeriod"/>
            </a:pPr>
            <a:r>
              <a:rPr lang="en-US" altLang="en-US" dirty="0" smtClean="0">
                <a:ea typeface="ＭＳ Ｐゴシック"/>
              </a:rPr>
              <a:t> One day course with unit visits just before and after the course.</a:t>
            </a:r>
          </a:p>
          <a:p>
            <a:pPr defTabSz="914400" eaLnBrk="1" hangingPunct="1">
              <a:spcBef>
                <a:spcPct val="0"/>
              </a:spcBef>
            </a:pPr>
            <a:endParaRPr lang="en-US" dirty="0" smtClean="0">
              <a:ea typeface="ＭＳ Ｐゴシック"/>
            </a:endParaRPr>
          </a:p>
        </p:txBody>
      </p:sp>
      <p:sp>
        <p:nvSpPr>
          <p:cNvPr id="63492" name="Slide Number Placeholder 3"/>
          <p:cNvSpPr txBox="1">
            <a:spLocks noGrp="1"/>
          </p:cNvSpPr>
          <p:nvPr/>
        </p:nvSpPr>
        <p:spPr bwMode="auto">
          <a:xfrm>
            <a:off x="3884613" y="8801318"/>
            <a:ext cx="2971800" cy="463312"/>
          </a:xfrm>
          <a:prstGeom prst="rect">
            <a:avLst/>
          </a:prstGeom>
          <a:noFill/>
          <a:ln w="9525">
            <a:noFill/>
            <a:miter lim="800000"/>
            <a:headEnd/>
            <a:tailEnd/>
          </a:ln>
        </p:spPr>
        <p:txBody>
          <a:bodyPr anchor="b"/>
          <a:lstStyle/>
          <a:p>
            <a:pPr algn="r" defTabSz="914400"/>
            <a:fld id="{9ABBF93E-2FE0-4922-903A-745C1C51D763}" type="slidenum">
              <a:rPr lang="en-US" sz="1200">
                <a:cs typeface="Arial" charset="0"/>
              </a:rPr>
              <a:pPr algn="r" defTabSz="914400"/>
              <a:t>11</a:t>
            </a:fld>
            <a:endParaRPr lang="en-US"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7872B3B1-1778-4F70-A781-6F602B294CE8}" type="datetimeFigureOut">
              <a:rPr lang="en-US"/>
              <a:pPr>
                <a:defRPr/>
              </a:pPr>
              <a:t>11/12/2012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E501F92-ECA6-4A6B-9065-A7B31C481B0C}" type="datetimeFigureOut">
              <a:rPr lang="en-US"/>
              <a:pPr>
                <a:defRPr/>
              </a:pPr>
              <a:t>11/12/2012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6535AD-D556-46FE-B23E-34EDA9EB00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79771FD-EFCB-408A-BDE7-6314F2F9338D}" type="datetimeFigureOut">
              <a:rPr lang="en-US"/>
              <a:pPr>
                <a:defRPr/>
              </a:pPr>
              <a:t>11/12/2012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E6A72-8448-4BE3-B001-7A57D5E1D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B83A227C-C918-4C9D-B750-3ABDCB1FD4D0}" type="datetimeFigureOut">
              <a:rPr lang="en-US"/>
              <a:pPr>
                <a:defRPr/>
              </a:pPr>
              <a:t>11/12/2012</a:t>
            </a:fld>
            <a:endParaRPr lang="en-US"/>
          </a:p>
        </p:txBody>
      </p:sp>
      <p:sp>
        <p:nvSpPr>
          <p:cNvPr id="11" name="Footer Placeholder 5"/>
          <p:cNvSpPr>
            <a:spLocks noGrp="1"/>
          </p:cNvSpPr>
          <p:nvPr>
            <p:ph type="ftr" sz="quarter" idx="11"/>
          </p:nvPr>
        </p:nvSpPr>
        <p:spPr/>
        <p:txBody>
          <a:bodyPr/>
          <a:lstStyle>
            <a:lvl1pPr>
              <a:defRPr/>
            </a:lvl1pPr>
            <a:extLst/>
          </a:lstStyle>
          <a:p>
            <a:pPr>
              <a:defRPr/>
            </a:pPr>
            <a:endParaRPr lang="en-US"/>
          </a:p>
        </p:txBody>
      </p:sp>
      <p:sp>
        <p:nvSpPr>
          <p:cNvPr id="12" name="Slide Number Placeholder 6"/>
          <p:cNvSpPr>
            <a:spLocks noGrp="1"/>
          </p:cNvSpPr>
          <p:nvPr>
            <p:ph type="sldNum" sz="quarter" idx="12"/>
          </p:nvPr>
        </p:nvSpPr>
        <p:spPr/>
        <p:txBody>
          <a:bodyPr/>
          <a:lstStyle>
            <a:lvl1pPr>
              <a:defRPr/>
            </a:lvl1pPr>
            <a:extLst/>
          </a:lstStyle>
          <a:p>
            <a:pPr>
              <a:defRPr/>
            </a:pPr>
            <a:fld id="{DDE6640C-4E06-4DA5-93F1-B8CC19E454D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Freeform 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4" name="Freeform 3"/>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Right Triangle 4"/>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extLst/>
          </a:lstStyle>
          <a:p>
            <a:pPr>
              <a:defRPr/>
            </a:pPr>
            <a:fld id="{EB1071FA-29C4-4727-9011-17FDE57BB968}" type="datetimeFigureOut">
              <a:rPr lang="en-US"/>
              <a:pPr>
                <a:defRPr/>
              </a:pPr>
              <a:t>11/12/2012</a:t>
            </a:fld>
            <a:endParaRPr lang="en-US"/>
          </a:p>
        </p:txBody>
      </p:sp>
      <p:sp>
        <p:nvSpPr>
          <p:cNvPr id="9" name="Footer Placeholder 3"/>
          <p:cNvSpPr>
            <a:spLocks noGrp="1"/>
          </p:cNvSpPr>
          <p:nvPr>
            <p:ph type="ftr" sz="quarter" idx="11"/>
          </p:nvPr>
        </p:nvSpPr>
        <p:spPr/>
        <p:txBody>
          <a:bodyPr/>
          <a:lstStyle>
            <a:lvl1pPr>
              <a:defRPr/>
            </a:lvl1pPr>
            <a:extLst/>
          </a:lstStyle>
          <a:p>
            <a:pPr>
              <a:defRPr/>
            </a:pPr>
            <a:endParaRPr lang="en-US"/>
          </a:p>
        </p:txBody>
      </p:sp>
      <p:sp>
        <p:nvSpPr>
          <p:cNvPr id="10" name="Slide Number Placeholder 4"/>
          <p:cNvSpPr>
            <a:spLocks noGrp="1"/>
          </p:cNvSpPr>
          <p:nvPr>
            <p:ph type="sldNum" sz="quarter" idx="12"/>
          </p:nvPr>
        </p:nvSpPr>
        <p:spPr/>
        <p:txBody>
          <a:bodyPr/>
          <a:lstStyle>
            <a:lvl1pPr>
              <a:defRPr/>
            </a:lvl1pPr>
            <a:extLst/>
          </a:lstStyle>
          <a:p>
            <a:pPr>
              <a:defRPr/>
            </a:pPr>
            <a:fld id="{61F455CC-92C8-4548-B155-E5D78C83250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32690C2-D507-477D-BD67-76BEA846A1F2}" type="datetimeFigureOut">
              <a:rPr lang="en-US"/>
              <a:pPr>
                <a:defRPr/>
              </a:pPr>
              <a:t>11/12/2012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F12B0CE-F528-4B02-8447-138E5D9D022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6FA604B-FE4E-41B6-AFD7-E29929AC5E7B}" type="datetimeFigureOut">
              <a:rPr lang="en-US"/>
              <a:pPr>
                <a:defRPr/>
              </a:pPr>
              <a:t>11/12/2012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7DCD00AD-BABF-4EFF-999C-2C3AADE19C13}" type="datetimeFigureOut">
              <a:rPr lang="en-US"/>
              <a:pPr>
                <a:defRPr/>
              </a:pPr>
              <a:t>11/12/2012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95AE8-E99A-422E-8EF4-9965F55A7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68A382A5-226E-4213-9741-66C2618A2844}" type="datetimeFigureOut">
              <a:rPr lang="en-US"/>
              <a:pPr>
                <a:defRPr/>
              </a:pPr>
              <a:t>11/12/2012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D37B13C-5FFD-4E14-9EBB-DEEB0A777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54BDDCF0-2372-4D74-8558-59D1234A66C2}" type="datetimeFigureOut">
              <a:rPr lang="en-US"/>
              <a:pPr>
                <a:defRPr/>
              </a:pPr>
              <a:t>11/12/2012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0750FBF-6542-48CF-AC68-96A611F50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8D037570-66B1-4BF5-A868-C7258E29F760}" type="datetimeFigureOut">
              <a:rPr lang="en-US"/>
              <a:pPr>
                <a:defRPr/>
              </a:pPr>
              <a:t>11/12/2012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AA48D3-A8F5-4504-B263-F741EB97C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13FE2CE2-06E7-4C83-BD3A-92F90CB28CBE}" type="datetimeFigureOut">
              <a:rPr lang="en-US"/>
              <a:pPr>
                <a:defRPr/>
              </a:pPr>
              <a:t>11/12/2012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3708BE2-7196-4B78-B3B8-8E814461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FD35CD4F-6318-451A-BBA8-ADAA6027E79B}" type="datetimeFigureOut">
              <a:rPr lang="en-US"/>
              <a:pPr>
                <a:defRPr/>
              </a:pPr>
              <a:t>11/12/2012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57D6A6E-5904-4190-A347-DA1F3E5F6C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C16A8BCE-C677-47E9-9D05-CAFB5953BC36}" type="datetimeFigureOut">
              <a:rPr lang="en-US"/>
              <a:pPr>
                <a:defRPr/>
              </a:pPr>
              <a:t>11/12/2012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B7E973-1373-4601-8BBA-82EF8EF12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50D4289D-8746-4646-A09C-C4A95A7EF1B4}" type="datetimeFigureOut">
              <a:rPr lang="en-US"/>
              <a:pPr>
                <a:defRPr/>
              </a:pPr>
              <a:t>11/12/2012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8DF44626-A1D8-4F47-8C35-7B3478E8D798}" type="datetimeFigureOut">
              <a:rPr lang="en-US"/>
              <a:pPr>
                <a:defRPr/>
              </a:pPr>
              <a:t>11/12/2012</a:t>
            </a:fld>
            <a:endParaRPr lang="en-US"/>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2B9CCFAB-0218-4B9C-AE05-1DDFFB182F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Subtitle 2"/>
          <p:cNvSpPr>
            <a:spLocks noGrp="1"/>
          </p:cNvSpPr>
          <p:nvPr>
            <p:ph type="subTitle" idx="4294967295"/>
          </p:nvPr>
        </p:nvSpPr>
        <p:spPr>
          <a:xfrm>
            <a:off x="685800" y="3124200"/>
            <a:ext cx="7772400" cy="2514600"/>
          </a:xfrm>
        </p:spPr>
        <p:txBody>
          <a:bodyPr lIns="45720" rIns="45720"/>
          <a:lstStyle/>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ORIENTEERING and TRAINING</a:t>
            </a:r>
            <a:endParaRPr lang="en-US" sz="4000" b="1" dirty="0">
              <a:solidFill>
                <a:schemeClr val="tx2"/>
              </a:solidFill>
              <a:effectLst>
                <a:outerShdw blurRad="38100" dist="38100" dir="2700000" algn="tl">
                  <a:srgbClr val="C0C0C0"/>
                </a:outerShdw>
              </a:effectLst>
            </a:endParaRPr>
          </a:p>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COMMISSIONERS</a:t>
            </a:r>
            <a:endParaRPr lang="en-US" sz="4000" b="1" dirty="0">
              <a:solidFill>
                <a:schemeClr val="tx2"/>
              </a:solidFill>
              <a:effectLst>
                <a:outerShdw blurRad="38100" dist="38100" dir="2700000" algn="tl">
                  <a:srgbClr val="C0C0C0"/>
                </a:outerShdw>
              </a:effectLst>
            </a:endParaRPr>
          </a:p>
        </p:txBody>
      </p:sp>
      <p:pic>
        <p:nvPicPr>
          <p:cNvPr id="9220" name="Picture 3" descr="Untitled.jpg"/>
          <p:cNvPicPr>
            <a:picLocks noChangeAspect="1"/>
          </p:cNvPicPr>
          <p:nvPr/>
        </p:nvPicPr>
        <p:blipFill>
          <a:blip r:embed="rId3" cstate="print">
            <a:lum contrast="10000"/>
          </a:blip>
          <a:srcRect/>
          <a:stretch>
            <a:fillRect/>
          </a:stretch>
        </p:blipFill>
        <p:spPr bwMode="auto">
          <a:xfrm>
            <a:off x="3608388" y="533400"/>
            <a:ext cx="1927225" cy="1905000"/>
          </a:xfrm>
          <a:prstGeom prst="rect">
            <a:avLst/>
          </a:prstGeom>
          <a:noFill/>
          <a:ln w="9525">
            <a:noFill/>
            <a:miter lim="800000"/>
            <a:headEnd/>
            <a:tailEnd/>
          </a:ln>
        </p:spPr>
      </p:pic>
      <p:grpSp>
        <p:nvGrpSpPr>
          <p:cNvPr id="9222" name="Group 15"/>
          <p:cNvGrpSpPr>
            <a:grpSpLocks/>
          </p:cNvGrpSpPr>
          <p:nvPr/>
        </p:nvGrpSpPr>
        <p:grpSpPr bwMode="auto">
          <a:xfrm>
            <a:off x="-3175" y="4953000"/>
            <a:ext cx="9147175" cy="1911350"/>
            <a:chOff x="-3765" y="4832896"/>
            <a:chExt cx="9147765" cy="2032192"/>
          </a:xfrm>
        </p:grpSpPr>
        <p:sp>
          <p:nvSpPr>
            <p:cNvPr id="17"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9"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20"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21"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9229" name="Picture 13" descr="AnnivGrStandard_White.png"/>
          <p:cNvPicPr>
            <a:picLocks noChangeAspect="1"/>
          </p:cNvPicPr>
          <p:nvPr/>
        </p:nvPicPr>
        <p:blipFill>
          <a:blip r:embed="rId5" cstate="print"/>
          <a:srcRect/>
          <a:stretch>
            <a:fillRect/>
          </a:stretch>
        </p:blipFill>
        <p:spPr bwMode="auto">
          <a:xfrm>
            <a:off x="228600" y="6159500"/>
            <a:ext cx="2895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
          <p:cNvSpPr>
            <a:spLocks/>
          </p:cNvSpPr>
          <p:nvPr/>
        </p:nvSpPr>
        <p:spPr bwMode="auto">
          <a:xfrm>
            <a:off x="457200" y="2438400"/>
            <a:ext cx="8229600" cy="3040062"/>
          </a:xfrm>
          <a:prstGeom prst="rect">
            <a:avLst/>
          </a:prstGeom>
          <a:noFill/>
          <a:ln w="9525">
            <a:noFill/>
            <a:miter lim="800000"/>
            <a:headEnd/>
            <a:tailEnd/>
          </a:ln>
        </p:spPr>
        <p:txBody>
          <a:bodyPr/>
          <a:lstStyle/>
          <a:p>
            <a:pPr marL="365125" indent="-255588" eaLnBrk="0" hangingPunct="0">
              <a:lnSpc>
                <a:spcPct val="90000"/>
              </a:lnSpc>
              <a:spcBef>
                <a:spcPts val="400"/>
              </a:spcBef>
              <a:buClr>
                <a:schemeClr val="accent1"/>
              </a:buClr>
              <a:buSzPct val="68000"/>
              <a:buFont typeface="Wingdings 3" pitchFamily="18" charset="2"/>
              <a:buChar char=""/>
            </a:pPr>
            <a:r>
              <a:rPr lang="en-US" altLang="en-US" sz="2800" dirty="0">
                <a:latin typeface="+mn-lt"/>
                <a:cs typeface="+mn-cs"/>
              </a:rPr>
              <a:t>With </a:t>
            </a:r>
            <a:r>
              <a:rPr lang="en-US" altLang="en-US" sz="2800" dirty="0" smtClean="0">
                <a:latin typeface="+mn-lt"/>
                <a:cs typeface="+mn-cs"/>
              </a:rPr>
              <a:t>ADC, </a:t>
            </a:r>
            <a:r>
              <a:rPr lang="en-US" altLang="en-US" sz="2800" dirty="0">
                <a:latin typeface="+mn-lt"/>
                <a:cs typeface="+mn-cs"/>
              </a:rPr>
              <a:t>visit a unit meeting that is a good example</a:t>
            </a:r>
          </a:p>
          <a:p>
            <a:pPr marL="365125" indent="-255588" eaLnBrk="0" hangingPunct="0">
              <a:lnSpc>
                <a:spcPct val="90000"/>
              </a:lnSpc>
              <a:spcBef>
                <a:spcPts val="400"/>
              </a:spcBef>
              <a:buClr>
                <a:schemeClr val="accent1"/>
              </a:buClr>
              <a:buSzPct val="68000"/>
              <a:buFont typeface="Wingdings 3" pitchFamily="18" charset="2"/>
              <a:buChar char=""/>
            </a:pPr>
            <a:r>
              <a:rPr lang="en-US" altLang="en-US" sz="2800" dirty="0">
                <a:latin typeface="+mn-lt"/>
                <a:cs typeface="+mn-cs"/>
              </a:rPr>
              <a:t>With </a:t>
            </a:r>
            <a:r>
              <a:rPr lang="en-US" altLang="en-US" sz="2800" dirty="0" smtClean="0">
                <a:latin typeface="+mn-lt"/>
                <a:cs typeface="+mn-cs"/>
              </a:rPr>
              <a:t>ADC, </a:t>
            </a:r>
            <a:r>
              <a:rPr lang="en-US" altLang="en-US" sz="2800" dirty="0">
                <a:latin typeface="+mn-lt"/>
                <a:cs typeface="+mn-cs"/>
              </a:rPr>
              <a:t>review a basic kit of materials to assist units in succeeding</a:t>
            </a:r>
          </a:p>
          <a:p>
            <a:pPr marL="365125" indent="-255588" eaLnBrk="0" hangingPunct="0">
              <a:lnSpc>
                <a:spcPct val="90000"/>
              </a:lnSpc>
              <a:spcBef>
                <a:spcPts val="400"/>
              </a:spcBef>
              <a:buClr>
                <a:schemeClr val="accent1"/>
              </a:buClr>
              <a:buSzPct val="68000"/>
              <a:buFont typeface="Wingdings 3" pitchFamily="18" charset="2"/>
              <a:buChar char=""/>
            </a:pPr>
            <a:r>
              <a:rPr lang="en-US" altLang="en-US" sz="2800" dirty="0">
                <a:latin typeface="+mn-lt"/>
                <a:cs typeface="+mn-cs"/>
              </a:rPr>
              <a:t>Complete one additional project assigned by ADC</a:t>
            </a:r>
          </a:p>
          <a:p>
            <a:pPr marL="342900" indent="-342900" defTabSz="914400" eaLnBrk="0" hangingPunct="0">
              <a:spcBef>
                <a:spcPct val="20000"/>
              </a:spcBef>
              <a:buFont typeface="Arial" charset="0"/>
              <a:buChar char="•"/>
            </a:pPr>
            <a:endParaRPr lang="en-US" sz="2400" dirty="0">
              <a:latin typeface="Helvetica" pitchFamily="34" charset="0"/>
            </a:endParaRPr>
          </a:p>
        </p:txBody>
      </p:sp>
      <p:sp>
        <p:nvSpPr>
          <p:cNvPr id="5" name="Title 4"/>
          <p:cNvSpPr>
            <a:spLocks noGrp="1"/>
          </p:cNvSpPr>
          <p:nvPr>
            <p:ph type="title"/>
          </p:nvPr>
        </p:nvSpPr>
        <p:spPr/>
        <p:txBody>
          <a:bodyPr/>
          <a:lstStyle/>
          <a:p>
            <a:r>
              <a:rPr lang="en-US" dirty="0" smtClean="0"/>
              <a:t>Orienting &amp; Training Commissioners</a:t>
            </a:r>
            <a:endParaRPr lang="en-US" dirty="0"/>
          </a:p>
        </p:txBody>
      </p:sp>
      <p:sp>
        <p:nvSpPr>
          <p:cNvPr id="6" name="Rectangle 7"/>
          <p:cNvSpPr>
            <a:spLocks noChangeArrowheads="1"/>
          </p:cNvSpPr>
          <p:nvPr/>
        </p:nvSpPr>
        <p:spPr bwMode="auto">
          <a:xfrm>
            <a:off x="2028825" y="1371600"/>
            <a:ext cx="5086350" cy="646331"/>
          </a:xfrm>
          <a:prstGeom prst="rect">
            <a:avLst/>
          </a:prstGeom>
          <a:noFill/>
          <a:ln w="9525">
            <a:noFill/>
            <a:miter lim="800000"/>
            <a:headEnd/>
            <a:tailEnd/>
          </a:ln>
          <a:effectLst/>
        </p:spPr>
        <p:txBody>
          <a:bodyPr wrap="square">
            <a:spAutoFit/>
          </a:bodyPr>
          <a:lstStyle/>
          <a:p>
            <a:pPr marL="365125" indent="-255588" defTabSz="914400">
              <a:spcBef>
                <a:spcPts val="400"/>
              </a:spcBef>
              <a:buClr>
                <a:schemeClr val="accent1"/>
              </a:buClr>
              <a:buSzPct val="68000"/>
            </a:pPr>
            <a:r>
              <a:rPr lang="en-US" altLang="en-US" sz="3600" b="1" dirty="0">
                <a:solidFill>
                  <a:schemeClr val="hlink"/>
                </a:solidFill>
                <a:effectLst>
                  <a:outerShdw blurRad="38100" dist="38100" dir="2700000" algn="tl">
                    <a:srgbClr val="C0C0C0"/>
                  </a:outerShdw>
                </a:effectLst>
                <a:latin typeface="+mn-lt"/>
                <a:cs typeface="+mn-cs"/>
              </a:rPr>
              <a:t>Orientation Projects</a:t>
            </a:r>
            <a:endParaRPr lang="en-US" sz="3600" b="1" dirty="0">
              <a:solidFill>
                <a:schemeClr val="hlink"/>
              </a:solidFill>
              <a:effectLst>
                <a:outerShdw blurRad="38100" dist="38100" dir="2700000" algn="tl">
                  <a:srgbClr val="C0C0C0"/>
                </a:outerShdw>
              </a:effectLst>
              <a:latin typeface="+mn-lt"/>
              <a:cs typeface="+mn-cs"/>
            </a:endParaRPr>
          </a:p>
        </p:txBody>
      </p:sp>
      <p:pic>
        <p:nvPicPr>
          <p:cNvPr id="3074" name="Picture 2" descr="D:\Commissioner\ART\Commissioner\service.gif"/>
          <p:cNvPicPr>
            <a:picLocks noChangeAspect="1" noChangeArrowheads="1"/>
          </p:cNvPicPr>
          <p:nvPr/>
        </p:nvPicPr>
        <p:blipFill>
          <a:blip r:embed="rId3" cstate="print"/>
          <a:srcRect/>
          <a:stretch>
            <a:fillRect/>
          </a:stretch>
        </p:blipFill>
        <p:spPr bwMode="auto">
          <a:xfrm>
            <a:off x="7620000" y="5029200"/>
            <a:ext cx="1210872" cy="15402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Orienting &amp; Training Commissioners</a:t>
            </a:r>
            <a:endParaRPr lang="en-US" dirty="0"/>
          </a:p>
        </p:txBody>
      </p:sp>
      <p:sp>
        <p:nvSpPr>
          <p:cNvPr id="11" name="Subtitle 10"/>
          <p:cNvSpPr>
            <a:spLocks noGrp="1"/>
          </p:cNvSpPr>
          <p:nvPr>
            <p:ph idx="1"/>
          </p:nvPr>
        </p:nvSpPr>
        <p:spPr>
          <a:xfrm>
            <a:off x="457200" y="2436213"/>
            <a:ext cx="8382000" cy="4525962"/>
          </a:xfrm>
        </p:spPr>
        <p:txBody>
          <a:bodyPr/>
          <a:lstStyle/>
          <a:p>
            <a:pPr eaLnBrk="0" hangingPunct="0">
              <a:lnSpc>
                <a:spcPct val="90000"/>
              </a:lnSpc>
            </a:pPr>
            <a:r>
              <a:rPr lang="en-US" altLang="en-US" sz="2800" kern="1200" dirty="0" smtClean="0"/>
              <a:t>Participate in Commissioner Basic  Training</a:t>
            </a:r>
          </a:p>
          <a:p>
            <a:pPr lvl="1" eaLnBrk="0" hangingPunct="0">
              <a:lnSpc>
                <a:spcPct val="90000"/>
              </a:lnSpc>
              <a:buSzPct val="68000"/>
            </a:pPr>
            <a:r>
              <a:rPr lang="en-US" altLang="en-US" sz="2400" dirty="0" smtClean="0"/>
              <a:t>Include </a:t>
            </a:r>
            <a:r>
              <a:rPr lang="en-US" altLang="en-US" sz="2400" dirty="0"/>
              <a:t>unit visit</a:t>
            </a:r>
          </a:p>
          <a:p>
            <a:pPr lvl="1" eaLnBrk="0" hangingPunct="0">
              <a:lnSpc>
                <a:spcPct val="90000"/>
              </a:lnSpc>
              <a:buSzPct val="68000"/>
            </a:pPr>
            <a:r>
              <a:rPr lang="en-US" altLang="en-US" sz="2400" dirty="0"/>
              <a:t>Discuss with assigned ADC </a:t>
            </a:r>
          </a:p>
          <a:p>
            <a:pPr lvl="2" eaLnBrk="0" hangingPunct="0">
              <a:lnSpc>
                <a:spcPct val="90000"/>
              </a:lnSpc>
              <a:buSzPct val="68000"/>
            </a:pPr>
            <a:r>
              <a:rPr lang="en-US" altLang="en-US" sz="2200" dirty="0"/>
              <a:t>Commissioner’s Greatest Priority </a:t>
            </a:r>
          </a:p>
          <a:p>
            <a:pPr lvl="2" eaLnBrk="0" hangingPunct="0">
              <a:lnSpc>
                <a:spcPct val="90000"/>
              </a:lnSpc>
              <a:buSzPct val="68000"/>
            </a:pPr>
            <a:r>
              <a:rPr lang="en-US" altLang="en-US" sz="2200" dirty="0"/>
              <a:t>How to help a Unit</a:t>
            </a:r>
          </a:p>
          <a:p>
            <a:pPr lvl="2" eaLnBrk="0" hangingPunct="0">
              <a:lnSpc>
                <a:spcPct val="90000"/>
              </a:lnSpc>
              <a:buSzPct val="68000"/>
            </a:pPr>
            <a:r>
              <a:rPr lang="en-US" altLang="en-US" sz="2200" dirty="0"/>
              <a:t>Why Commissioners</a:t>
            </a:r>
          </a:p>
          <a:p>
            <a:pPr eaLnBrk="0" hangingPunct="0">
              <a:lnSpc>
                <a:spcPct val="90000"/>
              </a:lnSpc>
            </a:pPr>
            <a:r>
              <a:rPr lang="en-US" altLang="en-US" sz="2800" dirty="0" smtClean="0"/>
              <a:t>Review Commissioners Training Manual</a:t>
            </a:r>
          </a:p>
          <a:p>
            <a:pPr marL="0" indent="0" algn="ctr">
              <a:lnSpc>
                <a:spcPct val="90000"/>
              </a:lnSpc>
              <a:buFont typeface="Arial" charset="0"/>
              <a:buNone/>
            </a:pPr>
            <a:endParaRPr lang="en-US" sz="3600" dirty="0">
              <a:solidFill>
                <a:srgbClr val="898989"/>
              </a:solidFill>
            </a:endParaRPr>
          </a:p>
        </p:txBody>
      </p:sp>
      <p:sp>
        <p:nvSpPr>
          <p:cNvPr id="5" name="Rectangle 7"/>
          <p:cNvSpPr>
            <a:spLocks noChangeArrowheads="1"/>
          </p:cNvSpPr>
          <p:nvPr/>
        </p:nvSpPr>
        <p:spPr bwMode="auto">
          <a:xfrm>
            <a:off x="1002175" y="1371600"/>
            <a:ext cx="7115175" cy="646331"/>
          </a:xfrm>
          <a:prstGeom prst="rect">
            <a:avLst/>
          </a:prstGeom>
          <a:noFill/>
          <a:ln w="9525">
            <a:noFill/>
            <a:miter lim="800000"/>
            <a:headEnd/>
            <a:tailEnd/>
          </a:ln>
          <a:effectLst/>
        </p:spPr>
        <p:txBody>
          <a:bodyPr wrap="square">
            <a:spAutoFit/>
          </a:bodyPr>
          <a:lstStyle/>
          <a:p>
            <a:pPr marL="365125" indent="-255588" algn="ctr" defTabSz="914400">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Commissioner Basic Training</a:t>
            </a:r>
            <a:endParaRPr lang="en-US" sz="3600" b="1" dirty="0">
              <a:solidFill>
                <a:schemeClr val="hlink"/>
              </a:solidFill>
              <a:effectLst>
                <a:outerShdw blurRad="38100" dist="38100" dir="2700000" algn="tl">
                  <a:srgbClr val="C0C0C0"/>
                </a:outerShdw>
              </a:effectLst>
              <a:latin typeface="+mn-lt"/>
              <a:cs typeface="+mn-cs"/>
            </a:endParaRPr>
          </a:p>
        </p:txBody>
      </p:sp>
      <p:pic>
        <p:nvPicPr>
          <p:cNvPr id="2050" name="Picture 2" descr="D:\Commissioner\Basic Training\Basic Training II.gif"/>
          <p:cNvPicPr>
            <a:picLocks noChangeAspect="1" noChangeArrowheads="1"/>
          </p:cNvPicPr>
          <p:nvPr/>
        </p:nvPicPr>
        <p:blipFill>
          <a:blip r:embed="rId3" cstate="print"/>
          <a:srcRect/>
          <a:stretch>
            <a:fillRect/>
          </a:stretch>
        </p:blipFill>
        <p:spPr bwMode="auto">
          <a:xfrm>
            <a:off x="7391400" y="5412851"/>
            <a:ext cx="1371600" cy="121654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p:cNvSpPr>
          <p:nvPr>
            <p:ph type="body" idx="1"/>
          </p:nvPr>
        </p:nvSpPr>
        <p:spPr>
          <a:xfrm>
            <a:off x="457200" y="2015925"/>
            <a:ext cx="8229600" cy="4557713"/>
          </a:xfrm>
        </p:spPr>
        <p:txBody>
          <a:bodyPr/>
          <a:lstStyle/>
          <a:p>
            <a:pPr>
              <a:buFont typeface="Arial" charset="0"/>
              <a:buNone/>
            </a:pPr>
            <a:endParaRPr lang="en-US" sz="1800" dirty="0"/>
          </a:p>
          <a:p>
            <a:r>
              <a:rPr lang="en-US" sz="2800" dirty="0"/>
              <a:t>Monthly</a:t>
            </a:r>
            <a:endParaRPr lang="en-US" dirty="0"/>
          </a:p>
          <a:p>
            <a:pPr lvl="1"/>
            <a:r>
              <a:rPr lang="en-US" sz="2400" dirty="0"/>
              <a:t>At each District commissioner meeting</a:t>
            </a:r>
          </a:p>
          <a:p>
            <a:pPr lvl="1"/>
            <a:r>
              <a:rPr lang="en-US" sz="2400" dirty="0"/>
              <a:t>5 – 15 minutes in length</a:t>
            </a:r>
          </a:p>
          <a:p>
            <a:pPr lvl="1"/>
            <a:r>
              <a:rPr lang="en-US" sz="2400" dirty="0"/>
              <a:t>Topical (annual commissioner service plan)</a:t>
            </a:r>
          </a:p>
          <a:p>
            <a:endParaRPr lang="en-US" sz="1800" dirty="0"/>
          </a:p>
          <a:p>
            <a:r>
              <a:rPr lang="en-US" sz="2800" dirty="0"/>
              <a:t>Annually</a:t>
            </a:r>
          </a:p>
          <a:p>
            <a:pPr lvl="1"/>
            <a:r>
              <a:rPr lang="en-US" sz="2400" dirty="0"/>
              <a:t>Commissioner Conference </a:t>
            </a:r>
            <a:r>
              <a:rPr lang="en-US" sz="2400" dirty="0" smtClean="0"/>
              <a:t>(and/or</a:t>
            </a:r>
            <a:r>
              <a:rPr lang="en-US" sz="2400" dirty="0"/>
              <a:t>)</a:t>
            </a:r>
          </a:p>
          <a:p>
            <a:pPr lvl="1"/>
            <a:r>
              <a:rPr lang="en-US" sz="2400" dirty="0"/>
              <a:t>College of Commissioner Science</a:t>
            </a:r>
          </a:p>
          <a:p>
            <a:endParaRPr lang="en-US" sz="2800" dirty="0"/>
          </a:p>
        </p:txBody>
      </p:sp>
      <p:sp>
        <p:nvSpPr>
          <p:cNvPr id="4" name="Title 3"/>
          <p:cNvSpPr>
            <a:spLocks noGrp="1"/>
          </p:cNvSpPr>
          <p:nvPr>
            <p:ph type="title"/>
          </p:nvPr>
        </p:nvSpPr>
        <p:spPr/>
        <p:txBody>
          <a:bodyPr/>
          <a:lstStyle/>
          <a:p>
            <a:r>
              <a:rPr lang="en-US" dirty="0" smtClean="0"/>
              <a:t>Orienting &amp; Training Commissioners</a:t>
            </a:r>
            <a:endParaRPr lang="en-US" dirty="0"/>
          </a:p>
        </p:txBody>
      </p:sp>
      <p:sp>
        <p:nvSpPr>
          <p:cNvPr id="5" name="Rectangle 7"/>
          <p:cNvSpPr>
            <a:spLocks noChangeArrowheads="1"/>
          </p:cNvSpPr>
          <p:nvPr/>
        </p:nvSpPr>
        <p:spPr bwMode="auto">
          <a:xfrm>
            <a:off x="2028825" y="1371600"/>
            <a:ext cx="5086350" cy="646331"/>
          </a:xfrm>
          <a:prstGeom prst="rect">
            <a:avLst/>
          </a:prstGeom>
          <a:noFill/>
          <a:ln w="9525">
            <a:noFill/>
            <a:miter lim="800000"/>
            <a:headEnd/>
            <a:tailEnd/>
          </a:ln>
          <a:effectLst/>
        </p:spPr>
        <p:txBody>
          <a:bodyPr wrap="square">
            <a:spAutoFit/>
          </a:bodyPr>
          <a:lstStyle/>
          <a:p>
            <a:pPr marL="365125" indent="-255588" algn="ctr" defTabSz="914400">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Continuing Education</a:t>
            </a:r>
            <a:endParaRPr lang="en-US" altLang="en-US" sz="3600" b="1" dirty="0">
              <a:solidFill>
                <a:schemeClr val="hlink"/>
              </a:solidFill>
              <a:effectLst>
                <a:outerShdw blurRad="38100" dist="38100" dir="2700000" algn="tl">
                  <a:srgbClr val="C0C0C0"/>
                </a:outerShdw>
              </a:effectLst>
              <a:latin typeface="+mn-lt"/>
              <a:cs typeface="+mn-cs"/>
            </a:endParaRPr>
          </a:p>
        </p:txBody>
      </p:sp>
      <p:pic>
        <p:nvPicPr>
          <p:cNvPr id="6" name="Picture 5" descr="clipart_board-meeting"/>
          <p:cNvPicPr>
            <a:picLocks noChangeAspect="1" noChangeArrowheads="1"/>
          </p:cNvPicPr>
          <p:nvPr/>
        </p:nvPicPr>
        <p:blipFill>
          <a:blip r:embed="rId3" cstate="print"/>
          <a:srcRect/>
          <a:stretch>
            <a:fillRect/>
          </a:stretch>
        </p:blipFill>
        <p:spPr bwMode="auto">
          <a:xfrm>
            <a:off x="7086600" y="5257800"/>
            <a:ext cx="1651000" cy="1238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5"/>
          <p:cNvSpPr>
            <a:spLocks/>
          </p:cNvSpPr>
          <p:nvPr/>
        </p:nvSpPr>
        <p:spPr bwMode="auto">
          <a:xfrm>
            <a:off x="685800" y="1676400"/>
            <a:ext cx="4191000" cy="4351338"/>
          </a:xfrm>
          <a:prstGeom prst="rect">
            <a:avLst/>
          </a:prstGeom>
          <a:noFill/>
          <a:ln w="9525">
            <a:noFill/>
            <a:miter lim="800000"/>
            <a:headEnd/>
            <a:tailEnd/>
          </a:ln>
        </p:spPr>
        <p:txBody>
          <a:bodyPr/>
          <a:lstStyle/>
          <a:p>
            <a:pPr marL="342900" indent="-342900" defTabSz="914400" eaLnBrk="0" hangingPunct="0">
              <a:spcBef>
                <a:spcPct val="20000"/>
              </a:spcBef>
              <a:buFont typeface="Arial" charset="0"/>
              <a:buChar char="•"/>
            </a:pPr>
            <a:r>
              <a:rPr lang="en-US" altLang="en-US" sz="2800" dirty="0">
                <a:latin typeface="Calibri" pitchFamily="34" charset="0"/>
              </a:rPr>
              <a:t>Unit Stops Meeting</a:t>
            </a:r>
          </a:p>
          <a:p>
            <a:pPr marL="342900" indent="-342900" defTabSz="914400" eaLnBrk="0" hangingPunct="0">
              <a:spcBef>
                <a:spcPct val="20000"/>
              </a:spcBef>
              <a:buFont typeface="Arial" charset="0"/>
              <a:buChar char="•"/>
            </a:pPr>
            <a:r>
              <a:rPr lang="en-US" altLang="en-US" sz="2800" dirty="0">
                <a:latin typeface="Calibri" pitchFamily="34" charset="0"/>
              </a:rPr>
              <a:t>Unit with no Leader</a:t>
            </a:r>
          </a:p>
          <a:p>
            <a:pPr marL="342900" indent="-342900" defTabSz="914400" eaLnBrk="0" hangingPunct="0">
              <a:spcBef>
                <a:spcPct val="20000"/>
              </a:spcBef>
              <a:buFont typeface="Arial" charset="0"/>
              <a:buChar char="•"/>
            </a:pPr>
            <a:r>
              <a:rPr lang="en-US" altLang="en-US" sz="2800" dirty="0">
                <a:latin typeface="Calibri" pitchFamily="34" charset="0"/>
              </a:rPr>
              <a:t>No Active Committee</a:t>
            </a:r>
          </a:p>
          <a:p>
            <a:pPr marL="342900" indent="-342900" defTabSz="914400" eaLnBrk="0" hangingPunct="0">
              <a:spcBef>
                <a:spcPct val="20000"/>
              </a:spcBef>
              <a:buFont typeface="Arial" charset="0"/>
              <a:buChar char="•"/>
            </a:pPr>
            <a:r>
              <a:rPr lang="en-US" altLang="en-US" sz="2800" dirty="0">
                <a:latin typeface="Calibri" pitchFamily="34" charset="0"/>
              </a:rPr>
              <a:t>Leader Lacks Training</a:t>
            </a:r>
          </a:p>
          <a:p>
            <a:pPr marL="342900" indent="-342900" defTabSz="914400" eaLnBrk="0" hangingPunct="0">
              <a:spcBef>
                <a:spcPct val="20000"/>
              </a:spcBef>
              <a:buFont typeface="Arial" charset="0"/>
              <a:buChar char="•"/>
            </a:pPr>
            <a:r>
              <a:rPr lang="en-US" altLang="en-US" sz="2800" dirty="0">
                <a:latin typeface="Calibri" pitchFamily="34" charset="0"/>
              </a:rPr>
              <a:t>No New Youth Members</a:t>
            </a:r>
          </a:p>
          <a:p>
            <a:pPr marL="342900" indent="-342900" defTabSz="914400" eaLnBrk="0" hangingPunct="0">
              <a:spcBef>
                <a:spcPct val="20000"/>
              </a:spcBef>
              <a:buFont typeface="Arial" charset="0"/>
              <a:buChar char="•"/>
            </a:pPr>
            <a:r>
              <a:rPr lang="en-US" altLang="en-US" sz="2800" dirty="0">
                <a:latin typeface="Calibri" pitchFamily="34" charset="0"/>
              </a:rPr>
              <a:t>Weak Leadership</a:t>
            </a:r>
          </a:p>
          <a:p>
            <a:pPr marL="342900" indent="-342900" defTabSz="914400" eaLnBrk="0" hangingPunct="0">
              <a:spcBef>
                <a:spcPct val="20000"/>
              </a:spcBef>
              <a:buFont typeface="Arial" charset="0"/>
              <a:buChar char="•"/>
            </a:pPr>
            <a:r>
              <a:rPr lang="en-US" altLang="en-US" sz="2800" dirty="0">
                <a:latin typeface="Calibri" pitchFamily="34" charset="0"/>
              </a:rPr>
              <a:t>Conflict with Community Organization</a:t>
            </a:r>
            <a:endParaRPr lang="en-US" sz="2800" dirty="0">
              <a:latin typeface="Calibri" pitchFamily="34" charset="0"/>
            </a:endParaRPr>
          </a:p>
        </p:txBody>
      </p:sp>
      <p:sp>
        <p:nvSpPr>
          <p:cNvPr id="4" name="Rectangle 6"/>
          <p:cNvSpPr>
            <a:spLocks/>
          </p:cNvSpPr>
          <p:nvPr/>
        </p:nvSpPr>
        <p:spPr bwMode="auto">
          <a:xfrm>
            <a:off x="5334000" y="1676400"/>
            <a:ext cx="3657600" cy="4184650"/>
          </a:xfrm>
          <a:prstGeom prst="rect">
            <a:avLst/>
          </a:prstGeom>
          <a:noFill/>
          <a:ln w="9525">
            <a:noFill/>
            <a:miter lim="800000"/>
            <a:headEnd/>
            <a:tailEnd/>
          </a:ln>
        </p:spPr>
        <p:txBody>
          <a:bodyPr/>
          <a:lstStyle/>
          <a:p>
            <a:pPr marL="342900" indent="-342900" defTabSz="914400" eaLnBrk="0" hangingPunct="0">
              <a:spcBef>
                <a:spcPct val="20000"/>
              </a:spcBef>
              <a:buFont typeface="Arial" charset="0"/>
              <a:buChar char="•"/>
            </a:pPr>
            <a:r>
              <a:rPr lang="en-US" altLang="en-US" sz="2800" dirty="0">
                <a:latin typeface="Calibri" pitchFamily="34" charset="0"/>
              </a:rPr>
              <a:t>Lapsed Charter</a:t>
            </a:r>
          </a:p>
          <a:p>
            <a:pPr marL="342900" indent="-342900" defTabSz="914400" eaLnBrk="0" hangingPunct="0">
              <a:spcBef>
                <a:spcPct val="20000"/>
              </a:spcBef>
              <a:buFont typeface="Arial" charset="0"/>
              <a:buChar char="•"/>
            </a:pPr>
            <a:r>
              <a:rPr lang="en-US" altLang="en-US" sz="2800" dirty="0">
                <a:latin typeface="Calibri" pitchFamily="34" charset="0"/>
              </a:rPr>
              <a:t>No Planned Program</a:t>
            </a:r>
          </a:p>
          <a:p>
            <a:pPr marL="342900" indent="-342900" defTabSz="914400" eaLnBrk="0" hangingPunct="0">
              <a:spcBef>
                <a:spcPct val="20000"/>
              </a:spcBef>
              <a:buFont typeface="Arial" charset="0"/>
              <a:buChar char="•"/>
            </a:pPr>
            <a:r>
              <a:rPr lang="en-US" altLang="en-US" sz="2800" dirty="0">
                <a:latin typeface="Calibri" pitchFamily="34" charset="0"/>
              </a:rPr>
              <a:t>No Youth Leaders</a:t>
            </a:r>
          </a:p>
          <a:p>
            <a:pPr marL="342900" indent="-342900" defTabSz="914400" eaLnBrk="0" hangingPunct="0">
              <a:spcBef>
                <a:spcPct val="20000"/>
              </a:spcBef>
              <a:buFont typeface="Arial" charset="0"/>
              <a:buChar char="•"/>
            </a:pPr>
            <a:r>
              <a:rPr lang="en-US" altLang="en-US" sz="2800" dirty="0">
                <a:latin typeface="Calibri" pitchFamily="34" charset="0"/>
              </a:rPr>
              <a:t>Adult Conflicts</a:t>
            </a:r>
          </a:p>
          <a:p>
            <a:pPr marL="342900" indent="-342900" defTabSz="914400" eaLnBrk="0" hangingPunct="0">
              <a:spcBef>
                <a:spcPct val="20000"/>
              </a:spcBef>
              <a:buFont typeface="Arial" charset="0"/>
              <a:buChar char="•"/>
            </a:pPr>
            <a:r>
              <a:rPr lang="en-US" altLang="en-US" sz="2800" dirty="0">
                <a:latin typeface="Calibri" pitchFamily="34" charset="0"/>
              </a:rPr>
              <a:t>No Camping</a:t>
            </a:r>
          </a:p>
          <a:p>
            <a:pPr marL="342900" indent="-342900" defTabSz="914400" eaLnBrk="0" hangingPunct="0">
              <a:spcBef>
                <a:spcPct val="20000"/>
              </a:spcBef>
              <a:buFont typeface="Arial" charset="0"/>
              <a:buChar char="•"/>
            </a:pPr>
            <a:r>
              <a:rPr lang="en-US" altLang="en-US" sz="2800" dirty="0">
                <a:latin typeface="Calibri" pitchFamily="34" charset="0"/>
              </a:rPr>
              <a:t>No Advancement</a:t>
            </a:r>
          </a:p>
          <a:p>
            <a:pPr marL="342900" indent="-342900" defTabSz="914400" eaLnBrk="0" hangingPunct="0">
              <a:spcBef>
                <a:spcPct val="20000"/>
              </a:spcBef>
              <a:buFont typeface="Arial" charset="0"/>
              <a:buChar char="•"/>
            </a:pPr>
            <a:r>
              <a:rPr lang="en-US" altLang="en-US" sz="2800" dirty="0">
                <a:latin typeface="Calibri" pitchFamily="34" charset="0"/>
              </a:rPr>
              <a:t>District Activities</a:t>
            </a:r>
          </a:p>
          <a:p>
            <a:pPr marL="342900" indent="-342900" defTabSz="914400" eaLnBrk="0" hangingPunct="0">
              <a:spcBef>
                <a:spcPct val="20000"/>
              </a:spcBef>
              <a:buFont typeface="Arial" charset="0"/>
              <a:buChar char="•"/>
            </a:pPr>
            <a:r>
              <a:rPr lang="en-US" altLang="en-US" sz="2800" dirty="0">
                <a:latin typeface="Calibri" pitchFamily="34" charset="0"/>
              </a:rPr>
              <a:t>Others !!!</a:t>
            </a:r>
            <a:endParaRPr lang="en-US" sz="2800" dirty="0">
              <a:latin typeface="Calibri" pitchFamily="34" charset="0"/>
            </a:endParaRPr>
          </a:p>
        </p:txBody>
      </p:sp>
      <p:sp>
        <p:nvSpPr>
          <p:cNvPr id="5" name="Title 4"/>
          <p:cNvSpPr>
            <a:spLocks noGrp="1"/>
          </p:cNvSpPr>
          <p:nvPr>
            <p:ph type="title"/>
          </p:nvPr>
        </p:nvSpPr>
        <p:spPr/>
        <p:txBody>
          <a:bodyPr/>
          <a:lstStyle/>
          <a:p>
            <a:r>
              <a:rPr lang="en-US" dirty="0" smtClean="0"/>
              <a:t>Orienting &amp; Training Commissioners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p:cNvSpPr>
          <p:nvPr>
            <p:ph type="body" idx="1"/>
          </p:nvPr>
        </p:nvSpPr>
        <p:spPr>
          <a:xfrm>
            <a:off x="457200" y="2438400"/>
            <a:ext cx="8686800" cy="4876800"/>
          </a:xfrm>
        </p:spPr>
        <p:txBody>
          <a:bodyPr/>
          <a:lstStyle/>
          <a:p>
            <a:r>
              <a:rPr lang="en-US" altLang="en-US" sz="2800" dirty="0" smtClean="0"/>
              <a:t>Yearly </a:t>
            </a:r>
            <a:r>
              <a:rPr lang="en-US" altLang="en-US" sz="2800" dirty="0"/>
              <a:t>meeting for all Commissioners in </a:t>
            </a:r>
            <a:r>
              <a:rPr lang="en-US" altLang="en-US" sz="2800" dirty="0" smtClean="0"/>
              <a:t>LHC</a:t>
            </a:r>
            <a:endParaRPr lang="en-US" altLang="en-US" sz="2800" dirty="0"/>
          </a:p>
          <a:p>
            <a:r>
              <a:rPr lang="en-US" altLang="en-US" sz="2800" dirty="0" smtClean="0"/>
              <a:t>Highlight </a:t>
            </a:r>
            <a:r>
              <a:rPr lang="en-US" altLang="en-US" sz="2800" dirty="0"/>
              <a:t>Council’s plan for Unit Service</a:t>
            </a:r>
          </a:p>
          <a:p>
            <a:r>
              <a:rPr lang="en-US" altLang="en-US" sz="2800" dirty="0"/>
              <a:t>Agenda</a:t>
            </a:r>
          </a:p>
          <a:p>
            <a:pPr lvl="1"/>
            <a:r>
              <a:rPr lang="en-US" altLang="en-US" sz="2400" dirty="0"/>
              <a:t>Advanced Training</a:t>
            </a:r>
          </a:p>
          <a:p>
            <a:pPr lvl="1"/>
            <a:r>
              <a:rPr lang="en-US" altLang="en-US" sz="2400" dirty="0"/>
              <a:t>Information on latest scouting program</a:t>
            </a:r>
          </a:p>
          <a:p>
            <a:pPr lvl="1"/>
            <a:r>
              <a:rPr lang="en-US" altLang="en-US" sz="2400" dirty="0"/>
              <a:t>Fellowship</a:t>
            </a:r>
          </a:p>
          <a:p>
            <a:pPr lvl="1"/>
            <a:r>
              <a:rPr lang="en-US" altLang="en-US" sz="2400" dirty="0" smtClean="0"/>
              <a:t>Inspiration</a:t>
            </a:r>
          </a:p>
          <a:p>
            <a:r>
              <a:rPr lang="en-US" altLang="en-US" sz="2800" dirty="0" smtClean="0"/>
              <a:t>August 10, 2013 @ CSM</a:t>
            </a:r>
            <a:endParaRPr lang="en-US" altLang="en-US" sz="2800" dirty="0"/>
          </a:p>
          <a:p>
            <a:endParaRPr lang="en-US" sz="2800" dirty="0"/>
          </a:p>
        </p:txBody>
      </p:sp>
      <p:sp>
        <p:nvSpPr>
          <p:cNvPr id="4" name="Title 3"/>
          <p:cNvSpPr>
            <a:spLocks noGrp="1"/>
          </p:cNvSpPr>
          <p:nvPr>
            <p:ph type="title"/>
          </p:nvPr>
        </p:nvSpPr>
        <p:spPr/>
        <p:txBody>
          <a:bodyPr/>
          <a:lstStyle/>
          <a:p>
            <a:r>
              <a:rPr lang="en-US" dirty="0" smtClean="0"/>
              <a:t>Orienting &amp; Training Commissioners</a:t>
            </a:r>
            <a:endParaRPr lang="en-US" dirty="0"/>
          </a:p>
        </p:txBody>
      </p:sp>
      <p:sp>
        <p:nvSpPr>
          <p:cNvPr id="5" name="Rectangle 7"/>
          <p:cNvSpPr>
            <a:spLocks noChangeArrowheads="1"/>
          </p:cNvSpPr>
          <p:nvPr/>
        </p:nvSpPr>
        <p:spPr bwMode="auto">
          <a:xfrm>
            <a:off x="0" y="1371600"/>
            <a:ext cx="9143999" cy="646331"/>
          </a:xfrm>
          <a:prstGeom prst="rect">
            <a:avLst/>
          </a:prstGeom>
          <a:noFill/>
          <a:ln w="9525">
            <a:noFill/>
            <a:miter lim="800000"/>
            <a:headEnd/>
            <a:tailEnd/>
          </a:ln>
          <a:effectLst/>
        </p:spPr>
        <p:txBody>
          <a:bodyPr wrap="square">
            <a:spAutoFit/>
          </a:bodyPr>
          <a:lstStyle/>
          <a:p>
            <a:pPr marL="365125" indent="-255588" algn="ctr" defTabSz="914400">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Commissioner Conference </a:t>
            </a:r>
            <a:r>
              <a:rPr lang="en-US" altLang="en-US" sz="3200" b="1" dirty="0" smtClean="0">
                <a:solidFill>
                  <a:schemeClr val="hlink"/>
                </a:solidFill>
                <a:effectLst>
                  <a:outerShdw blurRad="38100" dist="38100" dir="2700000" algn="tl">
                    <a:srgbClr val="C0C0C0"/>
                  </a:outerShdw>
                </a:effectLst>
                <a:latin typeface="+mn-lt"/>
                <a:cs typeface="+mn-cs"/>
              </a:rPr>
              <a:t>(Barbecue)</a:t>
            </a:r>
            <a:endParaRPr lang="en-US" altLang="en-US" sz="3600" b="1" dirty="0">
              <a:solidFill>
                <a:schemeClr val="hlink"/>
              </a:solidFill>
              <a:effectLst>
                <a:outerShdw blurRad="38100" dist="38100" dir="2700000" algn="tl">
                  <a:srgbClr val="C0C0C0"/>
                </a:outerShdw>
              </a:effectLst>
              <a:latin typeface="+mn-lt"/>
              <a:cs typeface="+mn-cs"/>
            </a:endParaRPr>
          </a:p>
        </p:txBody>
      </p:sp>
      <p:pic>
        <p:nvPicPr>
          <p:cNvPr id="6" name="Picture 5" descr="Red Star.gif"/>
          <p:cNvPicPr>
            <a:picLocks noChangeAspect="1"/>
          </p:cNvPicPr>
          <p:nvPr/>
        </p:nvPicPr>
        <p:blipFill>
          <a:blip r:embed="rId3" cstate="print"/>
          <a:stretch>
            <a:fillRect/>
          </a:stretch>
        </p:blipFill>
        <p:spPr>
          <a:xfrm>
            <a:off x="7772400" y="5486400"/>
            <a:ext cx="990600" cy="990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p:cNvSpPr>
          <p:nvPr>
            <p:ph type="body" idx="1"/>
          </p:nvPr>
        </p:nvSpPr>
        <p:spPr>
          <a:xfrm>
            <a:off x="457200" y="2438400"/>
            <a:ext cx="8229600" cy="4521200"/>
          </a:xfrm>
        </p:spPr>
        <p:txBody>
          <a:bodyPr/>
          <a:lstStyle/>
          <a:p>
            <a:pPr>
              <a:lnSpc>
                <a:spcPct val="90000"/>
              </a:lnSpc>
            </a:pPr>
            <a:r>
              <a:rPr lang="en-US" altLang="en-US" sz="2800" dirty="0" smtClean="0"/>
              <a:t>District Leadership Conference</a:t>
            </a:r>
          </a:p>
          <a:p>
            <a:pPr>
              <a:lnSpc>
                <a:spcPct val="90000"/>
              </a:lnSpc>
            </a:pPr>
            <a:r>
              <a:rPr lang="en-US" altLang="en-US" sz="2800" dirty="0" smtClean="0"/>
              <a:t>We include District Operations</a:t>
            </a:r>
            <a:endParaRPr lang="en-US" altLang="en-US" sz="2800" dirty="0"/>
          </a:p>
          <a:p>
            <a:pPr>
              <a:lnSpc>
                <a:spcPct val="90000"/>
              </a:lnSpc>
            </a:pPr>
            <a:r>
              <a:rPr lang="en-US" altLang="en-US" sz="2800" dirty="0"/>
              <a:t>Offers curriculum based programs</a:t>
            </a:r>
          </a:p>
          <a:p>
            <a:pPr lvl="1">
              <a:lnSpc>
                <a:spcPct val="90000"/>
              </a:lnSpc>
            </a:pPr>
            <a:r>
              <a:rPr lang="en-US" altLang="en-US" sz="2400" dirty="0"/>
              <a:t>Associate</a:t>
            </a:r>
          </a:p>
          <a:p>
            <a:pPr lvl="1">
              <a:lnSpc>
                <a:spcPct val="90000"/>
              </a:lnSpc>
            </a:pPr>
            <a:r>
              <a:rPr lang="en-US" altLang="en-US" sz="2400" dirty="0"/>
              <a:t>Bachelor</a:t>
            </a:r>
          </a:p>
          <a:p>
            <a:pPr lvl="1">
              <a:lnSpc>
                <a:spcPct val="90000"/>
              </a:lnSpc>
            </a:pPr>
            <a:r>
              <a:rPr lang="en-US" altLang="en-US" sz="2400" dirty="0"/>
              <a:t>Masters</a:t>
            </a:r>
          </a:p>
          <a:p>
            <a:pPr lvl="1">
              <a:lnSpc>
                <a:spcPct val="90000"/>
              </a:lnSpc>
            </a:pPr>
            <a:r>
              <a:rPr lang="en-US" altLang="en-US" sz="2400" dirty="0"/>
              <a:t>Doctors</a:t>
            </a:r>
          </a:p>
          <a:p>
            <a:pPr lvl="1">
              <a:lnSpc>
                <a:spcPct val="90000"/>
              </a:lnSpc>
            </a:pPr>
            <a:r>
              <a:rPr lang="en-US" altLang="en-US" sz="2400" dirty="0"/>
              <a:t>Continuing </a:t>
            </a:r>
            <a:r>
              <a:rPr lang="en-US" altLang="en-US" sz="2400" dirty="0" smtClean="0"/>
              <a:t>Education</a:t>
            </a:r>
            <a:endParaRPr lang="en-US" altLang="en-US" sz="2400" dirty="0"/>
          </a:p>
        </p:txBody>
      </p:sp>
      <p:sp>
        <p:nvSpPr>
          <p:cNvPr id="4" name="Title 3"/>
          <p:cNvSpPr>
            <a:spLocks noGrp="1"/>
          </p:cNvSpPr>
          <p:nvPr>
            <p:ph type="title"/>
          </p:nvPr>
        </p:nvSpPr>
        <p:spPr/>
        <p:txBody>
          <a:bodyPr/>
          <a:lstStyle/>
          <a:p>
            <a:r>
              <a:rPr lang="en-US" dirty="0" smtClean="0"/>
              <a:t>Orienting &amp; Training Commissioners</a:t>
            </a:r>
            <a:endParaRPr lang="en-US" dirty="0"/>
          </a:p>
        </p:txBody>
      </p:sp>
      <p:sp>
        <p:nvSpPr>
          <p:cNvPr id="5" name="Rectangle 7"/>
          <p:cNvSpPr>
            <a:spLocks noChangeArrowheads="1"/>
          </p:cNvSpPr>
          <p:nvPr/>
        </p:nvSpPr>
        <p:spPr bwMode="auto">
          <a:xfrm>
            <a:off x="1014412" y="1371600"/>
            <a:ext cx="7115175" cy="646331"/>
          </a:xfrm>
          <a:prstGeom prst="rect">
            <a:avLst/>
          </a:prstGeom>
          <a:noFill/>
          <a:ln w="9525">
            <a:noFill/>
            <a:miter lim="800000"/>
            <a:headEnd/>
            <a:tailEnd/>
          </a:ln>
          <a:effectLst/>
        </p:spPr>
        <p:txBody>
          <a:bodyPr wrap="square">
            <a:spAutoFit/>
          </a:bodyPr>
          <a:lstStyle/>
          <a:p>
            <a:pPr marL="365125" indent="-255588" algn="ctr" defTabSz="914400">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Commissioner College </a:t>
            </a:r>
            <a:r>
              <a:rPr lang="en-US" altLang="en-US" sz="3200" b="1" dirty="0" smtClean="0">
                <a:solidFill>
                  <a:schemeClr val="hlink"/>
                </a:solidFill>
                <a:effectLst>
                  <a:outerShdw blurRad="38100" dist="38100" dir="2700000" algn="tl">
                    <a:srgbClr val="C0C0C0"/>
                  </a:outerShdw>
                </a:effectLst>
                <a:latin typeface="+mn-lt"/>
                <a:cs typeface="+mn-cs"/>
              </a:rPr>
              <a:t>(DLC)</a:t>
            </a:r>
            <a:endParaRPr lang="en-US" altLang="en-US" sz="3600" b="1" dirty="0">
              <a:solidFill>
                <a:schemeClr val="hlink"/>
              </a:solidFill>
              <a:effectLst>
                <a:outerShdw blurRad="38100" dist="38100" dir="2700000" algn="tl">
                  <a:srgbClr val="C0C0C0"/>
                </a:outerShdw>
              </a:effectLst>
              <a:latin typeface="+mn-lt"/>
              <a:cs typeface="+mn-cs"/>
            </a:endParaRPr>
          </a:p>
        </p:txBody>
      </p:sp>
      <p:pic>
        <p:nvPicPr>
          <p:cNvPr id="6" name="Picture 5" descr="2013 Logo v2.jpg"/>
          <p:cNvPicPr>
            <a:picLocks noChangeAspect="1"/>
          </p:cNvPicPr>
          <p:nvPr/>
        </p:nvPicPr>
        <p:blipFill>
          <a:blip r:embed="rId3" cstate="print"/>
          <a:stretch>
            <a:fillRect/>
          </a:stretch>
        </p:blipFill>
        <p:spPr>
          <a:xfrm>
            <a:off x="6329129" y="5562600"/>
            <a:ext cx="2662471" cy="111855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idx="1"/>
          </p:nvPr>
        </p:nvSpPr>
        <p:spPr>
          <a:xfrm>
            <a:off x="586450" y="2438400"/>
            <a:ext cx="8229600" cy="4525962"/>
          </a:xfrm>
        </p:spPr>
        <p:txBody>
          <a:bodyPr/>
          <a:lstStyle/>
          <a:p>
            <a:pPr marL="0" indent="0"/>
            <a:r>
              <a:rPr lang="en-US" altLang="en-US" sz="2800" dirty="0" smtClean="0"/>
              <a:t> Conferences at National Training Center</a:t>
            </a:r>
          </a:p>
          <a:p>
            <a:pPr lvl="1">
              <a:lnSpc>
                <a:spcPct val="90000"/>
              </a:lnSpc>
            </a:pPr>
            <a:r>
              <a:rPr lang="en-US" altLang="en-US" sz="2400" dirty="0" smtClean="0"/>
              <a:t>Effective Roundtables</a:t>
            </a:r>
            <a:endParaRPr lang="en-US" altLang="en-US" sz="2400" dirty="0"/>
          </a:p>
          <a:p>
            <a:pPr lvl="1">
              <a:lnSpc>
                <a:spcPct val="90000"/>
              </a:lnSpc>
            </a:pPr>
            <a:r>
              <a:rPr lang="en-US" altLang="en-US" sz="2400" dirty="0" smtClean="0"/>
              <a:t>How to conduct Commissioner College</a:t>
            </a:r>
            <a:endParaRPr lang="en-US" altLang="en-US" sz="2400" dirty="0"/>
          </a:p>
          <a:p>
            <a:pPr lvl="1">
              <a:lnSpc>
                <a:spcPct val="90000"/>
              </a:lnSpc>
            </a:pPr>
            <a:r>
              <a:rPr lang="en-US" altLang="en-US" sz="2400" dirty="0" smtClean="0"/>
              <a:t>The </a:t>
            </a:r>
            <a:r>
              <a:rPr lang="en-US" altLang="en-US" sz="2400" dirty="0"/>
              <a:t>Unit </a:t>
            </a:r>
            <a:r>
              <a:rPr lang="en-US" altLang="en-US" sz="2400" dirty="0" smtClean="0"/>
              <a:t>Commissioner</a:t>
            </a:r>
          </a:p>
          <a:p>
            <a:pPr lvl="1">
              <a:lnSpc>
                <a:spcPct val="90000"/>
              </a:lnSpc>
            </a:pPr>
            <a:r>
              <a:rPr lang="en-US" altLang="en-US" sz="2400" dirty="0" smtClean="0"/>
              <a:t>DC and ADC Training </a:t>
            </a:r>
          </a:p>
          <a:p>
            <a:pPr lvl="1">
              <a:lnSpc>
                <a:spcPct val="90000"/>
              </a:lnSpc>
            </a:pPr>
            <a:r>
              <a:rPr lang="en-US" altLang="en-US" sz="2400" dirty="0" smtClean="0"/>
              <a:t>The Council Commissioner</a:t>
            </a:r>
            <a:endParaRPr lang="en-US" altLang="en-US" sz="2400" dirty="0"/>
          </a:p>
          <a:p>
            <a:pPr lvl="1">
              <a:lnSpc>
                <a:spcPct val="90000"/>
              </a:lnSpc>
            </a:pPr>
            <a:r>
              <a:rPr lang="en-US" altLang="en-US" sz="2400" dirty="0" smtClean="0"/>
              <a:t>Focusing on the Main Thing</a:t>
            </a:r>
            <a:endParaRPr lang="en-US" altLang="en-US" sz="2400" dirty="0"/>
          </a:p>
          <a:p>
            <a:pPr>
              <a:lnSpc>
                <a:spcPct val="90000"/>
              </a:lnSpc>
            </a:pPr>
            <a:r>
              <a:rPr lang="en-US" altLang="en-US" sz="2800" dirty="0" smtClean="0"/>
              <a:t>Mountain Top Experience!</a:t>
            </a:r>
          </a:p>
          <a:p>
            <a:pPr>
              <a:lnSpc>
                <a:spcPct val="90000"/>
              </a:lnSpc>
            </a:pPr>
            <a:r>
              <a:rPr lang="en-US" altLang="en-US" sz="2800" dirty="0" smtClean="0"/>
              <a:t>This year: June 23 to 29, 2013</a:t>
            </a:r>
            <a:endParaRPr lang="en-US" altLang="en-US" sz="2800" dirty="0"/>
          </a:p>
          <a:p>
            <a:pPr marL="0" indent="0" algn="ctr">
              <a:buFont typeface="Arial" charset="0"/>
              <a:buNone/>
            </a:pPr>
            <a:endParaRPr lang="en-US" sz="2800" dirty="0">
              <a:latin typeface="Helvetica" pitchFamily="34" charset="0"/>
            </a:endParaRPr>
          </a:p>
        </p:txBody>
      </p:sp>
      <p:pic>
        <p:nvPicPr>
          <p:cNvPr id="79876" name="Picture 5"/>
          <p:cNvPicPr>
            <a:picLocks noChangeAspect="1" noChangeArrowheads="1"/>
          </p:cNvPicPr>
          <p:nvPr/>
        </p:nvPicPr>
        <p:blipFill>
          <a:blip r:embed="rId3" cstate="print"/>
          <a:srcRect/>
          <a:stretch>
            <a:fillRect/>
          </a:stretch>
        </p:blipFill>
        <p:spPr bwMode="auto">
          <a:xfrm>
            <a:off x="7772400" y="5334000"/>
            <a:ext cx="788988" cy="1066800"/>
          </a:xfrm>
          <a:prstGeom prst="rect">
            <a:avLst/>
          </a:prstGeom>
          <a:noFill/>
          <a:ln w="12700">
            <a:noFill/>
            <a:miter lim="800000"/>
            <a:headEnd/>
            <a:tailEnd/>
          </a:ln>
        </p:spPr>
      </p:pic>
      <p:sp>
        <p:nvSpPr>
          <p:cNvPr id="6" name="Title 5"/>
          <p:cNvSpPr>
            <a:spLocks noGrp="1"/>
          </p:cNvSpPr>
          <p:nvPr>
            <p:ph type="title"/>
          </p:nvPr>
        </p:nvSpPr>
        <p:spPr/>
        <p:txBody>
          <a:bodyPr/>
          <a:lstStyle/>
          <a:p>
            <a:r>
              <a:rPr lang="en-US" dirty="0" smtClean="0"/>
              <a:t>Orienting &amp; Training Commissioners</a:t>
            </a:r>
            <a:endParaRPr lang="en-US" dirty="0"/>
          </a:p>
        </p:txBody>
      </p:sp>
      <p:sp>
        <p:nvSpPr>
          <p:cNvPr id="7" name="Rectangle 7"/>
          <p:cNvSpPr>
            <a:spLocks noChangeArrowheads="1"/>
          </p:cNvSpPr>
          <p:nvPr/>
        </p:nvSpPr>
        <p:spPr bwMode="auto">
          <a:xfrm>
            <a:off x="2028825" y="1371600"/>
            <a:ext cx="5086350" cy="646331"/>
          </a:xfrm>
          <a:prstGeom prst="rect">
            <a:avLst/>
          </a:prstGeom>
          <a:noFill/>
          <a:ln w="9525">
            <a:noFill/>
            <a:miter lim="800000"/>
            <a:headEnd/>
            <a:tailEnd/>
          </a:ln>
          <a:effectLst/>
        </p:spPr>
        <p:txBody>
          <a:bodyPr wrap="square">
            <a:spAutoFit/>
          </a:bodyPr>
          <a:lstStyle/>
          <a:p>
            <a:pPr marL="365125" indent="-255588" algn="ctr" defTabSz="914400">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Philmont</a:t>
            </a:r>
            <a:endParaRPr lang="en-US" sz="3600" b="1" dirty="0">
              <a:solidFill>
                <a:schemeClr val="hlink"/>
              </a:solidFill>
              <a:effectLst>
                <a:outerShdw blurRad="38100" dist="38100" dir="2700000" algn="tl">
                  <a:srgbClr val="C0C0C0"/>
                </a:outerShdw>
              </a:effectLst>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p:cNvSpPr>
          <p:nvPr>
            <p:ph type="body" idx="1"/>
          </p:nvPr>
        </p:nvSpPr>
        <p:spPr>
          <a:xfrm>
            <a:off x="457200" y="2438400"/>
            <a:ext cx="8229600" cy="4538663"/>
          </a:xfrm>
        </p:spPr>
        <p:txBody>
          <a:bodyPr/>
          <a:lstStyle/>
          <a:p>
            <a:pPr>
              <a:lnSpc>
                <a:spcPct val="90000"/>
              </a:lnSpc>
            </a:pPr>
            <a:r>
              <a:rPr lang="en-US" altLang="en-US" sz="2800" dirty="0" smtClean="0"/>
              <a:t>Youth Protection</a:t>
            </a:r>
          </a:p>
          <a:p>
            <a:pPr>
              <a:lnSpc>
                <a:spcPct val="90000"/>
              </a:lnSpc>
            </a:pPr>
            <a:r>
              <a:rPr lang="en-US" altLang="en-US" sz="2800" dirty="0" smtClean="0"/>
              <a:t>Health &amp; Safety </a:t>
            </a:r>
            <a:r>
              <a:rPr lang="en-US" altLang="en-US" sz="2400" dirty="0" smtClean="0"/>
              <a:t>(mostly online)</a:t>
            </a:r>
            <a:endParaRPr lang="en-US" altLang="en-US" sz="2800" dirty="0"/>
          </a:p>
          <a:p>
            <a:pPr>
              <a:lnSpc>
                <a:spcPct val="90000"/>
              </a:lnSpc>
            </a:pPr>
            <a:r>
              <a:rPr lang="en-US" altLang="en-US" sz="2800" dirty="0"/>
              <a:t>Leader Specific</a:t>
            </a:r>
          </a:p>
          <a:p>
            <a:pPr>
              <a:lnSpc>
                <a:spcPct val="90000"/>
              </a:lnSpc>
            </a:pPr>
            <a:r>
              <a:rPr lang="en-US" altLang="en-US" sz="2800" dirty="0"/>
              <a:t>Introduction to Outdoor Leader </a:t>
            </a:r>
            <a:r>
              <a:rPr lang="en-US" altLang="en-US" sz="2800" dirty="0" smtClean="0"/>
              <a:t>Skills</a:t>
            </a:r>
          </a:p>
          <a:p>
            <a:pPr>
              <a:lnSpc>
                <a:spcPct val="90000"/>
              </a:lnSpc>
            </a:pPr>
            <a:r>
              <a:rPr lang="en-US" altLang="en-US" sz="2800" dirty="0" smtClean="0"/>
              <a:t>Supplemental </a:t>
            </a:r>
            <a:r>
              <a:rPr lang="en-US" altLang="en-US" sz="2400" dirty="0" smtClean="0"/>
              <a:t>(</a:t>
            </a:r>
            <a:r>
              <a:rPr lang="en-US" altLang="en-US" sz="2400" dirty="0" err="1" smtClean="0"/>
              <a:t>UofS</a:t>
            </a:r>
            <a:r>
              <a:rPr lang="en-US" altLang="en-US" sz="2400" dirty="0" smtClean="0"/>
              <a:t>, </a:t>
            </a:r>
            <a:r>
              <a:rPr lang="en-US" altLang="en-US" sz="2400" dirty="0" err="1" smtClean="0"/>
              <a:t>Powderhorn</a:t>
            </a:r>
            <a:r>
              <a:rPr lang="en-US" altLang="en-US" sz="2400" dirty="0" smtClean="0"/>
              <a:t>, etc.)</a:t>
            </a:r>
            <a:endParaRPr lang="en-US" altLang="en-US" sz="2800" dirty="0"/>
          </a:p>
          <a:p>
            <a:pPr>
              <a:lnSpc>
                <a:spcPct val="90000"/>
              </a:lnSpc>
            </a:pPr>
            <a:r>
              <a:rPr lang="en-US" altLang="en-US" sz="2800" dirty="0" smtClean="0"/>
              <a:t>21st </a:t>
            </a:r>
            <a:r>
              <a:rPr lang="en-US" altLang="en-US" sz="2800" dirty="0"/>
              <a:t>Century </a:t>
            </a:r>
            <a:r>
              <a:rPr lang="en-US" altLang="en-US" sz="2800" dirty="0" smtClean="0"/>
              <a:t>Wood Badge</a:t>
            </a:r>
            <a:endParaRPr lang="en-US" altLang="en-US" sz="2800" dirty="0"/>
          </a:p>
          <a:p>
            <a:pPr>
              <a:lnSpc>
                <a:spcPct val="80000"/>
              </a:lnSpc>
            </a:pPr>
            <a:endParaRPr lang="en-US" sz="2800" dirty="0"/>
          </a:p>
        </p:txBody>
      </p:sp>
      <p:pic>
        <p:nvPicPr>
          <p:cNvPr id="81924" name="Picture 11"/>
          <p:cNvPicPr>
            <a:picLocks noChangeAspect="1" noChangeArrowheads="1"/>
          </p:cNvPicPr>
          <p:nvPr/>
        </p:nvPicPr>
        <p:blipFill>
          <a:blip r:embed="rId3" cstate="print"/>
          <a:srcRect/>
          <a:stretch>
            <a:fillRect/>
          </a:stretch>
        </p:blipFill>
        <p:spPr bwMode="auto">
          <a:xfrm>
            <a:off x="7543800" y="5334000"/>
            <a:ext cx="1284287" cy="1190625"/>
          </a:xfrm>
          <a:prstGeom prst="rect">
            <a:avLst/>
          </a:prstGeom>
          <a:noFill/>
          <a:ln w="12700">
            <a:noFill/>
            <a:miter lim="800000"/>
            <a:headEnd/>
            <a:tailEnd/>
          </a:ln>
        </p:spPr>
      </p:pic>
      <p:sp>
        <p:nvSpPr>
          <p:cNvPr id="5" name="Title 4"/>
          <p:cNvSpPr>
            <a:spLocks noGrp="1"/>
          </p:cNvSpPr>
          <p:nvPr>
            <p:ph type="title"/>
          </p:nvPr>
        </p:nvSpPr>
        <p:spPr/>
        <p:txBody>
          <a:bodyPr/>
          <a:lstStyle/>
          <a:p>
            <a:r>
              <a:rPr lang="en-US" dirty="0" smtClean="0"/>
              <a:t>Orienting &amp; Training Commissioners</a:t>
            </a:r>
            <a:endParaRPr lang="en-US" dirty="0"/>
          </a:p>
        </p:txBody>
      </p:sp>
      <p:sp>
        <p:nvSpPr>
          <p:cNvPr id="6" name="Rectangle 7"/>
          <p:cNvSpPr>
            <a:spLocks noChangeArrowheads="1"/>
          </p:cNvSpPr>
          <p:nvPr/>
        </p:nvSpPr>
        <p:spPr bwMode="auto">
          <a:xfrm>
            <a:off x="2028825" y="1371600"/>
            <a:ext cx="5086350" cy="646331"/>
          </a:xfrm>
          <a:prstGeom prst="rect">
            <a:avLst/>
          </a:prstGeom>
          <a:noFill/>
          <a:ln w="9525">
            <a:noFill/>
            <a:miter lim="800000"/>
            <a:headEnd/>
            <a:tailEnd/>
          </a:ln>
          <a:effectLst/>
        </p:spPr>
        <p:txBody>
          <a:bodyPr wrap="square">
            <a:spAutoFit/>
          </a:bodyPr>
          <a:lstStyle/>
          <a:p>
            <a:pPr marL="365125" indent="-255588" algn="ctr" defTabSz="914400">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Other Training</a:t>
            </a:r>
            <a:endParaRPr lang="en-US" altLang="en-US" sz="3600" b="1" dirty="0">
              <a:solidFill>
                <a:schemeClr val="hlink"/>
              </a:solidFill>
              <a:effectLst>
                <a:outerShdw blurRad="38100" dist="38100" dir="2700000" algn="tl">
                  <a:srgbClr val="C0C0C0"/>
                </a:outerShdw>
              </a:effectLst>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p:cNvSpPr>
          <p:nvPr>
            <p:ph type="body" idx="1"/>
          </p:nvPr>
        </p:nvSpPr>
        <p:spPr>
          <a:xfrm>
            <a:off x="457200" y="2438401"/>
            <a:ext cx="8229600" cy="990600"/>
          </a:xfrm>
        </p:spPr>
        <p:txBody>
          <a:bodyPr/>
          <a:lstStyle/>
          <a:p>
            <a:pPr>
              <a:lnSpc>
                <a:spcPct val="90000"/>
              </a:lnSpc>
            </a:pPr>
            <a:r>
              <a:rPr lang="en-US" altLang="en-US" sz="2800" dirty="0" smtClean="0"/>
              <a:t>Fellow Commissioners!</a:t>
            </a:r>
            <a:endParaRPr lang="en-US" altLang="en-US" sz="2800" dirty="0"/>
          </a:p>
          <a:p>
            <a:pPr>
              <a:lnSpc>
                <a:spcPct val="80000"/>
              </a:lnSpc>
            </a:pPr>
            <a:endParaRPr lang="en-US" sz="2800" dirty="0"/>
          </a:p>
        </p:txBody>
      </p:sp>
      <p:sp>
        <p:nvSpPr>
          <p:cNvPr id="5" name="Title 4"/>
          <p:cNvSpPr>
            <a:spLocks noGrp="1"/>
          </p:cNvSpPr>
          <p:nvPr>
            <p:ph type="title"/>
          </p:nvPr>
        </p:nvSpPr>
        <p:spPr/>
        <p:txBody>
          <a:bodyPr/>
          <a:lstStyle/>
          <a:p>
            <a:r>
              <a:rPr lang="en-US" dirty="0" smtClean="0"/>
              <a:t>Orienting &amp; Training Commissioners</a:t>
            </a:r>
            <a:endParaRPr lang="en-US" dirty="0"/>
          </a:p>
        </p:txBody>
      </p:sp>
      <p:sp>
        <p:nvSpPr>
          <p:cNvPr id="6" name="Rectangle 7"/>
          <p:cNvSpPr>
            <a:spLocks noChangeArrowheads="1"/>
          </p:cNvSpPr>
          <p:nvPr/>
        </p:nvSpPr>
        <p:spPr bwMode="auto">
          <a:xfrm>
            <a:off x="2028825" y="1371600"/>
            <a:ext cx="5086350" cy="646331"/>
          </a:xfrm>
          <a:prstGeom prst="rect">
            <a:avLst/>
          </a:prstGeom>
          <a:noFill/>
          <a:ln w="9525">
            <a:noFill/>
            <a:miter lim="800000"/>
            <a:headEnd/>
            <a:tailEnd/>
          </a:ln>
          <a:effectLst/>
        </p:spPr>
        <p:txBody>
          <a:bodyPr wrap="square">
            <a:spAutoFit/>
          </a:bodyPr>
          <a:lstStyle/>
          <a:p>
            <a:pPr marL="365125" indent="-255588" algn="ctr" defTabSz="914400">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Other Training</a:t>
            </a:r>
            <a:endParaRPr lang="en-US" altLang="en-US" sz="3600" b="1" dirty="0">
              <a:solidFill>
                <a:schemeClr val="hlink"/>
              </a:solidFill>
              <a:effectLst>
                <a:outerShdw blurRad="38100" dist="38100" dir="2700000" algn="tl">
                  <a:srgbClr val="C0C0C0"/>
                </a:outerShdw>
              </a:effectLst>
              <a:latin typeface="+mn-lt"/>
              <a:cs typeface="+mn-cs"/>
            </a:endParaRPr>
          </a:p>
        </p:txBody>
      </p:sp>
      <p:pic>
        <p:nvPicPr>
          <p:cNvPr id="7170" name="Picture 2" descr="D:\Commissioner\Communication\Ask Commish\Ask The Commish R.jpg"/>
          <p:cNvPicPr>
            <a:picLocks noChangeAspect="1" noChangeArrowheads="1"/>
          </p:cNvPicPr>
          <p:nvPr/>
        </p:nvPicPr>
        <p:blipFill>
          <a:blip r:embed="rId3" cstate="print"/>
          <a:srcRect/>
          <a:stretch>
            <a:fillRect/>
          </a:stretch>
        </p:blipFill>
        <p:spPr bwMode="auto">
          <a:xfrm>
            <a:off x="6019800" y="5172079"/>
            <a:ext cx="2667000" cy="130492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585788" y="2438402"/>
            <a:ext cx="8558216" cy="3373438"/>
            <a:chOff x="355" y="1739"/>
            <a:chExt cx="5391" cy="2125"/>
          </a:xfrm>
        </p:grpSpPr>
        <p:sp>
          <p:nvSpPr>
            <p:cNvPr id="82950" name="Rectangle 5"/>
            <p:cNvSpPr>
              <a:spLocks noChangeArrowheads="1"/>
            </p:cNvSpPr>
            <p:nvPr/>
          </p:nvSpPr>
          <p:spPr bwMode="auto">
            <a:xfrm>
              <a:off x="355" y="1742"/>
              <a:ext cx="2703" cy="2122"/>
            </a:xfrm>
            <a:prstGeom prst="rect">
              <a:avLst/>
            </a:prstGeom>
            <a:noFill/>
            <a:ln w="12700">
              <a:noFill/>
              <a:miter lim="800000"/>
              <a:headEnd/>
              <a:tailEnd/>
            </a:ln>
          </p:spPr>
          <p:txBody>
            <a:bodyPr/>
            <a:lstStyle/>
            <a:p>
              <a:pPr marL="163513" indent="-228600" eaLnBrk="0" hangingPunct="0">
                <a:lnSpc>
                  <a:spcPct val="90000"/>
                </a:lnSpc>
                <a:spcBef>
                  <a:spcPts val="325"/>
                </a:spcBef>
                <a:buClr>
                  <a:schemeClr val="accent1"/>
                </a:buClr>
                <a:buFont typeface="Verdana" pitchFamily="34" charset="0"/>
                <a:buChar char="◦"/>
              </a:pPr>
              <a:r>
                <a:rPr lang="en-US" altLang="en-US" sz="2400" dirty="0">
                  <a:latin typeface="+mn-lt"/>
                </a:rPr>
                <a:t>Be Prepared</a:t>
              </a:r>
            </a:p>
            <a:p>
              <a:pPr marL="163513" indent="-228600" eaLnBrk="0" hangingPunct="0">
                <a:lnSpc>
                  <a:spcPct val="90000"/>
                </a:lnSpc>
                <a:spcBef>
                  <a:spcPts val="325"/>
                </a:spcBef>
                <a:buClr>
                  <a:schemeClr val="accent1"/>
                </a:buClr>
                <a:buFont typeface="Verdana" pitchFamily="34" charset="0"/>
                <a:buChar char="◦"/>
              </a:pPr>
              <a:r>
                <a:rPr lang="en-US" altLang="en-US" sz="2400" dirty="0">
                  <a:latin typeface="+mn-lt"/>
                </a:rPr>
                <a:t>Handle questions </a:t>
              </a:r>
              <a:r>
                <a:rPr lang="en-US" altLang="en-US" sz="2400" dirty="0" smtClean="0">
                  <a:latin typeface="+mn-lt"/>
                </a:rPr>
                <a:t>well</a:t>
              </a:r>
              <a:endParaRPr lang="en-US" altLang="en-US" sz="2400" dirty="0">
                <a:latin typeface="+mn-lt"/>
              </a:endParaRPr>
            </a:p>
            <a:p>
              <a:pPr marL="163513" indent="-228600" eaLnBrk="0" hangingPunct="0">
                <a:lnSpc>
                  <a:spcPct val="90000"/>
                </a:lnSpc>
                <a:spcBef>
                  <a:spcPts val="325"/>
                </a:spcBef>
                <a:buClr>
                  <a:schemeClr val="accent1"/>
                </a:buClr>
                <a:buFont typeface="Verdana" pitchFamily="34" charset="0"/>
                <a:buChar char="◦"/>
              </a:pPr>
              <a:r>
                <a:rPr lang="en-US" altLang="en-US" sz="2400" dirty="0">
                  <a:latin typeface="+mn-lt"/>
                </a:rPr>
                <a:t>Don’t </a:t>
              </a:r>
              <a:r>
                <a:rPr lang="en-US" altLang="en-US" sz="2400" dirty="0" smtClean="0">
                  <a:latin typeface="+mn-lt"/>
                </a:rPr>
                <a:t>apologize</a:t>
              </a:r>
              <a:endParaRPr lang="en-US" altLang="en-US" sz="2400" dirty="0">
                <a:latin typeface="+mn-lt"/>
              </a:endParaRPr>
            </a:p>
            <a:p>
              <a:pPr marL="163513" indent="-228600" eaLnBrk="0" hangingPunct="0">
                <a:lnSpc>
                  <a:spcPct val="90000"/>
                </a:lnSpc>
                <a:spcBef>
                  <a:spcPts val="325"/>
                </a:spcBef>
                <a:buClr>
                  <a:schemeClr val="accent1"/>
                </a:buClr>
                <a:buFont typeface="Verdana" pitchFamily="34" charset="0"/>
                <a:buChar char="◦"/>
              </a:pPr>
              <a:r>
                <a:rPr lang="en-US" altLang="en-US" sz="2400" dirty="0">
                  <a:latin typeface="+mn-lt"/>
                </a:rPr>
                <a:t>Be familiar </a:t>
              </a:r>
              <a:r>
                <a:rPr lang="en-US" altLang="en-US" sz="2400" dirty="0" smtClean="0">
                  <a:latin typeface="+mn-lt"/>
                </a:rPr>
                <a:t>with topic</a:t>
              </a:r>
              <a:endParaRPr lang="en-US" altLang="en-US" sz="2400" dirty="0">
                <a:latin typeface="+mn-lt"/>
              </a:endParaRPr>
            </a:p>
            <a:p>
              <a:pPr marL="163513" indent="-228600" eaLnBrk="0" hangingPunct="0">
                <a:lnSpc>
                  <a:spcPct val="90000"/>
                </a:lnSpc>
                <a:spcBef>
                  <a:spcPts val="325"/>
                </a:spcBef>
                <a:buClr>
                  <a:schemeClr val="accent1"/>
                </a:buClr>
                <a:buFont typeface="Verdana" pitchFamily="34" charset="0"/>
                <a:buChar char="◦"/>
              </a:pPr>
              <a:r>
                <a:rPr lang="en-US" altLang="en-US" sz="2400" dirty="0" smtClean="0">
                  <a:latin typeface="+mn-lt"/>
                </a:rPr>
                <a:t>Only professional A/V</a:t>
              </a:r>
              <a:endParaRPr lang="en-US" altLang="en-US" sz="2400" dirty="0">
                <a:latin typeface="+mn-lt"/>
              </a:endParaRPr>
            </a:p>
          </p:txBody>
        </p:sp>
        <p:sp>
          <p:nvSpPr>
            <p:cNvPr id="82951" name="Rectangle 6"/>
            <p:cNvSpPr>
              <a:spLocks noChangeArrowheads="1"/>
            </p:cNvSpPr>
            <p:nvPr/>
          </p:nvSpPr>
          <p:spPr bwMode="auto">
            <a:xfrm>
              <a:off x="2698" y="1739"/>
              <a:ext cx="3048" cy="2016"/>
            </a:xfrm>
            <a:prstGeom prst="rect">
              <a:avLst/>
            </a:prstGeom>
            <a:noFill/>
            <a:ln w="12700">
              <a:noFill/>
              <a:miter lim="800000"/>
              <a:headEnd/>
              <a:tailEnd/>
            </a:ln>
          </p:spPr>
          <p:txBody>
            <a:bodyPr/>
            <a:lstStyle/>
            <a:p>
              <a:pPr marL="620713" lvl="1" indent="-228600" eaLnBrk="0" hangingPunct="0">
                <a:lnSpc>
                  <a:spcPct val="90000"/>
                </a:lnSpc>
                <a:spcBef>
                  <a:spcPts val="325"/>
                </a:spcBef>
                <a:buClr>
                  <a:schemeClr val="accent1"/>
                </a:buClr>
                <a:buFont typeface="Verdana" pitchFamily="34" charset="0"/>
                <a:buChar char="◦"/>
              </a:pPr>
              <a:r>
                <a:rPr lang="en-US" altLang="en-US" sz="2400" dirty="0">
                  <a:latin typeface="+mn-lt"/>
                </a:rPr>
                <a:t>Stick to </a:t>
              </a:r>
              <a:r>
                <a:rPr lang="en-US" altLang="en-US" sz="2400" dirty="0" smtClean="0">
                  <a:latin typeface="+mn-lt"/>
                </a:rPr>
                <a:t>schedule</a:t>
              </a:r>
              <a:endParaRPr lang="en-US" altLang="en-US" sz="2400" dirty="0">
                <a:latin typeface="+mn-lt"/>
              </a:endParaRPr>
            </a:p>
            <a:p>
              <a:pPr marL="620713" lvl="1" indent="-228600" eaLnBrk="0" hangingPunct="0">
                <a:lnSpc>
                  <a:spcPct val="90000"/>
                </a:lnSpc>
                <a:spcBef>
                  <a:spcPts val="325"/>
                </a:spcBef>
                <a:buClr>
                  <a:schemeClr val="accent1"/>
                </a:buClr>
                <a:buFont typeface="Verdana" pitchFamily="34" charset="0"/>
                <a:buChar char="◦"/>
              </a:pPr>
              <a:r>
                <a:rPr lang="en-US" altLang="en-US" sz="2400" dirty="0">
                  <a:latin typeface="+mn-lt"/>
                </a:rPr>
                <a:t>Involve </a:t>
              </a:r>
              <a:r>
                <a:rPr lang="en-US" altLang="en-US" sz="2400" dirty="0" smtClean="0">
                  <a:latin typeface="+mn-lt"/>
                </a:rPr>
                <a:t>participants</a:t>
              </a:r>
              <a:endParaRPr lang="en-US" altLang="en-US" sz="2400" dirty="0">
                <a:latin typeface="+mn-lt"/>
              </a:endParaRPr>
            </a:p>
            <a:p>
              <a:pPr marL="620713" lvl="1" indent="-228600" eaLnBrk="0" hangingPunct="0">
                <a:lnSpc>
                  <a:spcPct val="90000"/>
                </a:lnSpc>
                <a:spcBef>
                  <a:spcPts val="325"/>
                </a:spcBef>
                <a:buClr>
                  <a:schemeClr val="accent1"/>
                </a:buClr>
                <a:buFont typeface="Verdana" pitchFamily="34" charset="0"/>
                <a:buChar char="◦"/>
              </a:pPr>
              <a:r>
                <a:rPr lang="en-US" altLang="en-US" sz="2400" dirty="0">
                  <a:latin typeface="+mn-lt"/>
                </a:rPr>
                <a:t>Establish personal rapport</a:t>
              </a:r>
            </a:p>
            <a:p>
              <a:pPr marL="620713" lvl="1" indent="-228600" eaLnBrk="0" hangingPunct="0">
                <a:lnSpc>
                  <a:spcPct val="90000"/>
                </a:lnSpc>
                <a:spcBef>
                  <a:spcPts val="325"/>
                </a:spcBef>
                <a:buClr>
                  <a:schemeClr val="accent1"/>
                </a:buClr>
                <a:buFont typeface="Verdana" pitchFamily="34" charset="0"/>
                <a:buChar char="◦"/>
              </a:pPr>
              <a:r>
                <a:rPr lang="en-US" altLang="en-US" sz="2400" dirty="0">
                  <a:latin typeface="+mn-lt"/>
                </a:rPr>
                <a:t>Don’t appear </a:t>
              </a:r>
              <a:r>
                <a:rPr lang="en-US" altLang="en-US" sz="2400" dirty="0" smtClean="0">
                  <a:latin typeface="+mn-lt"/>
                </a:rPr>
                <a:t>disorganized</a:t>
              </a:r>
              <a:endParaRPr lang="en-US" altLang="en-US" sz="2400" dirty="0">
                <a:latin typeface="+mn-lt"/>
              </a:endParaRPr>
            </a:p>
            <a:p>
              <a:pPr marL="620713" lvl="1" indent="-228600" eaLnBrk="0" hangingPunct="0">
                <a:lnSpc>
                  <a:spcPct val="90000"/>
                </a:lnSpc>
                <a:spcBef>
                  <a:spcPts val="325"/>
                </a:spcBef>
                <a:buClr>
                  <a:schemeClr val="accent1"/>
                </a:buClr>
                <a:buFont typeface="Verdana" pitchFamily="34" charset="0"/>
                <a:buChar char="◦"/>
              </a:pPr>
              <a:r>
                <a:rPr lang="en-US" altLang="en-US" sz="2400" dirty="0">
                  <a:latin typeface="+mn-lt"/>
                </a:rPr>
                <a:t>Start </a:t>
              </a:r>
              <a:r>
                <a:rPr lang="en-US" altLang="en-US" sz="2400" dirty="0" smtClean="0">
                  <a:latin typeface="+mn-lt"/>
                </a:rPr>
                <a:t>off </a:t>
              </a:r>
              <a:r>
                <a:rPr lang="en-US" altLang="en-US" sz="2400" dirty="0">
                  <a:latin typeface="+mn-lt"/>
                </a:rPr>
                <a:t>quickly to establish an image</a:t>
              </a:r>
            </a:p>
          </p:txBody>
        </p:sp>
      </p:grpSp>
      <p:sp>
        <p:nvSpPr>
          <p:cNvPr id="7" name="Title 6"/>
          <p:cNvSpPr>
            <a:spLocks noGrp="1"/>
          </p:cNvSpPr>
          <p:nvPr>
            <p:ph type="title"/>
          </p:nvPr>
        </p:nvSpPr>
        <p:spPr/>
        <p:txBody>
          <a:bodyPr/>
          <a:lstStyle/>
          <a:p>
            <a:r>
              <a:rPr lang="en-US" dirty="0" smtClean="0"/>
              <a:t>Orienting &amp; Training Commissioners</a:t>
            </a:r>
            <a:endParaRPr lang="en-US" dirty="0"/>
          </a:p>
        </p:txBody>
      </p:sp>
      <p:sp>
        <p:nvSpPr>
          <p:cNvPr id="8" name="Rectangle 7"/>
          <p:cNvSpPr>
            <a:spLocks noChangeArrowheads="1"/>
          </p:cNvSpPr>
          <p:nvPr/>
        </p:nvSpPr>
        <p:spPr bwMode="auto">
          <a:xfrm>
            <a:off x="1471612" y="1371600"/>
            <a:ext cx="6200775" cy="646331"/>
          </a:xfrm>
          <a:prstGeom prst="rect">
            <a:avLst/>
          </a:prstGeom>
          <a:noFill/>
          <a:ln w="9525">
            <a:noFill/>
            <a:miter lim="800000"/>
            <a:headEnd/>
            <a:tailEnd/>
          </a:ln>
          <a:effectLst/>
        </p:spPr>
        <p:txBody>
          <a:bodyPr wrap="square">
            <a:spAutoFit/>
          </a:bodyPr>
          <a:lstStyle/>
          <a:p>
            <a:pPr marL="365125" indent="-255588" algn="ctr" defTabSz="914400">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Keys to Good Training</a:t>
            </a:r>
            <a:endParaRPr lang="en-US" altLang="en-US" sz="3600" b="1" dirty="0">
              <a:solidFill>
                <a:schemeClr val="hlink"/>
              </a:solidFill>
              <a:effectLst>
                <a:outerShdw blurRad="38100" dist="38100" dir="2700000" algn="tl">
                  <a:srgbClr val="C0C0C0"/>
                </a:outerShdw>
              </a:effectLst>
              <a:latin typeface="+mn-lt"/>
              <a:cs typeface="+mn-cs"/>
            </a:endParaRPr>
          </a:p>
        </p:txBody>
      </p:sp>
      <p:pic>
        <p:nvPicPr>
          <p:cNvPr id="1027" name="Picture 3" descr="D:\Commissioner\ART\CLIPART_OF_13165_SM_2.gif"/>
          <p:cNvPicPr>
            <a:picLocks noChangeAspect="1" noChangeArrowheads="1"/>
          </p:cNvPicPr>
          <p:nvPr/>
        </p:nvPicPr>
        <p:blipFill>
          <a:blip r:embed="rId3" cstate="print"/>
          <a:srcRect/>
          <a:stretch>
            <a:fillRect/>
          </a:stretch>
        </p:blipFill>
        <p:spPr bwMode="auto">
          <a:xfrm>
            <a:off x="7772400" y="5334000"/>
            <a:ext cx="1120140" cy="137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idx="1"/>
          </p:nvPr>
        </p:nvSpPr>
        <p:spPr>
          <a:xfrm>
            <a:off x="3922713" y="2932113"/>
            <a:ext cx="4572000" cy="1944687"/>
          </a:xfrm>
        </p:spPr>
        <p:txBody>
          <a:bodyPr/>
          <a:lstStyle/>
          <a:p>
            <a:pPr marL="0" indent="0" eaLnBrk="1" hangingPunct="1">
              <a:buFont typeface="Wingdings 3" pitchFamily="18" charset="2"/>
              <a:buNone/>
            </a:pPr>
            <a:r>
              <a:rPr lang="en-US" sz="3600" dirty="0" smtClean="0">
                <a:latin typeface="Lucida Sans Unicode" pitchFamily="34" charset="0"/>
              </a:rPr>
              <a:t>What happens…</a:t>
            </a:r>
          </a:p>
          <a:p>
            <a:pPr marL="0" indent="0" eaLnBrk="1" hangingPunct="1">
              <a:buFont typeface="Wingdings 3" pitchFamily="18" charset="2"/>
              <a:buNone/>
            </a:pPr>
            <a:r>
              <a:rPr lang="en-US" sz="3600" dirty="0" smtClean="0">
                <a:latin typeface="Lucida Sans Unicode" pitchFamily="34" charset="0"/>
              </a:rPr>
              <a:t>Before and After Basic Training?!</a:t>
            </a:r>
          </a:p>
        </p:txBody>
      </p:sp>
      <p:sp>
        <p:nvSpPr>
          <p:cNvPr id="15365" name="Text Placeholder 2"/>
          <p:cNvSpPr>
            <a:spLocks/>
          </p:cNvSpPr>
          <p:nvPr/>
        </p:nvSpPr>
        <p:spPr bwMode="auto">
          <a:xfrm>
            <a:off x="381000" y="1143000"/>
            <a:ext cx="7696200" cy="1600200"/>
          </a:xfrm>
          <a:prstGeom prst="rect">
            <a:avLst/>
          </a:prstGeom>
          <a:noFill/>
          <a:ln w="9525">
            <a:noFill/>
            <a:miter lim="800000"/>
            <a:headEnd/>
            <a:tailEnd/>
          </a:ln>
        </p:spPr>
        <p:txBody>
          <a:bodyPr/>
          <a:lstStyle/>
          <a:p>
            <a:pPr algn="r">
              <a:spcBef>
                <a:spcPts val="400"/>
              </a:spcBef>
              <a:buClr>
                <a:schemeClr val="accent1"/>
              </a:buClr>
              <a:buSzPct val="68000"/>
              <a:buFont typeface="Wingdings 3" pitchFamily="18" charset="2"/>
              <a:buNone/>
            </a:pPr>
            <a:r>
              <a:rPr lang="en-US" sz="5400" b="1" dirty="0" smtClean="0">
                <a:solidFill>
                  <a:schemeClr val="accent1"/>
                </a:solidFill>
                <a:effectLst>
                  <a:outerShdw blurRad="38100" dist="38100" dir="2700000" algn="tl">
                    <a:srgbClr val="FFFFFF"/>
                  </a:outerShdw>
                </a:effectLst>
                <a:latin typeface="Lucida Sans Unicode" pitchFamily="34" charset="0"/>
              </a:rPr>
              <a:t>Dan Urban</a:t>
            </a:r>
            <a:r>
              <a:rPr lang="en-US" sz="4000" dirty="0">
                <a:latin typeface="Lucida Sans Unicode" pitchFamily="34" charset="0"/>
              </a:rPr>
              <a:t/>
            </a:r>
            <a:br>
              <a:rPr lang="en-US" sz="4000" dirty="0">
                <a:latin typeface="Lucida Sans Unicode" pitchFamily="34" charset="0"/>
              </a:rPr>
            </a:br>
            <a:r>
              <a:rPr lang="en-US" sz="3600" dirty="0" smtClean="0">
                <a:solidFill>
                  <a:schemeClr val="tx2"/>
                </a:solidFill>
                <a:latin typeface="Lucida Sans Unicode" pitchFamily="34" charset="0"/>
              </a:rPr>
              <a:t>Assistant Council Commissioner</a:t>
            </a:r>
            <a:endParaRPr lang="en-US" sz="3600" dirty="0">
              <a:solidFill>
                <a:schemeClr val="tx2"/>
              </a:solidFill>
              <a:latin typeface="Lucida Sans Unicode" pitchFamily="34" charset="0"/>
            </a:endParaRPr>
          </a:p>
        </p:txBody>
      </p:sp>
      <p:pic>
        <p:nvPicPr>
          <p:cNvPr id="15366"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p:cNvSpPr>
          <p:nvPr>
            <p:ph type="body" idx="1"/>
          </p:nvPr>
        </p:nvSpPr>
        <p:spPr>
          <a:xfrm>
            <a:off x="457200" y="2438400"/>
            <a:ext cx="8229600" cy="4184650"/>
          </a:xfrm>
        </p:spPr>
        <p:txBody>
          <a:bodyPr/>
          <a:lstStyle/>
          <a:p>
            <a:pPr>
              <a:lnSpc>
                <a:spcPct val="90000"/>
              </a:lnSpc>
            </a:pPr>
            <a:r>
              <a:rPr lang="en-US" altLang="en-US" sz="2800" dirty="0" smtClean="0"/>
              <a:t> Fast </a:t>
            </a:r>
            <a:r>
              <a:rPr lang="en-US" altLang="en-US" sz="2800" dirty="0"/>
              <a:t>Start training within 48 </a:t>
            </a:r>
            <a:r>
              <a:rPr lang="en-US" altLang="en-US" sz="2800" dirty="0" smtClean="0"/>
              <a:t>hours</a:t>
            </a:r>
            <a:endParaRPr lang="en-US" altLang="en-US" sz="2800" dirty="0"/>
          </a:p>
          <a:p>
            <a:pPr>
              <a:lnSpc>
                <a:spcPct val="90000"/>
              </a:lnSpc>
            </a:pPr>
            <a:r>
              <a:rPr lang="en-US" altLang="en-US" sz="2800" dirty="0"/>
              <a:t> Basic Leader within 2 months</a:t>
            </a:r>
          </a:p>
          <a:p>
            <a:pPr>
              <a:lnSpc>
                <a:spcPct val="90000"/>
              </a:lnSpc>
            </a:pPr>
            <a:r>
              <a:rPr lang="en-US" altLang="en-US" sz="2800" dirty="0"/>
              <a:t> Recognize </a:t>
            </a:r>
            <a:r>
              <a:rPr lang="en-US" altLang="en-US" sz="2800" dirty="0" smtClean="0"/>
              <a:t>Accomplishments</a:t>
            </a:r>
            <a:endParaRPr lang="en-US" altLang="en-US" sz="2800" dirty="0"/>
          </a:p>
          <a:p>
            <a:pPr>
              <a:lnSpc>
                <a:spcPct val="90000"/>
              </a:lnSpc>
            </a:pPr>
            <a:r>
              <a:rPr lang="en-US" altLang="en-US" sz="2800" dirty="0"/>
              <a:t> Continuously Update </a:t>
            </a:r>
            <a:r>
              <a:rPr lang="en-US" altLang="en-US" sz="2800" dirty="0" smtClean="0"/>
              <a:t>Skills</a:t>
            </a:r>
            <a:endParaRPr lang="en-US" altLang="en-US" sz="2800" dirty="0"/>
          </a:p>
        </p:txBody>
      </p:sp>
      <p:sp>
        <p:nvSpPr>
          <p:cNvPr id="5" name="Title 4"/>
          <p:cNvSpPr>
            <a:spLocks noGrp="1"/>
          </p:cNvSpPr>
          <p:nvPr>
            <p:ph type="title"/>
          </p:nvPr>
        </p:nvSpPr>
        <p:spPr/>
        <p:txBody>
          <a:bodyPr/>
          <a:lstStyle/>
          <a:p>
            <a:r>
              <a:rPr lang="en-US" dirty="0" smtClean="0"/>
              <a:t>Orienting &amp; Training Commissioners</a:t>
            </a:r>
            <a:endParaRPr lang="en-US" dirty="0"/>
          </a:p>
        </p:txBody>
      </p:sp>
      <p:sp>
        <p:nvSpPr>
          <p:cNvPr id="6" name="Rectangle 7"/>
          <p:cNvSpPr>
            <a:spLocks noChangeArrowheads="1"/>
          </p:cNvSpPr>
          <p:nvPr/>
        </p:nvSpPr>
        <p:spPr bwMode="auto">
          <a:xfrm>
            <a:off x="1624675" y="1371600"/>
            <a:ext cx="5895975" cy="646331"/>
          </a:xfrm>
          <a:prstGeom prst="rect">
            <a:avLst/>
          </a:prstGeom>
          <a:noFill/>
          <a:ln w="9525">
            <a:noFill/>
            <a:miter lim="800000"/>
            <a:headEnd/>
            <a:tailEnd/>
          </a:ln>
          <a:effectLst/>
        </p:spPr>
        <p:txBody>
          <a:bodyPr wrap="square">
            <a:spAutoFit/>
          </a:bodyPr>
          <a:lstStyle/>
          <a:p>
            <a:pPr marL="365125" indent="-255588" algn="ctr" defTabSz="914400">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Training Commissioner’s</a:t>
            </a:r>
            <a:endParaRPr lang="en-US" altLang="en-US" sz="3600" b="1" dirty="0">
              <a:solidFill>
                <a:schemeClr val="hlink"/>
              </a:solidFill>
              <a:effectLst>
                <a:outerShdw blurRad="38100" dist="38100" dir="2700000" algn="tl">
                  <a:srgbClr val="C0C0C0"/>
                </a:outerShdw>
              </a:effectLst>
              <a:latin typeface="+mn-lt"/>
              <a:cs typeface="+mn-cs"/>
            </a:endParaRPr>
          </a:p>
        </p:txBody>
      </p:sp>
      <p:pic>
        <p:nvPicPr>
          <p:cNvPr id="6146" name="Picture 2" descr="D:\Commissioner\ART\centennial-trained-patch.jpg"/>
          <p:cNvPicPr>
            <a:picLocks noChangeAspect="1" noChangeArrowheads="1"/>
          </p:cNvPicPr>
          <p:nvPr/>
        </p:nvPicPr>
        <p:blipFill>
          <a:blip r:embed="rId3" cstate="print"/>
          <a:srcRect/>
          <a:stretch>
            <a:fillRect/>
          </a:stretch>
        </p:blipFill>
        <p:spPr bwMode="auto">
          <a:xfrm>
            <a:off x="7010400" y="5638800"/>
            <a:ext cx="1698625" cy="762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p:cNvSpPr>
          <p:nvPr>
            <p:ph type="body" idx="1"/>
          </p:nvPr>
        </p:nvSpPr>
        <p:spPr>
          <a:xfrm>
            <a:off x="457200" y="2438400"/>
            <a:ext cx="8229600" cy="4184650"/>
          </a:xfrm>
        </p:spPr>
        <p:txBody>
          <a:bodyPr/>
          <a:lstStyle/>
          <a:p>
            <a:pPr>
              <a:lnSpc>
                <a:spcPct val="90000"/>
              </a:lnSpc>
            </a:pPr>
            <a:r>
              <a:rPr lang="en-US" altLang="en-US" sz="2800" b="1" cap="small" dirty="0" smtClean="0"/>
              <a:t>National BSA:</a:t>
            </a:r>
            <a:r>
              <a:rPr lang="en-US" altLang="en-US" sz="2800" dirty="0" smtClean="0"/>
              <a:t/>
            </a:r>
            <a:br>
              <a:rPr lang="en-US" altLang="en-US" sz="2800" dirty="0" smtClean="0"/>
            </a:br>
            <a:r>
              <a:rPr lang="en-US" altLang="en-US" sz="2800" dirty="0" smtClean="0"/>
              <a:t>Scouting.org/Commissioners</a:t>
            </a:r>
            <a:br>
              <a:rPr lang="en-US" altLang="en-US" sz="2800" dirty="0" smtClean="0"/>
            </a:br>
            <a:r>
              <a:rPr lang="en-US" altLang="en-US" sz="2400" i="1" dirty="0" smtClean="0"/>
              <a:t>Click on “Commissioner Training” on left hand side</a:t>
            </a:r>
          </a:p>
          <a:p>
            <a:pPr>
              <a:lnSpc>
                <a:spcPct val="90000"/>
              </a:lnSpc>
              <a:buNone/>
            </a:pPr>
            <a:endParaRPr lang="en-US" altLang="en-US" sz="2800" dirty="0" smtClean="0"/>
          </a:p>
        </p:txBody>
      </p:sp>
      <p:sp>
        <p:nvSpPr>
          <p:cNvPr id="5" name="Title 4"/>
          <p:cNvSpPr>
            <a:spLocks noGrp="1"/>
          </p:cNvSpPr>
          <p:nvPr>
            <p:ph type="title"/>
          </p:nvPr>
        </p:nvSpPr>
        <p:spPr/>
        <p:txBody>
          <a:bodyPr/>
          <a:lstStyle/>
          <a:p>
            <a:r>
              <a:rPr lang="en-US" dirty="0" smtClean="0"/>
              <a:t>Orienting &amp; Training Commissioners</a:t>
            </a:r>
            <a:endParaRPr lang="en-US" dirty="0"/>
          </a:p>
        </p:txBody>
      </p:sp>
      <p:sp>
        <p:nvSpPr>
          <p:cNvPr id="6" name="Rectangle 7"/>
          <p:cNvSpPr>
            <a:spLocks noChangeArrowheads="1"/>
          </p:cNvSpPr>
          <p:nvPr/>
        </p:nvSpPr>
        <p:spPr bwMode="auto">
          <a:xfrm>
            <a:off x="1624675" y="1371600"/>
            <a:ext cx="5895975" cy="646331"/>
          </a:xfrm>
          <a:prstGeom prst="rect">
            <a:avLst/>
          </a:prstGeom>
          <a:noFill/>
          <a:ln w="9525">
            <a:noFill/>
            <a:miter lim="800000"/>
            <a:headEnd/>
            <a:tailEnd/>
          </a:ln>
          <a:effectLst/>
        </p:spPr>
        <p:txBody>
          <a:bodyPr wrap="square">
            <a:spAutoFit/>
          </a:bodyPr>
          <a:lstStyle/>
          <a:p>
            <a:pPr marL="365125" indent="-255588" algn="ctr" defTabSz="914400">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Commissioner Websites</a:t>
            </a:r>
            <a:endParaRPr lang="en-US" altLang="en-US" sz="3600" b="1" dirty="0">
              <a:solidFill>
                <a:schemeClr val="hlink"/>
              </a:solidFill>
              <a:effectLst>
                <a:outerShdw blurRad="38100" dist="38100" dir="2700000" algn="tl">
                  <a:srgbClr val="C0C0C0"/>
                </a:outerShdw>
              </a:effectLst>
              <a:latin typeface="+mn-lt"/>
              <a:cs typeface="+mn-cs"/>
            </a:endParaRPr>
          </a:p>
        </p:txBody>
      </p:sp>
      <p:pic>
        <p:nvPicPr>
          <p:cNvPr id="3074" name="Picture 2" descr="D:\Commissioner\ART\CLIPART_OF_11154_SM.jpg"/>
          <p:cNvPicPr>
            <a:picLocks noChangeAspect="1" noChangeArrowheads="1"/>
          </p:cNvPicPr>
          <p:nvPr/>
        </p:nvPicPr>
        <p:blipFill>
          <a:blip r:embed="rId3" cstate="print"/>
          <a:srcRect/>
          <a:stretch>
            <a:fillRect/>
          </a:stretch>
        </p:blipFill>
        <p:spPr bwMode="auto">
          <a:xfrm>
            <a:off x="7324725" y="5114925"/>
            <a:ext cx="1362075" cy="13620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52500" y="1028700"/>
            <a:ext cx="7239000" cy="4572000"/>
            <a:chOff x="1219200" y="762000"/>
            <a:chExt cx="7239000" cy="4572000"/>
          </a:xfrm>
        </p:grpSpPr>
        <p:pic>
          <p:nvPicPr>
            <p:cNvPr id="4" name="Picture 3"/>
            <p:cNvPicPr>
              <a:picLocks noChangeAspect="1" noChangeArrowheads="1"/>
            </p:cNvPicPr>
            <p:nvPr/>
          </p:nvPicPr>
          <p:blipFill>
            <a:blip r:embed="rId2" cstate="print"/>
            <a:srcRect t="9333" r="1042" b="10667"/>
            <a:stretch>
              <a:fillRect/>
            </a:stretch>
          </p:blipFill>
          <p:spPr bwMode="auto">
            <a:xfrm>
              <a:off x="1219200" y="762000"/>
              <a:ext cx="7239000" cy="4572000"/>
            </a:xfrm>
            <a:prstGeom prst="rect">
              <a:avLst/>
            </a:prstGeom>
            <a:noFill/>
            <a:ln w="57150">
              <a:solidFill>
                <a:schemeClr val="accent1">
                  <a:lumMod val="75000"/>
                </a:schemeClr>
              </a:solidFill>
              <a:miter lim="800000"/>
              <a:headEnd/>
              <a:tailEnd/>
            </a:ln>
          </p:spPr>
        </p:pic>
        <p:cxnSp>
          <p:nvCxnSpPr>
            <p:cNvPr id="8" name="Straight Arrow Connector 7"/>
            <p:cNvCxnSpPr/>
            <p:nvPr/>
          </p:nvCxnSpPr>
          <p:spPr>
            <a:xfrm flipH="1" flipV="1">
              <a:off x="2667000" y="2857500"/>
              <a:ext cx="12192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p:cNvSpPr>
          <p:nvPr>
            <p:ph type="body" idx="1"/>
          </p:nvPr>
        </p:nvSpPr>
        <p:spPr>
          <a:xfrm>
            <a:off x="457200" y="2438400"/>
            <a:ext cx="8229600" cy="4184650"/>
          </a:xfrm>
        </p:spPr>
        <p:txBody>
          <a:bodyPr/>
          <a:lstStyle/>
          <a:p>
            <a:pPr>
              <a:lnSpc>
                <a:spcPct val="90000"/>
              </a:lnSpc>
            </a:pPr>
            <a:r>
              <a:rPr lang="en-US" altLang="en-US" sz="2800" b="1" cap="small" dirty="0" smtClean="0"/>
              <a:t>Laurel </a:t>
            </a:r>
            <a:r>
              <a:rPr lang="en-US" altLang="en-US" sz="2800" b="1" cap="small" dirty="0" smtClean="0"/>
              <a:t>Highlands Council:</a:t>
            </a:r>
            <a:r>
              <a:rPr lang="en-US" altLang="en-US" sz="2800" dirty="0" smtClean="0"/>
              <a:t/>
            </a:r>
            <a:br>
              <a:rPr lang="en-US" altLang="en-US" sz="2800" dirty="0" smtClean="0"/>
            </a:br>
            <a:r>
              <a:rPr lang="en-US" altLang="en-US" sz="2800" dirty="0" smtClean="0"/>
              <a:t>Commissioner-BSA.org</a:t>
            </a:r>
            <a:br>
              <a:rPr lang="en-US" altLang="en-US" sz="2800" dirty="0" smtClean="0"/>
            </a:br>
            <a:r>
              <a:rPr lang="en-US" altLang="en-US" sz="2400" i="1" dirty="0" smtClean="0"/>
              <a:t>Click on Commissioner Cabinet Meeting / Year</a:t>
            </a:r>
            <a:endParaRPr lang="en-US" altLang="en-US" sz="2400" i="1" dirty="0"/>
          </a:p>
        </p:txBody>
      </p:sp>
      <p:sp>
        <p:nvSpPr>
          <p:cNvPr id="5" name="Title 4"/>
          <p:cNvSpPr>
            <a:spLocks noGrp="1"/>
          </p:cNvSpPr>
          <p:nvPr>
            <p:ph type="title"/>
          </p:nvPr>
        </p:nvSpPr>
        <p:spPr/>
        <p:txBody>
          <a:bodyPr/>
          <a:lstStyle/>
          <a:p>
            <a:r>
              <a:rPr lang="en-US" dirty="0" smtClean="0"/>
              <a:t>Orienting &amp; Training Commissioners</a:t>
            </a:r>
            <a:endParaRPr lang="en-US" dirty="0"/>
          </a:p>
        </p:txBody>
      </p:sp>
      <p:sp>
        <p:nvSpPr>
          <p:cNvPr id="6" name="Rectangle 7"/>
          <p:cNvSpPr>
            <a:spLocks noChangeArrowheads="1"/>
          </p:cNvSpPr>
          <p:nvPr/>
        </p:nvSpPr>
        <p:spPr bwMode="auto">
          <a:xfrm>
            <a:off x="1624675" y="1371600"/>
            <a:ext cx="5895975" cy="646331"/>
          </a:xfrm>
          <a:prstGeom prst="rect">
            <a:avLst/>
          </a:prstGeom>
          <a:noFill/>
          <a:ln w="9525">
            <a:noFill/>
            <a:miter lim="800000"/>
            <a:headEnd/>
            <a:tailEnd/>
          </a:ln>
          <a:effectLst/>
        </p:spPr>
        <p:txBody>
          <a:bodyPr wrap="square">
            <a:spAutoFit/>
          </a:bodyPr>
          <a:lstStyle/>
          <a:p>
            <a:pPr marL="365125" indent="-255588" algn="ctr" defTabSz="914400">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Commissioner Websites</a:t>
            </a:r>
            <a:endParaRPr lang="en-US" altLang="en-US" sz="3600" b="1" dirty="0">
              <a:solidFill>
                <a:schemeClr val="hlink"/>
              </a:solidFill>
              <a:effectLst>
                <a:outerShdw blurRad="38100" dist="38100" dir="2700000" algn="tl">
                  <a:srgbClr val="C0C0C0"/>
                </a:outerShdw>
              </a:effectLst>
              <a:latin typeface="+mn-lt"/>
              <a:cs typeface="+mn-cs"/>
            </a:endParaRPr>
          </a:p>
        </p:txBody>
      </p:sp>
      <p:pic>
        <p:nvPicPr>
          <p:cNvPr id="7" name="Picture 2" descr="D:\Commissioner\ART\CLIPART_OF_11154_SM.jpg"/>
          <p:cNvPicPr>
            <a:picLocks noChangeAspect="1" noChangeArrowheads="1"/>
          </p:cNvPicPr>
          <p:nvPr/>
        </p:nvPicPr>
        <p:blipFill>
          <a:blip r:embed="rId3" cstate="print"/>
          <a:srcRect/>
          <a:stretch>
            <a:fillRect/>
          </a:stretch>
        </p:blipFill>
        <p:spPr bwMode="auto">
          <a:xfrm>
            <a:off x="7324725" y="5114925"/>
            <a:ext cx="1362075" cy="13620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65200" y="990600"/>
            <a:ext cx="7239000" cy="4495800"/>
            <a:chOff x="1041400" y="990600"/>
            <a:chExt cx="7239000" cy="4495800"/>
          </a:xfrm>
        </p:grpSpPr>
        <p:pic>
          <p:nvPicPr>
            <p:cNvPr id="2050" name="Picture 2"/>
            <p:cNvPicPr>
              <a:picLocks noChangeAspect="1" noChangeArrowheads="1"/>
            </p:cNvPicPr>
            <p:nvPr/>
          </p:nvPicPr>
          <p:blipFill>
            <a:blip r:embed="rId2" cstate="print"/>
            <a:srcRect l="5487" t="9600" r="6960" b="20800"/>
            <a:stretch>
              <a:fillRect/>
            </a:stretch>
          </p:blipFill>
          <p:spPr bwMode="auto">
            <a:xfrm>
              <a:off x="1041400" y="990600"/>
              <a:ext cx="7239000" cy="4495800"/>
            </a:xfrm>
            <a:prstGeom prst="rect">
              <a:avLst/>
            </a:prstGeom>
            <a:noFill/>
            <a:ln w="57150">
              <a:solidFill>
                <a:schemeClr val="accent1">
                  <a:lumMod val="75000"/>
                </a:schemeClr>
              </a:solidFill>
              <a:miter lim="800000"/>
              <a:headEnd/>
              <a:tailEnd/>
            </a:ln>
          </p:spPr>
        </p:pic>
        <p:cxnSp>
          <p:nvCxnSpPr>
            <p:cNvPr id="6" name="Straight Arrow Connector 5"/>
            <p:cNvCxnSpPr/>
            <p:nvPr/>
          </p:nvCxnSpPr>
          <p:spPr>
            <a:xfrm flipH="1" flipV="1">
              <a:off x="5029200" y="4419600"/>
              <a:ext cx="9144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pic>
        <p:nvPicPr>
          <p:cNvPr id="160777" name="Picture 9" descr="JTE_Logo_BW"/>
          <p:cNvPicPr>
            <a:picLocks noChangeAspect="1" noChangeArrowheads="1"/>
          </p:cNvPicPr>
          <p:nvPr/>
        </p:nvPicPr>
        <p:blipFill>
          <a:blip r:embed="rId4" cstate="print"/>
          <a:srcRect/>
          <a:stretch>
            <a:fillRect/>
          </a:stretch>
        </p:blipFill>
        <p:spPr bwMode="auto">
          <a:xfrm>
            <a:off x="838200" y="762000"/>
            <a:ext cx="7678738" cy="4572000"/>
          </a:xfrm>
          <a:prstGeom prst="rect">
            <a:avLst/>
          </a:prstGeom>
          <a:noFill/>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idx="1"/>
          </p:nvPr>
        </p:nvSpPr>
        <p:spPr>
          <a:xfrm>
            <a:off x="468774" y="2438400"/>
            <a:ext cx="8675226" cy="4613275"/>
          </a:xfrm>
        </p:spPr>
        <p:txBody>
          <a:bodyPr/>
          <a:lstStyle/>
          <a:p>
            <a:r>
              <a:rPr lang="en-US" sz="2800" dirty="0" smtClean="0"/>
              <a:t>Plan a journey… you </a:t>
            </a:r>
            <a:r>
              <a:rPr lang="en-US" sz="2800" dirty="0" smtClean="0"/>
              <a:t>must first plan your </a:t>
            </a:r>
            <a:r>
              <a:rPr lang="en-US" sz="2800" dirty="0" smtClean="0"/>
              <a:t>trip</a:t>
            </a:r>
            <a:endParaRPr lang="en-US" sz="2800" dirty="0" smtClean="0"/>
          </a:p>
          <a:p>
            <a:r>
              <a:rPr lang="en-US" sz="2800" dirty="0" smtClean="0"/>
              <a:t>So it is with becoming a Unit Commissioner</a:t>
            </a:r>
          </a:p>
          <a:p>
            <a:r>
              <a:rPr lang="en-US" sz="2800" dirty="0" smtClean="0"/>
              <a:t>Where do you start?</a:t>
            </a:r>
          </a:p>
          <a:p>
            <a:r>
              <a:rPr lang="en-US" sz="2800" dirty="0" smtClean="0"/>
              <a:t>What do you do first?</a:t>
            </a:r>
          </a:p>
          <a:p>
            <a:endParaRPr lang="en-US" sz="2800" dirty="0"/>
          </a:p>
          <a:p>
            <a:endParaRPr lang="en-US" sz="2800" dirty="0"/>
          </a:p>
        </p:txBody>
      </p:sp>
      <p:sp>
        <p:nvSpPr>
          <p:cNvPr id="57349" name="Content Placeholder 2"/>
          <p:cNvSpPr>
            <a:spLocks/>
          </p:cNvSpPr>
          <p:nvPr/>
        </p:nvSpPr>
        <p:spPr bwMode="auto">
          <a:xfrm>
            <a:off x="1417638" y="1371600"/>
            <a:ext cx="6278562" cy="509588"/>
          </a:xfrm>
          <a:prstGeom prst="rect">
            <a:avLst/>
          </a:prstGeom>
          <a:noFill/>
          <a:ln w="9525">
            <a:noFill/>
            <a:miter lim="800000"/>
            <a:headEnd/>
            <a:tailEnd/>
          </a:ln>
        </p:spPr>
        <p:txBody>
          <a:bodyPr/>
          <a:lstStyle/>
          <a:p>
            <a:pPr marL="365125" indent="-255588" algn="ctr">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First Things First</a:t>
            </a:r>
            <a:endParaRPr lang="en-US" sz="3600" b="1" dirty="0">
              <a:solidFill>
                <a:schemeClr val="hlink"/>
              </a:solidFill>
              <a:effectLst>
                <a:outerShdw blurRad="38100" dist="38100" dir="2700000" algn="tl">
                  <a:srgbClr val="C0C0C0"/>
                </a:outerShdw>
              </a:effectLst>
              <a:latin typeface="+mn-lt"/>
              <a:cs typeface="+mn-cs"/>
            </a:endParaRPr>
          </a:p>
        </p:txBody>
      </p:sp>
      <p:sp>
        <p:nvSpPr>
          <p:cNvPr id="8" name="Title 7"/>
          <p:cNvSpPr>
            <a:spLocks noGrp="1"/>
          </p:cNvSpPr>
          <p:nvPr>
            <p:ph type="title"/>
          </p:nvPr>
        </p:nvSpPr>
        <p:spPr/>
        <p:txBody>
          <a:bodyPr>
            <a:normAutofit/>
          </a:bodyPr>
          <a:lstStyle/>
          <a:p>
            <a:r>
              <a:rPr lang="en-US" dirty="0" smtClean="0"/>
              <a:t>Orienteering - Commissioners</a:t>
            </a:r>
            <a:endParaRPr lang="en-US" dirty="0"/>
          </a:p>
        </p:txBody>
      </p:sp>
      <p:pic>
        <p:nvPicPr>
          <p:cNvPr id="5122" name="Picture 2" descr="D:\Downloads\37695-clip-art-graphic-of-yellow-guy-characters-planning-at-a-table-by-jester-arts.jpg"/>
          <p:cNvPicPr>
            <a:picLocks noChangeAspect="1" noChangeArrowheads="1"/>
          </p:cNvPicPr>
          <p:nvPr/>
        </p:nvPicPr>
        <p:blipFill>
          <a:blip r:embed="rId3" cstate="print">
            <a:lum contrast="13000"/>
          </a:blip>
          <a:srcRect/>
          <a:stretch>
            <a:fillRect/>
          </a:stretch>
        </p:blipFill>
        <p:spPr bwMode="auto">
          <a:xfrm>
            <a:off x="7391400" y="5105400"/>
            <a:ext cx="1562100" cy="15621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idx="1"/>
          </p:nvPr>
        </p:nvSpPr>
        <p:spPr>
          <a:xfrm>
            <a:off x="468774" y="2438400"/>
            <a:ext cx="8522825" cy="4613275"/>
          </a:xfrm>
        </p:spPr>
        <p:txBody>
          <a:bodyPr/>
          <a:lstStyle/>
          <a:p>
            <a:r>
              <a:rPr lang="en-US" sz="2800" dirty="0" smtClean="0"/>
              <a:t>In </a:t>
            </a:r>
            <a:r>
              <a:rPr lang="en-US" sz="2800" dirty="0" smtClean="0"/>
              <a:t>orienteering, </a:t>
            </a:r>
            <a:r>
              <a:rPr lang="en-US" sz="2800" dirty="0" smtClean="0"/>
              <a:t>the first step is to learn </a:t>
            </a:r>
            <a:r>
              <a:rPr lang="en-US" sz="2800" dirty="0" smtClean="0"/>
              <a:t/>
            </a:r>
            <a:br>
              <a:rPr lang="en-US" sz="2800" dirty="0" smtClean="0"/>
            </a:br>
            <a:r>
              <a:rPr lang="en-US" sz="2800" dirty="0" smtClean="0"/>
              <a:t>how </a:t>
            </a:r>
            <a:r>
              <a:rPr lang="en-US" sz="2800" dirty="0" smtClean="0"/>
              <a:t>to read a </a:t>
            </a:r>
            <a:r>
              <a:rPr lang="en-US" sz="2800" dirty="0" smtClean="0"/>
              <a:t>compass</a:t>
            </a:r>
            <a:endParaRPr lang="en-US" sz="2800" dirty="0" smtClean="0"/>
          </a:p>
          <a:p>
            <a:r>
              <a:rPr lang="en-US" sz="2800" dirty="0" smtClean="0"/>
              <a:t>As </a:t>
            </a:r>
            <a:r>
              <a:rPr lang="en-US" sz="2800" dirty="0" smtClean="0"/>
              <a:t>Commissioners, </a:t>
            </a:r>
            <a:r>
              <a:rPr lang="en-US" sz="2800" dirty="0" smtClean="0"/>
              <a:t>you must first learn </a:t>
            </a:r>
            <a:r>
              <a:rPr lang="en-US" sz="2800" dirty="0" smtClean="0"/>
              <a:t/>
            </a:r>
            <a:br>
              <a:rPr lang="en-US" sz="2800" dirty="0" smtClean="0"/>
            </a:br>
            <a:r>
              <a:rPr lang="en-US" sz="2800" dirty="0" smtClean="0"/>
              <a:t>how </a:t>
            </a:r>
            <a:r>
              <a:rPr lang="en-US" sz="2800" dirty="0" smtClean="0"/>
              <a:t>to do your job, or what your job </a:t>
            </a:r>
            <a:r>
              <a:rPr lang="en-US" sz="2800" dirty="0" smtClean="0"/>
              <a:t>encompasses</a:t>
            </a:r>
            <a:endParaRPr lang="en-US" sz="2800" dirty="0"/>
          </a:p>
        </p:txBody>
      </p:sp>
      <p:sp>
        <p:nvSpPr>
          <p:cNvPr id="57349" name="Content Placeholder 2"/>
          <p:cNvSpPr>
            <a:spLocks/>
          </p:cNvSpPr>
          <p:nvPr/>
        </p:nvSpPr>
        <p:spPr bwMode="auto">
          <a:xfrm>
            <a:off x="1417638" y="1371600"/>
            <a:ext cx="6278562" cy="509588"/>
          </a:xfrm>
          <a:prstGeom prst="rect">
            <a:avLst/>
          </a:prstGeom>
          <a:noFill/>
          <a:ln w="9525">
            <a:noFill/>
            <a:miter lim="800000"/>
            <a:headEnd/>
            <a:tailEnd/>
          </a:ln>
        </p:spPr>
        <p:txBody>
          <a:bodyPr/>
          <a:lstStyle/>
          <a:p>
            <a:pPr marL="365125" indent="-255588" algn="ctr">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First Things First</a:t>
            </a:r>
            <a:endParaRPr lang="en-US" sz="3600" b="1" dirty="0">
              <a:solidFill>
                <a:schemeClr val="hlink"/>
              </a:solidFill>
              <a:effectLst>
                <a:outerShdw blurRad="38100" dist="38100" dir="2700000" algn="tl">
                  <a:srgbClr val="C0C0C0"/>
                </a:outerShdw>
              </a:effectLst>
              <a:latin typeface="+mn-lt"/>
              <a:cs typeface="+mn-cs"/>
            </a:endParaRPr>
          </a:p>
        </p:txBody>
      </p:sp>
      <p:sp>
        <p:nvSpPr>
          <p:cNvPr id="8" name="Title 7"/>
          <p:cNvSpPr>
            <a:spLocks noGrp="1"/>
          </p:cNvSpPr>
          <p:nvPr>
            <p:ph type="title"/>
          </p:nvPr>
        </p:nvSpPr>
        <p:spPr/>
        <p:txBody>
          <a:bodyPr>
            <a:normAutofit/>
          </a:bodyPr>
          <a:lstStyle/>
          <a:p>
            <a:r>
              <a:rPr lang="en-US" dirty="0" smtClean="0"/>
              <a:t>Orienteering - Commissioners</a:t>
            </a:r>
            <a:endParaRPr lang="en-US" dirty="0"/>
          </a:p>
        </p:txBody>
      </p:sp>
      <p:pic>
        <p:nvPicPr>
          <p:cNvPr id="4098" name="Picture 2" descr="D:\Downloads\minimath.jpg"/>
          <p:cNvPicPr>
            <a:picLocks noChangeAspect="1" noChangeArrowheads="1"/>
          </p:cNvPicPr>
          <p:nvPr/>
        </p:nvPicPr>
        <p:blipFill>
          <a:blip r:embed="rId2" cstate="print"/>
          <a:srcRect/>
          <a:stretch>
            <a:fillRect/>
          </a:stretch>
        </p:blipFill>
        <p:spPr bwMode="auto">
          <a:xfrm>
            <a:off x="7239000" y="4953000"/>
            <a:ext cx="1479550" cy="16338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idx="1"/>
          </p:nvPr>
        </p:nvSpPr>
        <p:spPr>
          <a:xfrm>
            <a:off x="468774" y="2438400"/>
            <a:ext cx="7456025" cy="4613275"/>
          </a:xfrm>
        </p:spPr>
        <p:txBody>
          <a:bodyPr/>
          <a:lstStyle/>
          <a:p>
            <a:r>
              <a:rPr lang="en-US" altLang="en-US" sz="2800" dirty="0" smtClean="0"/>
              <a:t>Commissioners </a:t>
            </a:r>
            <a:r>
              <a:rPr lang="en-US" altLang="en-US" sz="2800" dirty="0"/>
              <a:t>are looked to be the “Expert in Scouting”</a:t>
            </a:r>
          </a:p>
          <a:p>
            <a:r>
              <a:rPr lang="en-US" altLang="en-US" sz="2800" dirty="0" smtClean="0"/>
              <a:t>We </a:t>
            </a:r>
            <a:r>
              <a:rPr lang="en-US" altLang="en-US" sz="2800" dirty="0" smtClean="0"/>
              <a:t>advise units, leaders, roundtable participants, everyone!</a:t>
            </a:r>
            <a:endParaRPr lang="en-US" altLang="en-US" sz="2800" dirty="0"/>
          </a:p>
          <a:p>
            <a:endParaRPr lang="en-US" sz="2800" dirty="0"/>
          </a:p>
          <a:p>
            <a:endParaRPr lang="en-US" sz="2800" dirty="0"/>
          </a:p>
        </p:txBody>
      </p:sp>
      <p:pic>
        <p:nvPicPr>
          <p:cNvPr id="57348" name="Picture 7"/>
          <p:cNvPicPr>
            <a:picLocks noChangeAspect="1" noChangeArrowheads="1"/>
          </p:cNvPicPr>
          <p:nvPr/>
        </p:nvPicPr>
        <p:blipFill>
          <a:blip r:embed="rId2" cstate="print"/>
          <a:srcRect/>
          <a:stretch>
            <a:fillRect/>
          </a:stretch>
        </p:blipFill>
        <p:spPr bwMode="auto">
          <a:xfrm>
            <a:off x="7406570" y="4419600"/>
            <a:ext cx="1532641" cy="2243138"/>
          </a:xfrm>
          <a:prstGeom prst="rect">
            <a:avLst/>
          </a:prstGeom>
          <a:noFill/>
          <a:ln w="12700">
            <a:noFill/>
            <a:miter lim="800000"/>
            <a:headEnd/>
            <a:tailEnd/>
          </a:ln>
        </p:spPr>
      </p:pic>
      <p:sp>
        <p:nvSpPr>
          <p:cNvPr id="57349" name="Content Placeholder 2"/>
          <p:cNvSpPr>
            <a:spLocks/>
          </p:cNvSpPr>
          <p:nvPr/>
        </p:nvSpPr>
        <p:spPr bwMode="auto">
          <a:xfrm>
            <a:off x="1417638" y="1371600"/>
            <a:ext cx="6278562" cy="509588"/>
          </a:xfrm>
          <a:prstGeom prst="rect">
            <a:avLst/>
          </a:prstGeom>
          <a:noFill/>
          <a:ln w="9525">
            <a:noFill/>
            <a:miter lim="800000"/>
            <a:headEnd/>
            <a:tailEnd/>
          </a:ln>
        </p:spPr>
        <p:txBody>
          <a:bodyPr/>
          <a:lstStyle/>
          <a:p>
            <a:pPr marL="365125" indent="-255588">
              <a:spcBef>
                <a:spcPts val="400"/>
              </a:spcBef>
              <a:buClr>
                <a:schemeClr val="accent1"/>
              </a:buClr>
              <a:buSzPct val="68000"/>
            </a:pPr>
            <a:r>
              <a:rPr lang="en-US" altLang="en-US" sz="3600" b="1" dirty="0">
                <a:solidFill>
                  <a:schemeClr val="hlink"/>
                </a:solidFill>
                <a:effectLst>
                  <a:outerShdw blurRad="38100" dist="38100" dir="2700000" algn="tl">
                    <a:srgbClr val="C0C0C0"/>
                  </a:outerShdw>
                </a:effectLst>
                <a:latin typeface="+mn-lt"/>
                <a:cs typeface="+mn-cs"/>
              </a:rPr>
              <a:t>Commissioner Education</a:t>
            </a:r>
            <a:endParaRPr lang="en-US" sz="3600" b="1" dirty="0">
              <a:solidFill>
                <a:schemeClr val="hlink"/>
              </a:solidFill>
              <a:effectLst>
                <a:outerShdw blurRad="38100" dist="38100" dir="2700000" algn="tl">
                  <a:srgbClr val="C0C0C0"/>
                </a:outerShdw>
              </a:effectLst>
              <a:latin typeface="+mn-lt"/>
              <a:cs typeface="+mn-cs"/>
            </a:endParaRPr>
          </a:p>
        </p:txBody>
      </p:sp>
      <p:sp>
        <p:nvSpPr>
          <p:cNvPr id="8" name="Title 7"/>
          <p:cNvSpPr>
            <a:spLocks noGrp="1"/>
          </p:cNvSpPr>
          <p:nvPr>
            <p:ph type="title"/>
          </p:nvPr>
        </p:nvSpPr>
        <p:spPr/>
        <p:txBody>
          <a:bodyPr/>
          <a:lstStyle/>
          <a:p>
            <a:r>
              <a:rPr lang="en-US" dirty="0" smtClean="0"/>
              <a:t>Orienting &amp; Training Commissioners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body" idx="1"/>
          </p:nvPr>
        </p:nvSpPr>
        <p:spPr>
          <a:xfrm>
            <a:off x="575000" y="2434550"/>
            <a:ext cx="8696325" cy="4183062"/>
          </a:xfrm>
        </p:spPr>
        <p:txBody>
          <a:bodyPr/>
          <a:lstStyle/>
          <a:p>
            <a:pPr marL="168275" indent="-168275">
              <a:lnSpc>
                <a:spcPct val="90000"/>
              </a:lnSpc>
            </a:pPr>
            <a:r>
              <a:rPr lang="en-US" altLang="en-US" sz="2800" dirty="0" smtClean="0"/>
              <a:t>Orientation </a:t>
            </a:r>
            <a:r>
              <a:rPr lang="en-US" altLang="en-US" sz="2800" dirty="0"/>
              <a:t>video/Online Fast </a:t>
            </a:r>
            <a:r>
              <a:rPr lang="en-US" altLang="en-US" sz="2800" dirty="0" smtClean="0"/>
              <a:t>Start</a:t>
            </a:r>
            <a:br>
              <a:rPr lang="en-US" altLang="en-US" sz="2800" dirty="0" smtClean="0"/>
            </a:br>
            <a:r>
              <a:rPr lang="en-US" altLang="en-US" sz="2800" dirty="0" smtClean="0"/>
              <a:t> </a:t>
            </a:r>
            <a:r>
              <a:rPr lang="en-US" altLang="en-US" sz="2400" dirty="0" smtClean="0"/>
              <a:t>- within </a:t>
            </a:r>
            <a:r>
              <a:rPr lang="en-US" altLang="en-US" sz="2400" dirty="0"/>
              <a:t>48 hours</a:t>
            </a:r>
            <a:endParaRPr lang="en-US" altLang="en-US" sz="2800" dirty="0"/>
          </a:p>
          <a:p>
            <a:pPr marL="168275" indent="-168275">
              <a:lnSpc>
                <a:spcPct val="90000"/>
              </a:lnSpc>
            </a:pPr>
            <a:r>
              <a:rPr lang="en-US" altLang="en-US" sz="2800" dirty="0"/>
              <a:t>Personal Coaching - within 2 hours</a:t>
            </a:r>
          </a:p>
          <a:p>
            <a:pPr marL="168275" indent="-168275">
              <a:lnSpc>
                <a:spcPct val="90000"/>
              </a:lnSpc>
            </a:pPr>
            <a:r>
              <a:rPr lang="en-US" altLang="en-US" sz="2800" dirty="0"/>
              <a:t>Commissioner Basic - within 2 months</a:t>
            </a:r>
          </a:p>
          <a:p>
            <a:pPr marL="168275" indent="-168275">
              <a:lnSpc>
                <a:spcPct val="90000"/>
              </a:lnSpc>
            </a:pPr>
            <a:r>
              <a:rPr lang="en-US" altLang="en-US" sz="2800" dirty="0"/>
              <a:t>Arrowhead Honor - within 1 year</a:t>
            </a:r>
          </a:p>
          <a:p>
            <a:pPr marL="168275" indent="-168275">
              <a:lnSpc>
                <a:spcPct val="90000"/>
              </a:lnSpc>
            </a:pPr>
            <a:r>
              <a:rPr lang="en-US" altLang="en-US" sz="2800" dirty="0"/>
              <a:t>Commissioner’s Key - after 3 years</a:t>
            </a:r>
          </a:p>
          <a:p>
            <a:pPr marL="168275" indent="-168275">
              <a:lnSpc>
                <a:spcPct val="90000"/>
              </a:lnSpc>
            </a:pPr>
            <a:r>
              <a:rPr lang="en-US" altLang="en-US" sz="2800" dirty="0"/>
              <a:t>Continuing Education - every month</a:t>
            </a:r>
            <a:endParaRPr lang="en-US" sz="2800" dirty="0"/>
          </a:p>
          <a:p>
            <a:pPr marL="168275" indent="-168275">
              <a:lnSpc>
                <a:spcPct val="90000"/>
              </a:lnSpc>
            </a:pPr>
            <a:endParaRPr lang="en-US" sz="2800" dirty="0"/>
          </a:p>
        </p:txBody>
      </p:sp>
      <p:sp>
        <p:nvSpPr>
          <p:cNvPr id="6" name="Title 5"/>
          <p:cNvSpPr>
            <a:spLocks noGrp="1"/>
          </p:cNvSpPr>
          <p:nvPr>
            <p:ph type="title"/>
          </p:nvPr>
        </p:nvSpPr>
        <p:spPr/>
        <p:txBody>
          <a:bodyPr/>
          <a:lstStyle/>
          <a:p>
            <a:r>
              <a:rPr lang="en-US" dirty="0" smtClean="0"/>
              <a:t>Orienting &amp; Training Commissioners</a:t>
            </a:r>
            <a:endParaRPr lang="en-US" dirty="0"/>
          </a:p>
        </p:txBody>
      </p:sp>
      <p:sp>
        <p:nvSpPr>
          <p:cNvPr id="7" name="Content Placeholder 2"/>
          <p:cNvSpPr>
            <a:spLocks/>
          </p:cNvSpPr>
          <p:nvPr/>
        </p:nvSpPr>
        <p:spPr bwMode="auto">
          <a:xfrm>
            <a:off x="708819" y="1371600"/>
            <a:ext cx="7726362" cy="509588"/>
          </a:xfrm>
          <a:prstGeom prst="rect">
            <a:avLst/>
          </a:prstGeom>
          <a:noFill/>
          <a:ln w="9525">
            <a:noFill/>
            <a:miter lim="800000"/>
            <a:headEnd/>
            <a:tailEnd/>
          </a:ln>
        </p:spPr>
        <p:txBody>
          <a:bodyPr/>
          <a:lstStyle/>
          <a:p>
            <a:pPr marL="365125" indent="-255588">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Learning is a Continuous Process</a:t>
            </a:r>
            <a:endParaRPr lang="en-US" altLang="en-US" sz="3600" b="1" dirty="0">
              <a:solidFill>
                <a:schemeClr val="hlink"/>
              </a:solidFill>
              <a:effectLst>
                <a:outerShdw blurRad="38100" dist="38100" dir="2700000" algn="tl">
                  <a:srgbClr val="C0C0C0"/>
                </a:outerShdw>
              </a:effectLst>
              <a:latin typeface="+mn-lt"/>
              <a:cs typeface="+mn-cs"/>
            </a:endParaRPr>
          </a:p>
        </p:txBody>
      </p:sp>
      <p:pic>
        <p:nvPicPr>
          <p:cNvPr id="8194" name="Picture 2" descr="D:\Commissioner\ART\can-stock-photo_csp6508852.gif"/>
          <p:cNvPicPr>
            <a:picLocks noChangeAspect="1" noChangeArrowheads="1"/>
          </p:cNvPicPr>
          <p:nvPr/>
        </p:nvPicPr>
        <p:blipFill>
          <a:blip r:embed="rId3" cstate="print"/>
          <a:srcRect/>
          <a:stretch>
            <a:fillRect/>
          </a:stretch>
        </p:blipFill>
        <p:spPr bwMode="auto">
          <a:xfrm>
            <a:off x="7467600" y="5410200"/>
            <a:ext cx="1202747" cy="12207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p:cNvSpPr>
          <p:nvPr>
            <p:ph type="body" idx="1"/>
          </p:nvPr>
        </p:nvSpPr>
        <p:spPr>
          <a:xfrm>
            <a:off x="468775" y="2438400"/>
            <a:ext cx="8229600" cy="4048125"/>
          </a:xfrm>
        </p:spPr>
        <p:txBody>
          <a:bodyPr/>
          <a:lstStyle/>
          <a:p>
            <a:pPr>
              <a:lnSpc>
                <a:spcPct val="90000"/>
              </a:lnSpc>
            </a:pPr>
            <a:r>
              <a:rPr lang="en-US" altLang="en-US" sz="2800" dirty="0" smtClean="0"/>
              <a:t>Group </a:t>
            </a:r>
            <a:r>
              <a:rPr lang="en-US" altLang="en-US" sz="2800" dirty="0"/>
              <a:t>Training</a:t>
            </a:r>
          </a:p>
          <a:p>
            <a:pPr lvl="1">
              <a:lnSpc>
                <a:spcPct val="90000"/>
              </a:lnSpc>
            </a:pPr>
            <a:r>
              <a:rPr lang="en-US" altLang="en-US" sz="2400" dirty="0"/>
              <a:t>Most effective</a:t>
            </a:r>
          </a:p>
          <a:p>
            <a:pPr lvl="1">
              <a:lnSpc>
                <a:spcPct val="90000"/>
              </a:lnSpc>
            </a:pPr>
            <a:r>
              <a:rPr lang="en-US" altLang="en-US" sz="2400" dirty="0"/>
              <a:t>Builds team sprit</a:t>
            </a:r>
          </a:p>
          <a:p>
            <a:pPr>
              <a:lnSpc>
                <a:spcPct val="90000"/>
              </a:lnSpc>
            </a:pPr>
            <a:r>
              <a:rPr lang="en-US" altLang="en-US" sz="2800" dirty="0"/>
              <a:t>Personal Coaching</a:t>
            </a:r>
          </a:p>
          <a:p>
            <a:pPr lvl="1">
              <a:lnSpc>
                <a:spcPct val="90000"/>
              </a:lnSpc>
            </a:pPr>
            <a:r>
              <a:rPr lang="en-US" altLang="en-US" sz="2400" dirty="0"/>
              <a:t>One-on-one situations</a:t>
            </a:r>
          </a:p>
          <a:p>
            <a:pPr lvl="1">
              <a:lnSpc>
                <a:spcPct val="90000"/>
              </a:lnSpc>
            </a:pPr>
            <a:r>
              <a:rPr lang="en-US" altLang="en-US" sz="2400" dirty="0"/>
              <a:t>Immediate training</a:t>
            </a:r>
          </a:p>
          <a:p>
            <a:pPr>
              <a:lnSpc>
                <a:spcPct val="90000"/>
              </a:lnSpc>
            </a:pPr>
            <a:r>
              <a:rPr lang="en-US" altLang="en-US" sz="2800" dirty="0"/>
              <a:t>Self-Study</a:t>
            </a:r>
          </a:p>
          <a:p>
            <a:pPr lvl="1">
              <a:lnSpc>
                <a:spcPct val="90000"/>
              </a:lnSpc>
            </a:pPr>
            <a:r>
              <a:rPr lang="en-US" altLang="en-US" sz="2400" dirty="0"/>
              <a:t>Least Desirable</a:t>
            </a:r>
          </a:p>
          <a:p>
            <a:pPr lvl="1">
              <a:lnSpc>
                <a:spcPct val="90000"/>
              </a:lnSpc>
            </a:pPr>
            <a:r>
              <a:rPr lang="en-US" altLang="en-US" sz="2400" dirty="0"/>
              <a:t>Includes contact with counselor</a:t>
            </a:r>
            <a:endParaRPr lang="en-US" sz="2400" dirty="0"/>
          </a:p>
          <a:p>
            <a:pPr>
              <a:lnSpc>
                <a:spcPct val="90000"/>
              </a:lnSpc>
            </a:pPr>
            <a:endParaRPr lang="en-US" sz="2800" dirty="0"/>
          </a:p>
        </p:txBody>
      </p:sp>
      <p:sp>
        <p:nvSpPr>
          <p:cNvPr id="5" name="Title 4"/>
          <p:cNvSpPr>
            <a:spLocks noGrp="1"/>
          </p:cNvSpPr>
          <p:nvPr>
            <p:ph type="title"/>
          </p:nvPr>
        </p:nvSpPr>
        <p:spPr/>
        <p:txBody>
          <a:bodyPr/>
          <a:lstStyle/>
          <a:p>
            <a:r>
              <a:rPr lang="en-US" dirty="0" smtClean="0"/>
              <a:t>Orienting &amp; Training Commissioners</a:t>
            </a:r>
            <a:endParaRPr lang="en-US" dirty="0"/>
          </a:p>
        </p:txBody>
      </p:sp>
      <p:sp>
        <p:nvSpPr>
          <p:cNvPr id="6" name="Content Placeholder 2"/>
          <p:cNvSpPr>
            <a:spLocks/>
          </p:cNvSpPr>
          <p:nvPr/>
        </p:nvSpPr>
        <p:spPr bwMode="auto">
          <a:xfrm>
            <a:off x="708819" y="1371600"/>
            <a:ext cx="7726362" cy="509588"/>
          </a:xfrm>
          <a:prstGeom prst="rect">
            <a:avLst/>
          </a:prstGeom>
          <a:noFill/>
          <a:ln w="9525">
            <a:noFill/>
            <a:miter lim="800000"/>
            <a:headEnd/>
            <a:tailEnd/>
          </a:ln>
        </p:spPr>
        <p:txBody>
          <a:bodyPr/>
          <a:lstStyle/>
          <a:p>
            <a:pPr marL="365125" indent="-255588" algn="ctr">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Approaches to Training</a:t>
            </a:r>
          </a:p>
        </p:txBody>
      </p:sp>
      <p:pic>
        <p:nvPicPr>
          <p:cNvPr id="7" name="Picture 6" descr="CLIPART_OF_16323_SM_2"/>
          <p:cNvPicPr>
            <a:picLocks noChangeAspect="1" noChangeArrowheads="1"/>
          </p:cNvPicPr>
          <p:nvPr/>
        </p:nvPicPr>
        <p:blipFill>
          <a:blip r:embed="rId3" cstate="print"/>
          <a:srcRect/>
          <a:stretch>
            <a:fillRect/>
          </a:stretch>
        </p:blipFill>
        <p:spPr bwMode="auto">
          <a:xfrm>
            <a:off x="7162800" y="4876800"/>
            <a:ext cx="1600200" cy="160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p:cNvSpPr>
          <p:nvPr>
            <p:ph type="body" idx="1"/>
          </p:nvPr>
        </p:nvSpPr>
        <p:spPr>
          <a:xfrm>
            <a:off x="457200" y="2438400"/>
            <a:ext cx="8229600" cy="3810000"/>
          </a:xfrm>
        </p:spPr>
        <p:txBody>
          <a:bodyPr/>
          <a:lstStyle/>
          <a:p>
            <a:pPr>
              <a:lnSpc>
                <a:spcPct val="90000"/>
              </a:lnSpc>
            </a:pPr>
            <a:r>
              <a:rPr lang="en-US" altLang="en-US" sz="2800" dirty="0" smtClean="0"/>
              <a:t>Within </a:t>
            </a:r>
            <a:r>
              <a:rPr lang="en-US" altLang="en-US" sz="2800" dirty="0"/>
              <a:t>48 hours of commitment</a:t>
            </a:r>
          </a:p>
          <a:p>
            <a:pPr lvl="1">
              <a:lnSpc>
                <a:spcPct val="90000"/>
              </a:lnSpc>
            </a:pPr>
            <a:r>
              <a:rPr lang="en-US" altLang="en-US" sz="2400" dirty="0"/>
              <a:t>Video - “Unit Commissioner’s Orientation Operations: Helping Units Succeed</a:t>
            </a:r>
          </a:p>
          <a:p>
            <a:pPr lvl="1">
              <a:lnSpc>
                <a:spcPct val="90000"/>
              </a:lnSpc>
            </a:pPr>
            <a:r>
              <a:rPr lang="en-US" altLang="en-US" sz="2400" dirty="0"/>
              <a:t>Coaching/orientation session with </a:t>
            </a:r>
            <a:r>
              <a:rPr lang="en-US" altLang="en-US" sz="2400" dirty="0" smtClean="0"/>
              <a:t>ADC or DC</a:t>
            </a:r>
            <a:endParaRPr lang="en-US" altLang="en-US" sz="2400" dirty="0"/>
          </a:p>
          <a:p>
            <a:pPr lvl="1">
              <a:lnSpc>
                <a:spcPct val="90000"/>
              </a:lnSpc>
            </a:pPr>
            <a:r>
              <a:rPr lang="en-US" altLang="en-US" sz="2400" dirty="0"/>
              <a:t>Discuss pages 4 through 9 in Commissioner Field book</a:t>
            </a:r>
          </a:p>
          <a:p>
            <a:pPr>
              <a:lnSpc>
                <a:spcPct val="90000"/>
              </a:lnSpc>
            </a:pPr>
            <a:endParaRPr lang="en-US" dirty="0"/>
          </a:p>
        </p:txBody>
      </p:sp>
      <p:sp>
        <p:nvSpPr>
          <p:cNvPr id="5" name="Title 4"/>
          <p:cNvSpPr>
            <a:spLocks noGrp="1"/>
          </p:cNvSpPr>
          <p:nvPr>
            <p:ph type="title"/>
          </p:nvPr>
        </p:nvSpPr>
        <p:spPr/>
        <p:txBody>
          <a:bodyPr/>
          <a:lstStyle/>
          <a:p>
            <a:r>
              <a:rPr lang="en-US" dirty="0" smtClean="0"/>
              <a:t>Orienting &amp; Training Commissioners</a:t>
            </a:r>
            <a:endParaRPr lang="en-US" dirty="0"/>
          </a:p>
        </p:txBody>
      </p:sp>
      <p:sp>
        <p:nvSpPr>
          <p:cNvPr id="6" name="Content Placeholder 2"/>
          <p:cNvSpPr>
            <a:spLocks/>
          </p:cNvSpPr>
          <p:nvPr/>
        </p:nvSpPr>
        <p:spPr bwMode="auto">
          <a:xfrm>
            <a:off x="708819" y="1371600"/>
            <a:ext cx="7726362" cy="509588"/>
          </a:xfrm>
          <a:prstGeom prst="rect">
            <a:avLst/>
          </a:prstGeom>
          <a:noFill/>
          <a:ln w="9525">
            <a:noFill/>
            <a:miter lim="800000"/>
            <a:headEnd/>
            <a:tailEnd/>
          </a:ln>
        </p:spPr>
        <p:txBody>
          <a:bodyPr/>
          <a:lstStyle/>
          <a:p>
            <a:pPr marL="365125" indent="-255588" algn="ctr">
              <a:spcBef>
                <a:spcPts val="400"/>
              </a:spcBef>
              <a:buClr>
                <a:schemeClr val="accent1"/>
              </a:buClr>
              <a:buSzPct val="68000"/>
            </a:pPr>
            <a:r>
              <a:rPr lang="en-US" altLang="en-US" sz="3600" b="1" dirty="0" smtClean="0">
                <a:solidFill>
                  <a:schemeClr val="hlink"/>
                </a:solidFill>
                <a:effectLst>
                  <a:outerShdw blurRad="38100" dist="38100" dir="2700000" algn="tl">
                    <a:srgbClr val="C0C0C0"/>
                  </a:outerShdw>
                </a:effectLst>
                <a:latin typeface="+mn-lt"/>
                <a:cs typeface="+mn-cs"/>
              </a:rPr>
              <a:t>Orientation</a:t>
            </a:r>
          </a:p>
        </p:txBody>
      </p:sp>
      <p:pic>
        <p:nvPicPr>
          <p:cNvPr id="4098" name="Picture 2" descr="D:\Commissioner\ART\CLIPART_OF_13165_SM_2.gif"/>
          <p:cNvPicPr>
            <a:picLocks noChangeAspect="1" noChangeArrowheads="1"/>
          </p:cNvPicPr>
          <p:nvPr/>
        </p:nvPicPr>
        <p:blipFill>
          <a:blip r:embed="rId3" cstate="print"/>
          <a:srcRect/>
          <a:stretch>
            <a:fillRect/>
          </a:stretch>
        </p:blipFill>
        <p:spPr bwMode="auto">
          <a:xfrm>
            <a:off x="7620000" y="5105400"/>
            <a:ext cx="1164643" cy="142609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p:cNvSpPr>
          <p:nvPr/>
        </p:nvSpPr>
        <p:spPr bwMode="auto">
          <a:xfrm>
            <a:off x="457200" y="2438400"/>
            <a:ext cx="7950200" cy="2989262"/>
          </a:xfrm>
          <a:prstGeom prst="rect">
            <a:avLst/>
          </a:prstGeom>
          <a:noFill/>
          <a:ln w="9525">
            <a:noFill/>
            <a:miter lim="800000"/>
            <a:headEnd/>
            <a:tailEnd/>
          </a:ln>
        </p:spPr>
        <p:txBody>
          <a:bodyPr/>
          <a:lstStyle/>
          <a:p>
            <a:pPr marL="365125" indent="-255588" defTabSz="914400" eaLnBrk="0" hangingPunct="0">
              <a:lnSpc>
                <a:spcPct val="90000"/>
              </a:lnSpc>
              <a:spcBef>
                <a:spcPts val="400"/>
              </a:spcBef>
              <a:buClr>
                <a:schemeClr val="accent1"/>
              </a:buClr>
              <a:buSzPct val="68000"/>
              <a:buFont typeface="Wingdings 3" pitchFamily="18" charset="2"/>
              <a:buChar char=""/>
            </a:pPr>
            <a:r>
              <a:rPr lang="en-US" altLang="en-US" sz="2800" dirty="0">
                <a:latin typeface="+mn-lt"/>
                <a:cs typeface="+mn-cs"/>
              </a:rPr>
              <a:t>Video - </a:t>
            </a:r>
            <a:r>
              <a:rPr lang="en-US" altLang="en-US" sz="2800" i="1" dirty="0">
                <a:latin typeface="+mn-lt"/>
                <a:cs typeface="+mn-cs"/>
              </a:rPr>
              <a:t>Highlights of District Operations Helping Units Succeed</a:t>
            </a:r>
          </a:p>
          <a:p>
            <a:pPr marL="365125" indent="-255588" defTabSz="914400" eaLnBrk="0" hangingPunct="0">
              <a:lnSpc>
                <a:spcPct val="90000"/>
              </a:lnSpc>
              <a:spcBef>
                <a:spcPts val="400"/>
              </a:spcBef>
              <a:buClr>
                <a:schemeClr val="accent1"/>
              </a:buClr>
              <a:buSzPct val="68000"/>
              <a:buFont typeface="Wingdings 3" pitchFamily="18" charset="2"/>
              <a:buChar char=""/>
            </a:pPr>
            <a:r>
              <a:rPr lang="en-US" altLang="en-US" sz="2800" dirty="0">
                <a:latin typeface="+mn-lt"/>
                <a:cs typeface="+mn-cs"/>
              </a:rPr>
              <a:t>Fill out Commissioners program Notebook</a:t>
            </a:r>
          </a:p>
          <a:p>
            <a:pPr marL="365125" indent="-255588" defTabSz="914400" eaLnBrk="0" hangingPunct="0">
              <a:lnSpc>
                <a:spcPct val="90000"/>
              </a:lnSpc>
              <a:spcBef>
                <a:spcPts val="400"/>
              </a:spcBef>
              <a:buClr>
                <a:schemeClr val="accent1"/>
              </a:buClr>
              <a:buSzPct val="68000"/>
              <a:buFont typeface="Wingdings 3" pitchFamily="18" charset="2"/>
              <a:buChar char=""/>
            </a:pPr>
            <a:r>
              <a:rPr lang="en-US" altLang="en-US" sz="2800" dirty="0">
                <a:latin typeface="+mn-lt"/>
                <a:cs typeface="+mn-cs"/>
              </a:rPr>
              <a:t>Study assigned Unit Rosters</a:t>
            </a:r>
          </a:p>
          <a:p>
            <a:pPr marL="365125" indent="-255588" defTabSz="914400" eaLnBrk="0" hangingPunct="0">
              <a:lnSpc>
                <a:spcPct val="90000"/>
              </a:lnSpc>
              <a:spcBef>
                <a:spcPts val="400"/>
              </a:spcBef>
              <a:buClr>
                <a:schemeClr val="accent1"/>
              </a:buClr>
              <a:buSzPct val="68000"/>
              <a:buFont typeface="Wingdings 3" pitchFamily="18" charset="2"/>
              <a:buChar char=""/>
            </a:pPr>
            <a:r>
              <a:rPr lang="en-US" altLang="en-US" sz="2800" dirty="0">
                <a:latin typeface="+mn-lt"/>
                <a:cs typeface="+mn-cs"/>
              </a:rPr>
              <a:t>Review leaders </a:t>
            </a:r>
            <a:r>
              <a:rPr lang="en-US" altLang="en-US" sz="2800" dirty="0" smtClean="0">
                <a:latin typeface="+mn-lt"/>
                <a:cs typeface="+mn-cs"/>
              </a:rPr>
              <a:t>of assigned </a:t>
            </a:r>
            <a:r>
              <a:rPr lang="en-US" altLang="en-US" sz="2800" dirty="0">
                <a:latin typeface="+mn-lt"/>
                <a:cs typeface="+mn-cs"/>
              </a:rPr>
              <a:t>units with ADC</a:t>
            </a:r>
          </a:p>
          <a:p>
            <a:pPr marL="342900" indent="-342900" defTabSz="914400" eaLnBrk="0" hangingPunct="0">
              <a:spcBef>
                <a:spcPct val="20000"/>
              </a:spcBef>
              <a:buFont typeface="Arial" charset="0"/>
              <a:buChar char="•"/>
            </a:pPr>
            <a:endParaRPr lang="en-US" sz="2400" dirty="0">
              <a:latin typeface="Helvetica" pitchFamily="34" charset="0"/>
            </a:endParaRPr>
          </a:p>
        </p:txBody>
      </p:sp>
      <p:sp>
        <p:nvSpPr>
          <p:cNvPr id="61447" name="Rectangle 7"/>
          <p:cNvSpPr>
            <a:spLocks noChangeArrowheads="1"/>
          </p:cNvSpPr>
          <p:nvPr/>
        </p:nvSpPr>
        <p:spPr bwMode="auto">
          <a:xfrm>
            <a:off x="2028825" y="1371600"/>
            <a:ext cx="5086350" cy="646331"/>
          </a:xfrm>
          <a:prstGeom prst="rect">
            <a:avLst/>
          </a:prstGeom>
          <a:noFill/>
          <a:ln w="9525">
            <a:noFill/>
            <a:miter lim="800000"/>
            <a:headEnd/>
            <a:tailEnd/>
          </a:ln>
          <a:effectLst/>
        </p:spPr>
        <p:txBody>
          <a:bodyPr wrap="square">
            <a:spAutoFit/>
          </a:bodyPr>
          <a:lstStyle/>
          <a:p>
            <a:pPr marL="365125" indent="-255588" defTabSz="914400">
              <a:spcBef>
                <a:spcPts val="400"/>
              </a:spcBef>
              <a:buClr>
                <a:schemeClr val="accent1"/>
              </a:buClr>
              <a:buSzPct val="68000"/>
            </a:pPr>
            <a:r>
              <a:rPr lang="en-US" altLang="en-US" sz="3600" b="1" dirty="0">
                <a:solidFill>
                  <a:schemeClr val="hlink"/>
                </a:solidFill>
                <a:effectLst>
                  <a:outerShdw blurRad="38100" dist="38100" dir="2700000" algn="tl">
                    <a:srgbClr val="C0C0C0"/>
                  </a:outerShdw>
                </a:effectLst>
                <a:latin typeface="+mn-lt"/>
                <a:cs typeface="+mn-cs"/>
              </a:rPr>
              <a:t>Orientation Projects</a:t>
            </a:r>
            <a:endParaRPr lang="en-US" sz="3600" b="1" dirty="0">
              <a:solidFill>
                <a:schemeClr val="hlink"/>
              </a:solidFill>
              <a:effectLst>
                <a:outerShdw blurRad="38100" dist="38100" dir="2700000" algn="tl">
                  <a:srgbClr val="C0C0C0"/>
                </a:outerShdw>
              </a:effectLst>
              <a:latin typeface="+mn-lt"/>
              <a:cs typeface="+mn-cs"/>
            </a:endParaRPr>
          </a:p>
        </p:txBody>
      </p:sp>
      <p:sp>
        <p:nvSpPr>
          <p:cNvPr id="6" name="Title 5"/>
          <p:cNvSpPr>
            <a:spLocks noGrp="1"/>
          </p:cNvSpPr>
          <p:nvPr>
            <p:ph type="title"/>
          </p:nvPr>
        </p:nvSpPr>
        <p:spPr/>
        <p:txBody>
          <a:bodyPr/>
          <a:lstStyle/>
          <a:p>
            <a:r>
              <a:rPr lang="en-US" dirty="0" smtClean="0"/>
              <a:t>Orienting &amp; Training Commissioners</a:t>
            </a:r>
            <a:endParaRPr lang="en-US" dirty="0"/>
          </a:p>
        </p:txBody>
      </p:sp>
      <p:pic>
        <p:nvPicPr>
          <p:cNvPr id="5122" name="Picture 2" descr="D:\Commissioner\ART\New Hat.jpg"/>
          <p:cNvPicPr>
            <a:picLocks noChangeAspect="1" noChangeArrowheads="1"/>
          </p:cNvPicPr>
          <p:nvPr/>
        </p:nvPicPr>
        <p:blipFill>
          <a:blip r:embed="rId3" cstate="print"/>
          <a:srcRect/>
          <a:stretch>
            <a:fillRect/>
          </a:stretch>
        </p:blipFill>
        <p:spPr bwMode="auto">
          <a:xfrm>
            <a:off x="7315200" y="5029200"/>
            <a:ext cx="1374775" cy="1562661"/>
          </a:xfrm>
          <a:prstGeom prst="rect">
            <a:avLst/>
          </a:prstGeom>
          <a:noFill/>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ppt/theme/themeOverride2.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Concourse</Template>
  <TotalTime>1353</TotalTime>
  <Words>1337</Words>
  <Application>Microsoft Office PowerPoint</Application>
  <PresentationFormat>On-screen Show (4:3)</PresentationFormat>
  <Paragraphs>223</Paragraphs>
  <Slides>25</Slides>
  <Notes>21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Concourse</vt:lpstr>
      <vt:lpstr>7_Concourse</vt:lpstr>
      <vt:lpstr>Slide 1</vt:lpstr>
      <vt:lpstr>Slide 2</vt:lpstr>
      <vt:lpstr>Orienteering - Commissioners</vt:lpstr>
      <vt:lpstr>Orienteering -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Orienting &amp; Training Commissioners</vt:lpstr>
      <vt:lpstr>Slide 22</vt:lpstr>
      <vt:lpstr>Orienting &amp; Training Commissioners</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Michael R. Marks</cp:lastModifiedBy>
  <cp:revision>110</cp:revision>
  <dcterms:created xsi:type="dcterms:W3CDTF">2009-05-09T14:19:45Z</dcterms:created>
  <dcterms:modified xsi:type="dcterms:W3CDTF">2012-11-13T01:01:02Z</dcterms:modified>
</cp:coreProperties>
</file>