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  <p:sldMasterId id="2147483966" r:id="rId2"/>
  </p:sldMasterIdLst>
  <p:notesMasterIdLst>
    <p:notesMasterId r:id="rId45"/>
  </p:notesMasterIdLst>
  <p:sldIdLst>
    <p:sldId id="256" r:id="rId3"/>
    <p:sldId id="346" r:id="rId4"/>
    <p:sldId id="365" r:id="rId5"/>
    <p:sldId id="366" r:id="rId6"/>
    <p:sldId id="401" r:id="rId7"/>
    <p:sldId id="404" r:id="rId8"/>
    <p:sldId id="396" r:id="rId9"/>
    <p:sldId id="367" r:id="rId10"/>
    <p:sldId id="403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87" r:id="rId19"/>
    <p:sldId id="285" r:id="rId20"/>
    <p:sldId id="376" r:id="rId21"/>
    <p:sldId id="377" r:id="rId22"/>
    <p:sldId id="378" r:id="rId23"/>
    <p:sldId id="379" r:id="rId24"/>
    <p:sldId id="380" r:id="rId25"/>
    <p:sldId id="381" r:id="rId26"/>
    <p:sldId id="383" r:id="rId27"/>
    <p:sldId id="384" r:id="rId28"/>
    <p:sldId id="382" r:id="rId29"/>
    <p:sldId id="405" r:id="rId30"/>
    <p:sldId id="395" r:id="rId31"/>
    <p:sldId id="407" r:id="rId32"/>
    <p:sldId id="394" r:id="rId33"/>
    <p:sldId id="397" r:id="rId34"/>
    <p:sldId id="399" r:id="rId35"/>
    <p:sldId id="389" r:id="rId36"/>
    <p:sldId id="398" r:id="rId37"/>
    <p:sldId id="390" r:id="rId38"/>
    <p:sldId id="391" r:id="rId39"/>
    <p:sldId id="392" r:id="rId40"/>
    <p:sldId id="393" r:id="rId41"/>
    <p:sldId id="406" r:id="rId42"/>
    <p:sldId id="400" r:id="rId43"/>
    <p:sldId id="363" r:id="rId44"/>
  </p:sldIdLst>
  <p:sldSz cx="9144000" cy="6858000" type="screen4x3"/>
  <p:notesSz cx="6858000" cy="9266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7" autoAdjust="0"/>
    <p:restoredTop sz="78686" autoAdjust="0"/>
  </p:normalViewPr>
  <p:slideViewPr>
    <p:cSldViewPr showGuides="1">
      <p:cViewPr varScale="1">
        <p:scale>
          <a:sx n="42" d="100"/>
          <a:sy n="42" d="100"/>
        </p:scale>
        <p:origin x="-1260" y="-96"/>
      </p:cViewPr>
      <p:guideLst>
        <p:guide orient="horz" pos="912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48"/>
    </p:cViewPr>
  </p:sorterViewPr>
  <p:notesViewPr>
    <p:cSldViewPr showGuides="1">
      <p:cViewPr>
        <p:scale>
          <a:sx n="75" d="100"/>
          <a:sy n="75" d="100"/>
        </p:scale>
        <p:origin x="-1638" y="-60"/>
      </p:cViewPr>
      <p:guideLst>
        <p:guide orient="horz" pos="2919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97A52A-2C76-43C1-8DFE-A4C79CF00D64}" type="datetimeFigureOut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0125" y="671513"/>
            <a:ext cx="2316163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2957513"/>
            <a:ext cx="5486400" cy="561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110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0110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C2E03D-AC38-40A1-942C-196E8F8C8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2E03D-AC38-40A1-942C-196E8F8C888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UC’s can provide e=mail</a:t>
            </a:r>
            <a:r>
              <a:rPr lang="en-US" baseline="0" dirty="0" smtClean="0"/>
              <a:t> lists to USE’s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2E03D-AC38-40A1-942C-196E8F8C888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2E03D-AC38-40A1-942C-196E8F8C88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2E03D-AC38-40A1-942C-196E8F8C88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2E03D-AC38-40A1-942C-196E8F8C88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Once charter is loaded, it is “FROZEN” any new adult or youth applications</a:t>
            </a:r>
            <a:r>
              <a:rPr lang="en-US" baseline="0" dirty="0" smtClean="0"/>
              <a:t> received after loading charter must be included with the charter.  IF apps are turned into Flag Plaza after loading charter and prior to submission of paperwork, make a copy of apps and still include with </a:t>
            </a:r>
            <a:r>
              <a:rPr lang="en-US" baseline="0" dirty="0" err="1" smtClean="0"/>
              <a:t>reacharter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2E03D-AC38-40A1-942C-196E8F8C88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441596-5B43-44AD-B9EA-AE7976927FFB}" type="datetimeFigureOut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CD1F34-40C3-436B-9476-7C7FC3184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09EAE0-74BD-4077-853C-6A41E1F0923E}" type="datetimeFigureOut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2DF6F8-695E-4EFD-A241-75645867C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6B20C6-5358-44B9-A851-01EEB42AF277}" type="datetimeFigureOut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C6779E-6945-4EF7-9D15-BFA5F8097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54DD13-B321-4367-8AC6-97C1FF228CE2}" type="datetimeFigureOut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F4790F-E749-4336-B53E-3C62BED65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C174E4-A352-4820-85B4-5CC49BA51EEA}" type="datetimeFigureOut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648A3C-5D22-4C79-A079-8EBECF90D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B02339-1A9A-48EB-9AE8-17E78A7CAB69}" type="datetimeFigureOut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E5FB06-6938-451C-9676-DCF8098F7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CD1FCD-A9C6-49F7-AF05-73B40E023CB5}" type="datetimeFigureOut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157CE4-8A15-43A3-86D7-CEADD2942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FADC25-6D93-48F1-9013-0E33981D0C3B}" type="datetimeFigureOut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5C1B78-BF02-41BA-9BCE-4FC9F841A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7BFC30-EF35-451F-937F-62C8E80E8855}" type="datetimeFigureOut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249A20-68C6-4F8C-87EE-BC0FC2F02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3B5FA3-A540-4E33-9146-60C8494C5E99}" type="datetimeFigureOut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8E4CDF-856C-4BCA-89CA-9693E3264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625729-A76B-4CE4-9012-B410418FD39D}" type="datetimeFigureOut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C7DBC5-6E42-410A-A2BD-D184BE52B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F09088-464A-4A5A-BA31-2DCFDEC1A3A7}" type="datetimeFigureOut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98559D-7FA3-44E0-9E17-425C2F07B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42B4D6-338A-4047-8505-7FBE3B3D8DD1}" type="datetimeFigureOut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95C54F-1B6A-47F0-A526-EEFD17F32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6954C5-BB0C-4A00-9252-EA04BFDF9228}" type="datetimeFigureOut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A316189-5985-4EFC-97B1-54FA22CC2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3124200"/>
            <a:ext cx="7772400" cy="2514600"/>
          </a:xfrm>
        </p:spPr>
        <p:txBody>
          <a:bodyPr lIns="45720" rIns="45720"/>
          <a:lstStyle/>
          <a:p>
            <a:pPr marL="0" indent="0" algn="r">
              <a:buFont typeface="Wingdings 3" pitchFamily="18" charset="2"/>
              <a:buNone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COMMISSIONER 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>
              <a:buFont typeface="Wingdings 3" pitchFamily="18" charset="2"/>
              <a:buNone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RECHARTER TRAINING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20" name="Picture 3" descr="Untitled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608388" y="533400"/>
            <a:ext cx="1927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2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29" name="Picture 13" descr="AnnivGrStandard_Whit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159500"/>
            <a:ext cx="2895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0848"/>
            <a:ext cx="8183880" cy="4187952"/>
          </a:xfrm>
        </p:spPr>
        <p:txBody>
          <a:bodyPr/>
          <a:lstStyle/>
          <a:p>
            <a:r>
              <a:rPr lang="en-US" dirty="0"/>
              <a:t>2 Months (60-days) prior to re-charter date</a:t>
            </a:r>
          </a:p>
          <a:p>
            <a:pPr lvl="1"/>
            <a:r>
              <a:rPr lang="en-US" dirty="0" smtClean="0"/>
              <a:t>Unit Key 3 (Commissioner, unit leader, COR) </a:t>
            </a:r>
            <a:r>
              <a:rPr lang="en-US" dirty="0"/>
              <a:t>conduct a membership inventory of youth and adults</a:t>
            </a:r>
            <a:r>
              <a:rPr lang="en-US" dirty="0" smtClean="0"/>
              <a:t>. </a:t>
            </a:r>
            <a:endParaRPr lang="en-US" dirty="0"/>
          </a:p>
          <a:p>
            <a:pPr lvl="1"/>
            <a:r>
              <a:rPr lang="en-US" dirty="0"/>
              <a:t>Contacts or visits should be made to inactive youth and adults.</a:t>
            </a:r>
          </a:p>
          <a:p>
            <a:pPr lvl="1"/>
            <a:r>
              <a:rPr lang="en-US" dirty="0"/>
              <a:t>Every effort should be made to recruit additional youth and adults so the unit </a:t>
            </a:r>
            <a:r>
              <a:rPr lang="en-US" dirty="0" smtClean="0"/>
              <a:t>re-registers </a:t>
            </a:r>
            <a:r>
              <a:rPr lang="en-US" dirty="0"/>
              <a:t>with no loss in membership.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772400" cy="655638"/>
          </a:xfrm>
        </p:spPr>
        <p:txBody>
          <a:bodyPr>
            <a:noAutofit/>
          </a:bodyPr>
          <a:lstStyle/>
          <a:p>
            <a:r>
              <a:rPr lang="en-US" dirty="0"/>
              <a:t>Process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1.5 Months (45-days) prior to re-charter date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Commissioner and unit committee conduct the charter renewal meeting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Identifies youth and adults that will re-charter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Complete forms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Collect </a:t>
            </a:r>
            <a:r>
              <a:rPr lang="en-US" dirty="0" smtClean="0"/>
              <a:t>fees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Charter Organization Executive </a:t>
            </a:r>
            <a:r>
              <a:rPr lang="en-US" dirty="0"/>
              <a:t>Officer and Charter Organization Representative approves all volunteers and unit leader certifies the youth to be registered.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Participants include:  commissioner, charter representative, executive officer, unit leader and all unit volunteers.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2819400"/>
          </a:xfrm>
        </p:spPr>
        <p:txBody>
          <a:bodyPr/>
          <a:lstStyle/>
          <a:p>
            <a:r>
              <a:rPr lang="en-US" dirty="0"/>
              <a:t>15 days before renewal date – All paperwork and money turned into the council </a:t>
            </a:r>
            <a:r>
              <a:rPr lang="en-US" dirty="0" smtClean="0"/>
              <a:t>office.</a:t>
            </a:r>
          </a:p>
          <a:p>
            <a:pPr lvl="1">
              <a:buNone/>
            </a:pPr>
            <a:r>
              <a:rPr lang="en-US" b="1" dirty="0" smtClean="0"/>
              <a:t>December 15, 2012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30 days after renewal date – formal charter presentation </a:t>
            </a:r>
            <a:r>
              <a:rPr lang="en-US" dirty="0" smtClean="0"/>
              <a:t>conducted.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314"/>
            <a:ext cx="8183880" cy="822960"/>
          </a:xfrm>
        </p:spPr>
        <p:txBody>
          <a:bodyPr/>
          <a:lstStyle/>
          <a:p>
            <a:r>
              <a:rPr lang="en-US" dirty="0"/>
              <a:t>Internet Re-chartering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0848"/>
            <a:ext cx="8183880" cy="4187952"/>
          </a:xfrm>
        </p:spPr>
        <p:txBody>
          <a:bodyPr/>
          <a:lstStyle/>
          <a:p>
            <a:r>
              <a:rPr lang="en-US" dirty="0"/>
              <a:t>Unit designates an adult member as the </a:t>
            </a:r>
            <a:r>
              <a:rPr lang="en-US" dirty="0" smtClean="0"/>
              <a:t>“Unit Renewal </a:t>
            </a:r>
            <a:r>
              <a:rPr lang="en-US" dirty="0"/>
              <a:t>Processor” – </a:t>
            </a:r>
            <a:r>
              <a:rPr lang="en-US" dirty="0" smtClean="0"/>
              <a:t>(UP</a:t>
            </a:r>
            <a:r>
              <a:rPr lang="en-US" dirty="0"/>
              <a:t>)</a:t>
            </a:r>
          </a:p>
          <a:p>
            <a:r>
              <a:rPr lang="en-US" dirty="0" smtClean="0"/>
              <a:t>UP </a:t>
            </a:r>
            <a:r>
              <a:rPr lang="en-US" dirty="0"/>
              <a:t>uses </a:t>
            </a:r>
            <a:r>
              <a:rPr lang="en-US" b="1" dirty="0"/>
              <a:t>this years </a:t>
            </a:r>
            <a:r>
              <a:rPr lang="en-US" dirty="0"/>
              <a:t>access code for                   re-chartering provided to each unit to log into the system. (Log in as 1</a:t>
            </a:r>
            <a:r>
              <a:rPr lang="en-US" baseline="30000" dirty="0"/>
              <a:t>st</a:t>
            </a:r>
            <a:r>
              <a:rPr lang="en-US" dirty="0"/>
              <a:t> time user)</a:t>
            </a:r>
          </a:p>
          <a:p>
            <a:r>
              <a:rPr lang="en-US" dirty="0" smtClean="0"/>
              <a:t>www.lhc-bsa.org </a:t>
            </a:r>
            <a:r>
              <a:rPr lang="en-US" dirty="0"/>
              <a:t>– and click on                    </a:t>
            </a:r>
            <a:r>
              <a:rPr lang="en-US" dirty="0" smtClean="0"/>
              <a:t>“Internet </a:t>
            </a:r>
            <a:r>
              <a:rPr lang="en-US" dirty="0" err="1" smtClean="0"/>
              <a:t>Rechartering</a:t>
            </a:r>
            <a:r>
              <a:rPr lang="en-US" dirty="0" smtClean="0"/>
              <a:t>” at top of page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3252"/>
            <a:ext cx="8183880" cy="838200"/>
          </a:xfrm>
        </p:spPr>
        <p:txBody>
          <a:bodyPr/>
          <a:lstStyle/>
          <a:p>
            <a:r>
              <a:rPr lang="en-US" dirty="0"/>
              <a:t>Internet Re-chartering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3931920" cy="4389120"/>
          </a:xfrm>
        </p:spPr>
        <p:txBody>
          <a:bodyPr/>
          <a:lstStyle/>
          <a:p>
            <a:r>
              <a:rPr lang="en-US" dirty="0" smtClean="0"/>
              <a:t>UP </a:t>
            </a:r>
            <a:r>
              <a:rPr lang="en-US" dirty="0"/>
              <a:t>can:</a:t>
            </a:r>
          </a:p>
          <a:p>
            <a:pPr lvl="1"/>
            <a:r>
              <a:rPr lang="en-US" dirty="0"/>
              <a:t>Load council information from </a:t>
            </a:r>
            <a:r>
              <a:rPr lang="en-US" dirty="0" err="1" smtClean="0"/>
              <a:t>ScoutNet</a:t>
            </a:r>
            <a:endParaRPr lang="en-US" dirty="0"/>
          </a:p>
          <a:p>
            <a:pPr lvl="1">
              <a:buFontTx/>
              <a:buNone/>
            </a:pPr>
            <a:r>
              <a:rPr lang="en-US" dirty="0" smtClean="0"/>
              <a:t>or</a:t>
            </a:r>
            <a:endParaRPr lang="en-US" dirty="0"/>
          </a:p>
          <a:p>
            <a:pPr lvl="1"/>
            <a:r>
              <a:rPr lang="en-US" dirty="0"/>
              <a:t>Upload file from </a:t>
            </a:r>
            <a:r>
              <a:rPr lang="en-US" dirty="0" err="1"/>
              <a:t>Packmaster</a:t>
            </a:r>
            <a:r>
              <a:rPr lang="en-US" dirty="0"/>
              <a:t>/Troop </a:t>
            </a:r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54880" y="1447800"/>
            <a:ext cx="3931920" cy="4389120"/>
          </a:xfrm>
        </p:spPr>
        <p:txBody>
          <a:bodyPr/>
          <a:lstStyle/>
          <a:p>
            <a:r>
              <a:rPr lang="en-US" dirty="0"/>
              <a:t>Update roster</a:t>
            </a:r>
          </a:p>
          <a:p>
            <a:pPr lvl="1"/>
            <a:r>
              <a:rPr lang="en-US" dirty="0"/>
              <a:t>Update information</a:t>
            </a:r>
          </a:p>
          <a:p>
            <a:pPr lvl="1"/>
            <a:r>
              <a:rPr lang="en-US" dirty="0"/>
              <a:t>Select which current members to renew</a:t>
            </a:r>
          </a:p>
          <a:p>
            <a:pPr lvl="1"/>
            <a:r>
              <a:rPr lang="en-US" dirty="0"/>
              <a:t>Promote members</a:t>
            </a:r>
          </a:p>
          <a:p>
            <a:pPr lvl="1"/>
            <a:r>
              <a:rPr lang="en-US" dirty="0"/>
              <a:t>Add adult members</a:t>
            </a:r>
          </a:p>
          <a:p>
            <a:pPr lvl="1"/>
            <a:r>
              <a:rPr lang="en-US" dirty="0"/>
              <a:t>Add youth members</a:t>
            </a:r>
          </a:p>
          <a:p>
            <a:pPr lvl="1"/>
            <a:r>
              <a:rPr lang="en-US" dirty="0"/>
              <a:t>Update member data</a:t>
            </a:r>
          </a:p>
          <a:p>
            <a:pPr lvl="1"/>
            <a:r>
              <a:rPr lang="en-US" dirty="0"/>
              <a:t>Update member positions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/>
              <a:t>Internet Re-chartering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dirty="0"/>
              <a:t>Update member fees</a:t>
            </a:r>
          </a:p>
          <a:p>
            <a:pPr lvl="1"/>
            <a:r>
              <a:rPr lang="en-US" dirty="0"/>
              <a:t>Assign “Multiple” status</a:t>
            </a:r>
          </a:p>
          <a:p>
            <a:pPr lvl="1"/>
            <a:r>
              <a:rPr lang="en-US" dirty="0"/>
              <a:t>Sign up members </a:t>
            </a:r>
            <a:r>
              <a:rPr lang="en-US" dirty="0" smtClean="0"/>
              <a:t>and leaders for </a:t>
            </a:r>
            <a:r>
              <a:rPr lang="en-US" i="1" dirty="0"/>
              <a:t>Boys’ Life</a:t>
            </a:r>
          </a:p>
          <a:p>
            <a:r>
              <a:rPr lang="en-US" dirty="0"/>
              <a:t>Complete survey of why people are not  </a:t>
            </a:r>
            <a:r>
              <a:rPr lang="en-US" dirty="0" smtClean="0"/>
              <a:t>re-chartering.</a:t>
            </a:r>
            <a:endParaRPr lang="en-US" dirty="0"/>
          </a:p>
          <a:p>
            <a:r>
              <a:rPr lang="en-US" dirty="0"/>
              <a:t>After double checking </a:t>
            </a:r>
            <a:r>
              <a:rPr lang="en-US" i="1" dirty="0"/>
              <a:t>everything</a:t>
            </a:r>
            <a:r>
              <a:rPr lang="en-US" dirty="0"/>
              <a:t>, </a:t>
            </a:r>
            <a:r>
              <a:rPr lang="en-US" dirty="0" smtClean="0"/>
              <a:t>submit </a:t>
            </a:r>
            <a:r>
              <a:rPr lang="en-US" dirty="0"/>
              <a:t>to council </a:t>
            </a:r>
            <a:r>
              <a:rPr lang="en-US" b="1" dirty="0"/>
              <a:t>and </a:t>
            </a:r>
            <a:r>
              <a:rPr lang="en-US" dirty="0" smtClean="0"/>
              <a:t>print </a:t>
            </a:r>
            <a:r>
              <a:rPr lang="en-US" dirty="0"/>
              <a:t>paperwork for </a:t>
            </a:r>
            <a:r>
              <a:rPr lang="en-US" dirty="0" smtClean="0"/>
              <a:t>signatures.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/>
              <a:t>Internet Re-chartering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b="1" dirty="0"/>
              <a:t>Note:</a:t>
            </a:r>
            <a:r>
              <a:rPr lang="en-US" dirty="0"/>
              <a:t>  </a:t>
            </a:r>
            <a:r>
              <a:rPr lang="en-US" dirty="0" smtClean="0"/>
              <a:t>NOT </a:t>
            </a:r>
            <a:r>
              <a:rPr lang="en-US" dirty="0"/>
              <a:t>done when </a:t>
            </a:r>
            <a:r>
              <a:rPr lang="en-US" dirty="0" smtClean="0"/>
              <a:t>they </a:t>
            </a:r>
            <a:r>
              <a:rPr lang="en-US" dirty="0"/>
              <a:t>hit “submit to council”. 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paperwork must be signed and fees paid before </a:t>
            </a:r>
            <a:r>
              <a:rPr lang="en-US" dirty="0" smtClean="0"/>
              <a:t>re-chartering </a:t>
            </a:r>
            <a:r>
              <a:rPr lang="en-US" dirty="0"/>
              <a:t>is complete.</a:t>
            </a:r>
          </a:p>
          <a:p>
            <a:r>
              <a:rPr lang="en-US" dirty="0"/>
              <a:t>Paperwork and fees taken to council office </a:t>
            </a:r>
            <a:r>
              <a:rPr lang="en-US" dirty="0" smtClean="0"/>
              <a:t>(or given to USE) for processing.</a:t>
            </a:r>
            <a:endParaRPr lang="en-US" dirty="0"/>
          </a:p>
          <a:p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103"/>
            <a:ext cx="8183880" cy="1051560"/>
          </a:xfrm>
        </p:spPr>
        <p:txBody>
          <a:bodyPr/>
          <a:lstStyle/>
          <a:p>
            <a:r>
              <a:rPr lang="en-US" dirty="0"/>
              <a:t>Availability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Internet </a:t>
            </a:r>
            <a:r>
              <a:rPr lang="en-US" dirty="0"/>
              <a:t>re-chartering  </a:t>
            </a:r>
            <a:r>
              <a:rPr lang="en-US" dirty="0" smtClean="0"/>
              <a:t>60 days </a:t>
            </a:r>
            <a:r>
              <a:rPr lang="en-US" dirty="0"/>
              <a:t>prior to </a:t>
            </a:r>
            <a:r>
              <a:rPr lang="en-US" dirty="0" smtClean="0"/>
              <a:t>renewal </a:t>
            </a:r>
            <a:r>
              <a:rPr lang="en-US" dirty="0"/>
              <a:t>date: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31 October 2012</a:t>
            </a:r>
          </a:p>
          <a:p>
            <a:pPr lvl="1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 smtClean="0"/>
              <a:t>Recharter</a:t>
            </a:r>
            <a:r>
              <a:rPr lang="en-US" dirty="0" smtClean="0"/>
              <a:t> due the 15</a:t>
            </a:r>
            <a:r>
              <a:rPr lang="en-US" baseline="30000" dirty="0" smtClean="0"/>
              <a:t>th</a:t>
            </a:r>
            <a:r>
              <a:rPr lang="en-US" dirty="0" smtClean="0"/>
              <a:t> of the month of expiration.</a:t>
            </a: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572000" cy="194468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US" sz="3200" i="1" dirty="0" smtClean="0">
                <a:latin typeface="Lucida Sans Unicode" pitchFamily="34" charset="0"/>
              </a:rPr>
              <a:t>Things you should check, please!</a:t>
            </a:r>
          </a:p>
        </p:txBody>
      </p:sp>
      <p:sp>
        <p:nvSpPr>
          <p:cNvPr id="15365" name="Text Placeholder 2"/>
          <p:cNvSpPr>
            <a:spLocks/>
          </p:cNvSpPr>
          <p:nvPr/>
        </p:nvSpPr>
        <p:spPr bwMode="auto">
          <a:xfrm>
            <a:off x="1066800" y="1143000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Common Mistakes</a:t>
            </a:r>
            <a:r>
              <a:rPr lang="en-US" sz="4000" dirty="0">
                <a:latin typeface="Lucida Sans Unicode" pitchFamily="34" charset="0"/>
              </a:rPr>
              <a:t/>
            </a:r>
            <a:br>
              <a:rPr lang="en-US" sz="4000" dirty="0">
                <a:latin typeface="Lucida Sans Unicode" pitchFamily="34" charset="0"/>
              </a:rPr>
            </a:br>
            <a:r>
              <a:rPr lang="en-US" sz="4000" dirty="0" smtClean="0">
                <a:solidFill>
                  <a:schemeClr val="tx2"/>
                </a:solidFill>
                <a:latin typeface="Lucida Sans Unicode" pitchFamily="34" charset="0"/>
              </a:rPr>
              <a:t>Made during </a:t>
            </a:r>
            <a:r>
              <a:rPr lang="en-US" sz="4000" dirty="0" err="1" smtClean="0">
                <a:solidFill>
                  <a:schemeClr val="tx2"/>
                </a:solidFill>
                <a:latin typeface="Lucida Sans Unicode" pitchFamily="34" charset="0"/>
              </a:rPr>
              <a:t>recharter</a:t>
            </a:r>
            <a:endParaRPr lang="en-US" sz="40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pic>
        <p:nvPicPr>
          <p:cNvPr id="15366" name="Picture 13" descr="AnnivGrStandard_Whi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0115"/>
            <a:ext cx="8686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Missing required </a:t>
            </a:r>
            <a:r>
              <a:rPr lang="en-US" dirty="0"/>
              <a:t>positions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4267200" cy="4648200"/>
          </a:xfrm>
        </p:spPr>
        <p:txBody>
          <a:bodyPr/>
          <a:lstStyle/>
          <a:p>
            <a:r>
              <a:rPr lang="en-US" dirty="0"/>
              <a:t>Cub Scouts</a:t>
            </a:r>
          </a:p>
          <a:p>
            <a:pPr lvl="1"/>
            <a:r>
              <a:rPr lang="en-US" dirty="0"/>
              <a:t>Charter Rep.</a:t>
            </a:r>
          </a:p>
          <a:p>
            <a:pPr lvl="1"/>
            <a:r>
              <a:rPr lang="en-US" dirty="0"/>
              <a:t>Committee </a:t>
            </a:r>
            <a:r>
              <a:rPr lang="en-US" dirty="0" smtClean="0"/>
              <a:t>Chair</a:t>
            </a:r>
            <a:endParaRPr lang="en-US" dirty="0"/>
          </a:p>
          <a:p>
            <a:pPr lvl="1"/>
            <a:r>
              <a:rPr lang="en-US" dirty="0"/>
              <a:t>2 </a:t>
            </a:r>
            <a:r>
              <a:rPr lang="en-US" dirty="0" smtClean="0"/>
              <a:t>Committee</a:t>
            </a:r>
            <a:endParaRPr lang="en-US" dirty="0"/>
          </a:p>
          <a:p>
            <a:pPr lvl="2"/>
            <a:r>
              <a:rPr lang="en-US" dirty="0"/>
              <a:t>Pack Trainer and Scout Parent Coordinator Counts here </a:t>
            </a:r>
          </a:p>
          <a:p>
            <a:pPr lvl="1"/>
            <a:r>
              <a:rPr lang="en-US" dirty="0" err="1"/>
              <a:t>Cubmaster</a:t>
            </a:r>
            <a:endParaRPr lang="en-US" dirty="0"/>
          </a:p>
          <a:p>
            <a:pPr lvl="1"/>
            <a:r>
              <a:rPr lang="en-US" dirty="0" smtClean="0"/>
              <a:t>1 </a:t>
            </a:r>
            <a:r>
              <a:rPr lang="en-US" dirty="0"/>
              <a:t>Den </a:t>
            </a:r>
            <a:r>
              <a:rPr lang="en-US" dirty="0" smtClean="0"/>
              <a:t>Leader (at least)</a:t>
            </a: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831080" y="1447800"/>
            <a:ext cx="4160520" cy="4876800"/>
          </a:xfrm>
        </p:spPr>
        <p:txBody>
          <a:bodyPr/>
          <a:lstStyle/>
          <a:p>
            <a:r>
              <a:rPr lang="en-US" dirty="0"/>
              <a:t>Boy Scouts and </a:t>
            </a:r>
            <a:r>
              <a:rPr lang="en-US" dirty="0" smtClean="0"/>
              <a:t>Venturing</a:t>
            </a:r>
            <a:endParaRPr lang="en-US" dirty="0"/>
          </a:p>
          <a:p>
            <a:pPr lvl="1"/>
            <a:r>
              <a:rPr lang="en-US" dirty="0"/>
              <a:t>Charter Rep.</a:t>
            </a:r>
          </a:p>
          <a:p>
            <a:pPr lvl="1"/>
            <a:r>
              <a:rPr lang="en-US" dirty="0"/>
              <a:t>Committee </a:t>
            </a:r>
            <a:r>
              <a:rPr lang="en-US" dirty="0" smtClean="0"/>
              <a:t>Chair</a:t>
            </a:r>
            <a:endParaRPr lang="en-US" dirty="0"/>
          </a:p>
          <a:p>
            <a:pPr lvl="1"/>
            <a:r>
              <a:rPr lang="en-US" dirty="0"/>
              <a:t>2 </a:t>
            </a:r>
            <a:r>
              <a:rPr lang="en-US" dirty="0" smtClean="0"/>
              <a:t>Committee</a:t>
            </a:r>
            <a:endParaRPr lang="en-US" dirty="0"/>
          </a:p>
          <a:p>
            <a:pPr lvl="2"/>
            <a:r>
              <a:rPr lang="en-US" dirty="0"/>
              <a:t>Scout Parent Coordinator </a:t>
            </a:r>
            <a:r>
              <a:rPr lang="en-US" dirty="0" smtClean="0"/>
              <a:t>Counts</a:t>
            </a:r>
            <a:endParaRPr lang="en-US" dirty="0"/>
          </a:p>
          <a:p>
            <a:pPr lvl="1"/>
            <a:r>
              <a:rPr lang="en-US" dirty="0"/>
              <a:t>Scoutmaster or Crew Advisor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91737"/>
            <a:ext cx="8229600" cy="1143000"/>
          </a:xfrm>
          <a:noFill/>
        </p:spPr>
        <p:txBody>
          <a:bodyPr/>
          <a:lstStyle/>
          <a:p>
            <a:r>
              <a:rPr lang="en-US" dirty="0" smtClean="0"/>
              <a:t>The Commissioner Role</a:t>
            </a:r>
            <a:endParaRPr lang="en-US" dirty="0"/>
          </a:p>
        </p:txBody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Assures </a:t>
            </a:r>
            <a:r>
              <a:rPr lang="en-US" sz="32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rechartering</a:t>
            </a: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assigned units</a:t>
            </a:r>
            <a:endParaRPr lang="en-US" sz="32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2800" dirty="0" smtClean="0"/>
              <a:t>Trainer</a:t>
            </a:r>
            <a:endParaRPr lang="en-US" sz="2800" dirty="0"/>
          </a:p>
          <a:p>
            <a:r>
              <a:rPr lang="en-US" sz="2800" dirty="0" smtClean="0"/>
              <a:t>Resource</a:t>
            </a:r>
          </a:p>
          <a:p>
            <a:r>
              <a:rPr lang="en-US" sz="2800" dirty="0" smtClean="0"/>
              <a:t>Supporter</a:t>
            </a:r>
            <a:endParaRPr lang="en-US" sz="2800" dirty="0"/>
          </a:p>
          <a:p>
            <a:r>
              <a:rPr lang="en-US" sz="2800" dirty="0" smtClean="0"/>
              <a:t>Reminder</a:t>
            </a:r>
          </a:p>
          <a:p>
            <a:r>
              <a:rPr lang="en-US" sz="2800" dirty="0" smtClean="0"/>
              <a:t>Checker</a:t>
            </a:r>
            <a:endParaRPr lang="en-US" sz="2800" dirty="0"/>
          </a:p>
          <a:p>
            <a:r>
              <a:rPr lang="en-US" sz="2800" dirty="0" smtClean="0"/>
              <a:t>Chaser</a:t>
            </a:r>
          </a:p>
          <a:p>
            <a:r>
              <a:rPr lang="en-US" sz="2800" dirty="0" smtClean="0"/>
              <a:t>Saver</a:t>
            </a:r>
            <a:endParaRPr lang="en-US" sz="2800" dirty="0"/>
          </a:p>
        </p:txBody>
      </p:sp>
      <p:pic>
        <p:nvPicPr>
          <p:cNvPr id="120836" name="Picture 4" descr="Wreath_s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304800"/>
            <a:ext cx="906463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863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/>
              <a:t>Charter </a:t>
            </a:r>
            <a:r>
              <a:rPr lang="en-US" dirty="0" smtClean="0"/>
              <a:t>&amp; apps </a:t>
            </a:r>
            <a:r>
              <a:rPr lang="en-US" dirty="0"/>
              <a:t>n</a:t>
            </a:r>
            <a:r>
              <a:rPr lang="en-US" dirty="0" smtClean="0"/>
              <a:t>ot signed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i="1" dirty="0"/>
              <a:t>Executive Officer</a:t>
            </a:r>
            <a:r>
              <a:rPr lang="en-US" dirty="0"/>
              <a:t> must sign the charter approving the adult leadership.</a:t>
            </a:r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i="1" dirty="0"/>
              <a:t>Unit Leader</a:t>
            </a:r>
            <a:r>
              <a:rPr lang="en-US" dirty="0"/>
              <a:t> must sign the charter certifying all members are active.</a:t>
            </a:r>
          </a:p>
          <a:p>
            <a:pPr>
              <a:lnSpc>
                <a:spcPct val="90000"/>
              </a:lnSpc>
            </a:pPr>
            <a:r>
              <a:rPr lang="en-US" i="1" dirty="0"/>
              <a:t>Parents</a:t>
            </a:r>
            <a:r>
              <a:rPr lang="en-US" dirty="0"/>
              <a:t> and </a:t>
            </a:r>
            <a:r>
              <a:rPr lang="en-US" i="1" dirty="0"/>
              <a:t>Unit Leader</a:t>
            </a:r>
            <a:r>
              <a:rPr lang="en-US" dirty="0"/>
              <a:t> must sign all youth applications.</a:t>
            </a:r>
          </a:p>
          <a:p>
            <a:pPr>
              <a:lnSpc>
                <a:spcPct val="90000"/>
              </a:lnSpc>
            </a:pPr>
            <a:r>
              <a:rPr lang="en-US" i="1" dirty="0" smtClean="0"/>
              <a:t>Charter Organization Executive </a:t>
            </a:r>
            <a:r>
              <a:rPr lang="en-US" i="1" dirty="0"/>
              <a:t>Officer</a:t>
            </a:r>
            <a:r>
              <a:rPr lang="en-US" dirty="0"/>
              <a:t> </a:t>
            </a:r>
            <a:r>
              <a:rPr lang="en-US" u="sng" dirty="0"/>
              <a:t>or</a:t>
            </a:r>
            <a:r>
              <a:rPr lang="en-US" dirty="0"/>
              <a:t> </a:t>
            </a:r>
            <a:r>
              <a:rPr lang="en-US" i="1" dirty="0"/>
              <a:t>Charter Rep. </a:t>
            </a:r>
            <a:r>
              <a:rPr lang="en-US" u="sng" dirty="0"/>
              <a:t>and </a:t>
            </a:r>
            <a:r>
              <a:rPr lang="en-US" i="1" dirty="0"/>
              <a:t>Committee Chairman </a:t>
            </a:r>
            <a:r>
              <a:rPr lang="en-US" dirty="0"/>
              <a:t>must sign all adult applications.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103"/>
            <a:ext cx="8686800" cy="1051560"/>
          </a:xfrm>
        </p:spPr>
        <p:txBody>
          <a:bodyPr>
            <a:normAutofit/>
          </a:bodyPr>
          <a:lstStyle/>
          <a:p>
            <a:r>
              <a:rPr lang="en-US" dirty="0" smtClean="0"/>
              <a:t>No apps for </a:t>
            </a:r>
            <a:r>
              <a:rPr lang="en-US" dirty="0"/>
              <a:t>new </a:t>
            </a:r>
            <a:r>
              <a:rPr lang="en-US" dirty="0" smtClean="0"/>
              <a:t>youth/adults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dirty="0"/>
              <a:t>If </a:t>
            </a:r>
            <a:r>
              <a:rPr lang="en-US" dirty="0" smtClean="0"/>
              <a:t>new youth </a:t>
            </a:r>
            <a:r>
              <a:rPr lang="en-US" dirty="0"/>
              <a:t>or adult </a:t>
            </a:r>
            <a:r>
              <a:rPr lang="en-US" dirty="0" smtClean="0"/>
              <a:t>added to the re-charter; new application needed.</a:t>
            </a:r>
            <a:endParaRPr lang="en-US" dirty="0"/>
          </a:p>
          <a:p>
            <a:r>
              <a:rPr lang="en-US" dirty="0"/>
              <a:t>A list </a:t>
            </a:r>
            <a:r>
              <a:rPr lang="en-US" dirty="0" smtClean="0"/>
              <a:t>will </a:t>
            </a:r>
            <a:r>
              <a:rPr lang="en-US" dirty="0"/>
              <a:t>print at the end as needing </a:t>
            </a:r>
            <a:r>
              <a:rPr lang="en-US" dirty="0" smtClean="0"/>
              <a:t>apps.</a:t>
            </a:r>
            <a:endParaRPr lang="en-US" dirty="0"/>
          </a:p>
          <a:p>
            <a:r>
              <a:rPr lang="en-US" i="1" dirty="0" smtClean="0"/>
              <a:t>Reminder</a:t>
            </a:r>
            <a:r>
              <a:rPr lang="en-US" dirty="0" smtClean="0"/>
              <a:t> </a:t>
            </a:r>
            <a:r>
              <a:rPr lang="en-US" dirty="0"/>
              <a:t>– new adult applications require the Disclosure Form for Criminal Background </a:t>
            </a:r>
            <a:r>
              <a:rPr lang="en-US" dirty="0" smtClean="0"/>
              <a:t>Checks and proof of Youth Protection Training.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863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/>
              <a:t>Adults not providing </a:t>
            </a:r>
            <a:r>
              <a:rPr lang="en-US" dirty="0" smtClean="0"/>
              <a:t>SS#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dirty="0"/>
              <a:t>All </a:t>
            </a:r>
            <a:r>
              <a:rPr lang="en-US" dirty="0" smtClean="0"/>
              <a:t>adult </a:t>
            </a:r>
            <a:r>
              <a:rPr lang="en-US" dirty="0"/>
              <a:t>leaders go through </a:t>
            </a:r>
            <a:r>
              <a:rPr lang="en-US" dirty="0" smtClean="0"/>
              <a:t>criminal background </a:t>
            </a:r>
            <a:r>
              <a:rPr lang="en-US" dirty="0"/>
              <a:t>check.</a:t>
            </a:r>
          </a:p>
          <a:p>
            <a:r>
              <a:rPr lang="en-US" dirty="0" smtClean="0"/>
              <a:t>Lexis </a:t>
            </a:r>
            <a:r>
              <a:rPr lang="en-US" dirty="0" err="1" smtClean="0"/>
              <a:t>Nexis</a:t>
            </a:r>
            <a:r>
              <a:rPr lang="en-US" dirty="0" smtClean="0"/>
              <a:t> uses </a:t>
            </a:r>
            <a:r>
              <a:rPr lang="en-US" dirty="0"/>
              <a:t>the SS# to ID the person.</a:t>
            </a:r>
          </a:p>
          <a:p>
            <a:r>
              <a:rPr lang="en-US" dirty="0" smtClean="0"/>
              <a:t>No SS</a:t>
            </a:r>
            <a:r>
              <a:rPr lang="en-US" dirty="0"/>
              <a:t>#, they can not be a leader.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0926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/>
              <a:t>Too Many Multiple </a:t>
            </a:r>
            <a:r>
              <a:rPr lang="en-US" dirty="0" smtClean="0"/>
              <a:t>Positions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dirty="0"/>
              <a:t>The Charter Representative can also be the Committee </a:t>
            </a:r>
            <a:r>
              <a:rPr lang="en-US" dirty="0" smtClean="0"/>
              <a:t>Chairman or Committee Member.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Charter Organization Executive </a:t>
            </a:r>
            <a:r>
              <a:rPr lang="en-US" dirty="0"/>
              <a:t>Officer can be any position in the unit (but would pay for that position</a:t>
            </a:r>
            <a:r>
              <a:rPr lang="en-US" dirty="0" smtClean="0"/>
              <a:t>).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All other positions – one person, one job.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863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/>
              <a:t>People Multiple Out </a:t>
            </a:r>
            <a:r>
              <a:rPr lang="en-US" dirty="0" smtClean="0"/>
              <a:t>of Program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26720" y="1447800"/>
            <a:ext cx="8183880" cy="4187952"/>
          </a:xfrm>
        </p:spPr>
        <p:txBody>
          <a:bodyPr/>
          <a:lstStyle/>
          <a:p>
            <a:r>
              <a:rPr lang="en-US" dirty="0" smtClean="0"/>
              <a:t>Happens when </a:t>
            </a:r>
            <a:r>
              <a:rPr lang="en-US" dirty="0"/>
              <a:t>they </a:t>
            </a:r>
            <a:r>
              <a:rPr lang="en-US" dirty="0" smtClean="0"/>
              <a:t>Multiple </a:t>
            </a:r>
            <a:r>
              <a:rPr lang="en-US" dirty="0"/>
              <a:t>everywhere.  </a:t>
            </a:r>
          </a:p>
          <a:p>
            <a:r>
              <a:rPr lang="en-US" dirty="0"/>
              <a:t>Each person must have a primary position in which they pay registration fees.</a:t>
            </a:r>
          </a:p>
          <a:p>
            <a:r>
              <a:rPr lang="en-US" dirty="0"/>
              <a:t>When the “primary registration” becomes due and not renewed, that person drops from being registered in all locations.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/>
              <a:t>Information </a:t>
            </a:r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45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No spaces in last names </a:t>
            </a:r>
            <a:r>
              <a:rPr lang="en-US" sz="2400" dirty="0"/>
              <a:t>(</a:t>
            </a:r>
            <a:r>
              <a:rPr lang="en-US" sz="2400" dirty="0" err="1"/>
              <a:t>DeCarlo</a:t>
            </a:r>
            <a:r>
              <a:rPr lang="en-US" sz="2400" dirty="0"/>
              <a:t> </a:t>
            </a:r>
            <a:r>
              <a:rPr lang="en-US" sz="2400" dirty="0" smtClean="0"/>
              <a:t>not De </a:t>
            </a:r>
            <a:r>
              <a:rPr lang="en-US" sz="2400" dirty="0"/>
              <a:t>Carlo)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No apostrophes </a:t>
            </a:r>
            <a:r>
              <a:rPr lang="en-US" sz="2400" dirty="0"/>
              <a:t>(</a:t>
            </a:r>
            <a:r>
              <a:rPr lang="en-US" sz="2400" dirty="0" err="1"/>
              <a:t>OBrian</a:t>
            </a:r>
            <a:r>
              <a:rPr lang="en-US" sz="2400" dirty="0"/>
              <a:t> not O’Brian)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No initials for first names</a:t>
            </a:r>
          </a:p>
          <a:p>
            <a:pPr>
              <a:lnSpc>
                <a:spcPct val="90000"/>
              </a:lnSpc>
            </a:pPr>
            <a:r>
              <a:rPr lang="en-US" dirty="0"/>
              <a:t>Use an initial for a middle </a:t>
            </a:r>
            <a:r>
              <a:rPr lang="en-US" dirty="0" smtClean="0"/>
              <a:t>name; </a:t>
            </a:r>
            <a:r>
              <a:rPr lang="en-US" dirty="0"/>
              <a:t>don’t use a </a:t>
            </a:r>
            <a:r>
              <a:rPr lang="en-US" dirty="0" smtClean="0"/>
              <a:t>period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Prefixes are Dr., Rev. etc. 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Suffixes </a:t>
            </a:r>
            <a:r>
              <a:rPr lang="en-US" dirty="0"/>
              <a:t>are Jr., III, etc. 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No </a:t>
            </a:r>
            <a:r>
              <a:rPr lang="en-US" dirty="0"/>
              <a:t>need to enter Mr. or Mrs.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/>
              <a:t>Information Input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dirty="0"/>
              <a:t>Change wrong contact information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</a:t>
            </a:r>
            <a:r>
              <a:rPr lang="en-US" sz="2400" dirty="0"/>
              <a:t>Address, phone number, </a:t>
            </a:r>
            <a:r>
              <a:rPr lang="en-US" sz="2400" dirty="0" smtClean="0"/>
              <a:t>etc.)</a:t>
            </a:r>
            <a:endParaRPr lang="en-US" dirty="0"/>
          </a:p>
          <a:p>
            <a:r>
              <a:rPr lang="en-US" dirty="0"/>
              <a:t>Change grades if wrong, but </a:t>
            </a:r>
            <a:r>
              <a:rPr lang="en-US" u="sng" dirty="0"/>
              <a:t>don’t</a:t>
            </a:r>
            <a:r>
              <a:rPr lang="en-US" dirty="0"/>
              <a:t> “update” to the next years grade.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2400" dirty="0" err="1" smtClean="0"/>
              <a:t>ScoutNet</a:t>
            </a:r>
            <a:r>
              <a:rPr lang="en-US" sz="2400" dirty="0" smtClean="0"/>
              <a:t> </a:t>
            </a:r>
            <a:r>
              <a:rPr lang="en-US" sz="2400" dirty="0"/>
              <a:t>will do automatically on June </a:t>
            </a:r>
            <a:r>
              <a:rPr lang="en-US" sz="2400" dirty="0" smtClean="0"/>
              <a:t>1)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103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 smtClean="0"/>
              <a:t>No Follow-up </a:t>
            </a:r>
            <a:r>
              <a:rPr lang="en-US" dirty="0"/>
              <a:t>with </a:t>
            </a:r>
            <a:r>
              <a:rPr lang="en-US" dirty="0" smtClean="0"/>
              <a:t>drops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Every person, youth and adult, should be contacted and asked to renew in Scouting and/or invited to rejoin.</a:t>
            </a:r>
          </a:p>
          <a:p>
            <a:pPr>
              <a:lnSpc>
                <a:spcPct val="90000"/>
              </a:lnSpc>
            </a:pPr>
            <a:r>
              <a:rPr lang="en-US" dirty="0"/>
              <a:t>If they chose not to, ask why.  This allows </a:t>
            </a:r>
            <a:r>
              <a:rPr lang="en-US" dirty="0" smtClean="0"/>
              <a:t>us </a:t>
            </a:r>
            <a:r>
              <a:rPr lang="en-US" dirty="0"/>
              <a:t>to gain a better understanding of why people are leaving </a:t>
            </a:r>
            <a:r>
              <a:rPr lang="en-US" dirty="0" smtClean="0"/>
              <a:t>the </a:t>
            </a:r>
            <a:r>
              <a:rPr lang="en-US" dirty="0"/>
              <a:t>program.</a:t>
            </a:r>
          </a:p>
          <a:p>
            <a:pPr>
              <a:lnSpc>
                <a:spcPct val="90000"/>
              </a:lnSpc>
            </a:pPr>
            <a:r>
              <a:rPr lang="en-US" dirty="0"/>
              <a:t>In some circumstances, where you can offer alternatives (another unit with another meeting night.)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572000" cy="194468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US" sz="3200" i="1" dirty="0" smtClean="0">
                <a:latin typeface="Lucida Sans Unicode" pitchFamily="34" charset="0"/>
              </a:rPr>
              <a:t>And have the knowledge you need!</a:t>
            </a:r>
          </a:p>
        </p:txBody>
      </p:sp>
      <p:sp>
        <p:nvSpPr>
          <p:cNvPr id="15365" name="Text Placeholder 2"/>
          <p:cNvSpPr>
            <a:spLocks/>
          </p:cNvSpPr>
          <p:nvPr/>
        </p:nvSpPr>
        <p:spPr bwMode="auto">
          <a:xfrm>
            <a:off x="1066800" y="1143000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More Information</a:t>
            </a:r>
            <a:r>
              <a:rPr lang="en-US" sz="4000" dirty="0">
                <a:latin typeface="Lucida Sans Unicode" pitchFamily="34" charset="0"/>
              </a:rPr>
              <a:t/>
            </a:r>
            <a:br>
              <a:rPr lang="en-US" sz="4000" dirty="0">
                <a:latin typeface="Lucida Sans Unicode" pitchFamily="34" charset="0"/>
              </a:rPr>
            </a:br>
            <a:r>
              <a:rPr lang="en-US" sz="4000" dirty="0" smtClean="0">
                <a:solidFill>
                  <a:schemeClr val="tx2"/>
                </a:solidFill>
                <a:latin typeface="Lucida Sans Unicode" pitchFamily="34" charset="0"/>
              </a:rPr>
              <a:t>To help you succeed!</a:t>
            </a:r>
            <a:endParaRPr lang="en-US" sz="40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pic>
        <p:nvPicPr>
          <p:cNvPr id="15366" name="Picture 13" descr="AnnivGrStandard_Whi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 smtClean="0"/>
              <a:t>Communicate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458200" cy="41879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Provide status to ADC/DC and USE frequently.</a:t>
            </a:r>
            <a:endParaRPr lang="en-US" dirty="0"/>
          </a:p>
          <a:p>
            <a:r>
              <a:rPr lang="en-US" dirty="0" smtClean="0"/>
              <a:t>Use the “Commissioners Unit Charter Renewal Status Report” (available from USE).</a:t>
            </a:r>
          </a:p>
          <a:p>
            <a:r>
              <a:rPr lang="en-US" dirty="0" smtClean="0"/>
              <a:t>Use the data to properly monitor and support the </a:t>
            </a:r>
            <a:r>
              <a:rPr lang="en-US" dirty="0" err="1" smtClean="0"/>
              <a:t>rechartering</a:t>
            </a:r>
            <a:r>
              <a:rPr lang="en-US" dirty="0" smtClean="0"/>
              <a:t> process.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/>
              <a:t>What is a “Charter”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3429000"/>
          </a:xfrm>
        </p:spPr>
        <p:txBody>
          <a:bodyPr/>
          <a:lstStyle/>
          <a:p>
            <a:r>
              <a:rPr lang="en-US" dirty="0"/>
              <a:t>Permission </a:t>
            </a:r>
            <a:r>
              <a:rPr lang="en-US" dirty="0" smtClean="0"/>
              <a:t>granted </a:t>
            </a:r>
            <a:r>
              <a:rPr lang="en-US" dirty="0"/>
              <a:t>by the national council to an organization enabling them to use the Scouting program as  part of their youth service program.</a:t>
            </a:r>
          </a:p>
          <a:p>
            <a:r>
              <a:rPr lang="en-US" dirty="0" smtClean="0"/>
              <a:t>Agreement </a:t>
            </a:r>
            <a:r>
              <a:rPr lang="en-US" dirty="0"/>
              <a:t>between </a:t>
            </a:r>
            <a:r>
              <a:rPr lang="en-US" dirty="0" smtClean="0"/>
              <a:t>organization </a:t>
            </a:r>
            <a:r>
              <a:rPr lang="en-US" dirty="0"/>
              <a:t>and </a:t>
            </a:r>
            <a:r>
              <a:rPr lang="en-US" dirty="0" smtClean="0"/>
              <a:t>BSA</a:t>
            </a:r>
            <a:r>
              <a:rPr lang="en-US" dirty="0"/>
              <a:t>.  </a:t>
            </a:r>
            <a:endParaRPr lang="en-US" dirty="0" smtClean="0"/>
          </a:p>
          <a:p>
            <a:r>
              <a:rPr lang="en-US" dirty="0" smtClean="0"/>
              <a:t>Renewed annually.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 smtClean="0"/>
              <a:t>Stage Status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458200" cy="4187952"/>
          </a:xfrm>
        </p:spPr>
        <p:txBody>
          <a:bodyPr/>
          <a:lstStyle/>
          <a:p>
            <a:pPr marL="623887" indent="-514350">
              <a:lnSpc>
                <a:spcPct val="150000"/>
              </a:lnSpc>
              <a:buSzPct val="95000"/>
              <a:buFont typeface="+mj-lt"/>
              <a:buAutoNum type="arabicPeriod"/>
            </a:pPr>
            <a:r>
              <a:rPr lang="en-US" dirty="0" smtClean="0"/>
              <a:t>Load Roster</a:t>
            </a:r>
            <a:br>
              <a:rPr lang="en-US" dirty="0" smtClean="0"/>
            </a:br>
            <a:r>
              <a:rPr lang="en-US" dirty="0" smtClean="0"/>
              <a:t>(UMS Reconciliation)</a:t>
            </a:r>
          </a:p>
          <a:p>
            <a:pPr marL="623887" indent="-514350">
              <a:lnSpc>
                <a:spcPct val="150000"/>
              </a:lnSpc>
              <a:buSzPct val="95000"/>
              <a:buFont typeface="+mj-lt"/>
              <a:buAutoNum type="arabicPeriod"/>
            </a:pPr>
            <a:r>
              <a:rPr lang="en-US" dirty="0" smtClean="0"/>
              <a:t>Renew Roster</a:t>
            </a:r>
          </a:p>
          <a:p>
            <a:pPr marL="623887" indent="-514350">
              <a:lnSpc>
                <a:spcPct val="150000"/>
              </a:lnSpc>
              <a:buSzPct val="95000"/>
              <a:buFont typeface="+mj-lt"/>
              <a:buAutoNum type="arabicPeriod"/>
            </a:pPr>
            <a:r>
              <a:rPr lang="en-US" dirty="0" smtClean="0"/>
              <a:t>Check Roster</a:t>
            </a:r>
          </a:p>
          <a:p>
            <a:pPr marL="623887" indent="-514350">
              <a:lnSpc>
                <a:spcPct val="150000"/>
              </a:lnSpc>
              <a:buSzPct val="95000"/>
              <a:buFont typeface="+mj-lt"/>
              <a:buAutoNum type="arabicPeriod"/>
            </a:pPr>
            <a:r>
              <a:rPr lang="en-US" dirty="0" smtClean="0"/>
              <a:t>Summary</a:t>
            </a:r>
          </a:p>
          <a:p>
            <a:pPr marL="623887" indent="-514350">
              <a:lnSpc>
                <a:spcPct val="150000"/>
              </a:lnSpc>
              <a:buSzPct val="95000"/>
              <a:buFont typeface="+mj-lt"/>
              <a:buAutoNum type="arabicPeriod"/>
            </a:pPr>
            <a:r>
              <a:rPr lang="en-US" dirty="0" smtClean="0"/>
              <a:t>Submitted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103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 smtClean="0"/>
              <a:t>Use your “tools”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“UCRS Members Not Renewed Roster”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Available from your Unit Service Executive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Recruit members back into Scouting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It’s worth the time and effort!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 smtClean="0"/>
              <a:t>Free advancement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dirty="0" smtClean="0"/>
              <a:t>JTE Bronze or higher</a:t>
            </a:r>
          </a:p>
          <a:p>
            <a:r>
              <a:rPr lang="en-US" dirty="0" err="1" smtClean="0"/>
              <a:t>Participatee</a:t>
            </a:r>
            <a:r>
              <a:rPr lang="en-US" dirty="0" smtClean="0"/>
              <a:t> in FOS &amp; Popcorn 2012</a:t>
            </a:r>
          </a:p>
          <a:p>
            <a:r>
              <a:rPr lang="en-US" dirty="0" smtClean="0"/>
              <a:t>Plan to participate in FOS &amp; Popcorn 2013</a:t>
            </a:r>
          </a:p>
          <a:p>
            <a:r>
              <a:rPr lang="en-US" dirty="0" smtClean="0"/>
              <a:t>Complete form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buNone/>
            </a:pPr>
            <a:r>
              <a:rPr lang="en-US" sz="2000" dirty="0" smtClean="0"/>
              <a:t>FINE PRINT: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Applies to free cloth rank advancement </a:t>
            </a:r>
            <a:br>
              <a:rPr lang="en-US" sz="1800" dirty="0" smtClean="0"/>
            </a:br>
            <a:r>
              <a:rPr lang="en-US" sz="1800" dirty="0" smtClean="0"/>
              <a:t>badges for Bobcat, Tiger, Wolf, Bear, </a:t>
            </a:r>
            <a:r>
              <a:rPr lang="en-US" sz="1800" dirty="0" err="1" smtClean="0"/>
              <a:t>Webelos</a:t>
            </a:r>
            <a:r>
              <a:rPr lang="en-US" sz="1800" dirty="0" smtClean="0"/>
              <a:t>,</a:t>
            </a:r>
            <a:br>
              <a:rPr lang="en-US" sz="1800" dirty="0" smtClean="0"/>
            </a:br>
            <a:r>
              <a:rPr lang="en-US" sz="1800" dirty="0" smtClean="0"/>
              <a:t>Arrow of Light, Scout Tenderfoot, 1st Class, </a:t>
            </a:r>
            <a:br>
              <a:rPr lang="en-US" sz="1800" dirty="0" smtClean="0"/>
            </a:br>
            <a:r>
              <a:rPr lang="en-US" sz="1800" dirty="0" smtClean="0"/>
              <a:t>2nd Class, Star, Life, Eagle and </a:t>
            </a:r>
            <a:br>
              <a:rPr lang="en-US" sz="1800" dirty="0" smtClean="0"/>
            </a:br>
            <a:r>
              <a:rPr lang="en-US" sz="1800" dirty="0" smtClean="0"/>
              <a:t>Venturing Devices.</a:t>
            </a:r>
            <a:endParaRPr lang="en-US" sz="1800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pic>
        <p:nvPicPr>
          <p:cNvPr id="172034" name="Picture 2" descr="D:\Commissioner\Cabinet Meeting\Council Coordinated October\Free Advancement 2013.png"/>
          <p:cNvPicPr>
            <a:picLocks noChangeAspect="1" noChangeArrowheads="1"/>
          </p:cNvPicPr>
          <p:nvPr/>
        </p:nvPicPr>
        <p:blipFill>
          <a:blip r:embed="rId2" cstate="print"/>
          <a:srcRect l="6163" r="7559" b="2381"/>
          <a:stretch>
            <a:fillRect/>
          </a:stretch>
        </p:blipFill>
        <p:spPr bwMode="auto">
          <a:xfrm>
            <a:off x="6629400" y="3352800"/>
            <a:ext cx="2133600" cy="3124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 smtClean="0"/>
              <a:t>Free Steelers hats!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0848"/>
            <a:ext cx="8183880" cy="4187952"/>
          </a:xfrm>
        </p:spPr>
        <p:txBody>
          <a:bodyPr/>
          <a:lstStyle/>
          <a:p>
            <a:r>
              <a:rPr lang="en-US" dirty="0" smtClean="0"/>
              <a:t>One hat for each registered leader.</a:t>
            </a:r>
          </a:p>
          <a:p>
            <a:r>
              <a:rPr lang="en-US" dirty="0" smtClean="0"/>
              <a:t>Turn in Charter by December 15.</a:t>
            </a:r>
          </a:p>
          <a:p>
            <a:r>
              <a:rPr lang="en-US" dirty="0" smtClean="0"/>
              <a:t>Use checklist.</a:t>
            </a:r>
          </a:p>
          <a:p>
            <a:r>
              <a:rPr lang="en-US" dirty="0" smtClean="0"/>
              <a:t>Complete and correct.</a:t>
            </a:r>
          </a:p>
          <a:p>
            <a:r>
              <a:rPr lang="en-US" dirty="0" smtClean="0"/>
              <a:t>All fees paid.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Complete form.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Obtain approval of DC or DE (USE).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pic>
        <p:nvPicPr>
          <p:cNvPr id="168962" name="Picture 2" descr="D:\Commissioner\Cabinet Meeting\Council Coordinated October\On-Time Defective-Free Charter Incenti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029200"/>
            <a:ext cx="1437587" cy="13477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455"/>
            <a:ext cx="8183880" cy="1051560"/>
          </a:xfrm>
        </p:spPr>
        <p:txBody>
          <a:bodyPr/>
          <a:lstStyle/>
          <a:p>
            <a:r>
              <a:rPr lang="en-US" dirty="0" smtClean="0"/>
              <a:t>Fees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0848"/>
            <a:ext cx="8534400" cy="4187952"/>
          </a:xfrm>
        </p:spPr>
        <p:txBody>
          <a:bodyPr/>
          <a:lstStyle/>
          <a:p>
            <a:r>
              <a:rPr lang="en-US" dirty="0" smtClean="0"/>
              <a:t>$15 for every registered youth and adult.</a:t>
            </a:r>
          </a:p>
          <a:p>
            <a:pPr lvl="1"/>
            <a:r>
              <a:rPr lang="en-US" dirty="0" smtClean="0"/>
              <a:t>NOTE:  Tiger Cub Adult Partners do NOT pay registration fees.</a:t>
            </a:r>
          </a:p>
          <a:p>
            <a:r>
              <a:rPr lang="en-US" dirty="0" smtClean="0"/>
              <a:t>Accident &amp; Sickness Insurance:</a:t>
            </a:r>
            <a:endParaRPr lang="en-US" sz="2400" dirty="0"/>
          </a:p>
          <a:p>
            <a:pPr lvl="1"/>
            <a:r>
              <a:rPr lang="en-US" sz="2400" dirty="0" smtClean="0"/>
              <a:t>Packs: $1 </a:t>
            </a:r>
            <a:r>
              <a:rPr lang="en-US" sz="2400" dirty="0"/>
              <a:t>per youth </a:t>
            </a:r>
            <a:r>
              <a:rPr lang="en-US" sz="2400" dirty="0" smtClean="0"/>
              <a:t>and adult</a:t>
            </a:r>
            <a:endParaRPr lang="en-US" sz="2400" dirty="0"/>
          </a:p>
          <a:p>
            <a:pPr lvl="2">
              <a:buNone/>
            </a:pPr>
            <a:r>
              <a:rPr lang="en-US" sz="1800" dirty="0" smtClean="0"/>
              <a:t>NOTE: Tiger Cub Adult Partners DO pay insurance fee</a:t>
            </a:r>
          </a:p>
          <a:p>
            <a:pPr lvl="1"/>
            <a:r>
              <a:rPr lang="en-US" sz="2400" dirty="0" smtClean="0"/>
              <a:t>Troops &amp; Crews: $1.50 </a:t>
            </a:r>
            <a:r>
              <a:rPr lang="en-US" sz="2400" dirty="0"/>
              <a:t>per youth </a:t>
            </a:r>
            <a:r>
              <a:rPr lang="en-US" sz="2400" dirty="0" smtClean="0"/>
              <a:t>and </a:t>
            </a:r>
            <a:r>
              <a:rPr lang="en-US" sz="2400" dirty="0"/>
              <a:t>adult</a:t>
            </a:r>
          </a:p>
          <a:p>
            <a:r>
              <a:rPr lang="en-US" dirty="0" smtClean="0"/>
              <a:t>$40 charter fee for unit.</a:t>
            </a:r>
          </a:p>
        </p:txBody>
      </p:sp>
      <p:pic>
        <p:nvPicPr>
          <p:cNvPr id="171010" name="Picture 2" descr="D:\Commissioner\Cabinet Meeting\Council Coordinated October\AccSickPlan_Page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4599781"/>
            <a:ext cx="1214919" cy="187721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455"/>
            <a:ext cx="8183880" cy="1051560"/>
          </a:xfrm>
        </p:spPr>
        <p:txBody>
          <a:bodyPr/>
          <a:lstStyle/>
          <a:p>
            <a:r>
              <a:rPr lang="en-US" dirty="0" smtClean="0"/>
              <a:t>Fees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187952"/>
          </a:xfrm>
        </p:spPr>
        <p:txBody>
          <a:bodyPr/>
          <a:lstStyle/>
          <a:p>
            <a:r>
              <a:rPr lang="en-US" dirty="0" smtClean="0"/>
              <a:t>Include separate checks</a:t>
            </a:r>
          </a:p>
          <a:p>
            <a:pPr lvl="1"/>
            <a:r>
              <a:rPr lang="en-US" dirty="0" err="1" smtClean="0"/>
              <a:t>Recharter</a:t>
            </a:r>
            <a:r>
              <a:rPr lang="en-US" dirty="0" smtClean="0"/>
              <a:t> fees</a:t>
            </a:r>
          </a:p>
          <a:p>
            <a:pPr lvl="1"/>
            <a:r>
              <a:rPr lang="en-US" dirty="0" smtClean="0"/>
              <a:t>Insurance fees</a:t>
            </a:r>
          </a:p>
          <a:p>
            <a:r>
              <a:rPr lang="en-US" dirty="0" smtClean="0"/>
              <a:t>Make checks payable to: </a:t>
            </a:r>
            <a:br>
              <a:rPr lang="en-US" dirty="0" smtClean="0"/>
            </a:br>
            <a:r>
              <a:rPr lang="en-US" sz="2400" dirty="0" smtClean="0"/>
              <a:t>“LAUREL HIGHLANDS COUNCIL, B.S.A.”</a:t>
            </a:r>
            <a:endParaRPr lang="en-US" dirty="0" smtClean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455"/>
            <a:ext cx="8183880" cy="1051560"/>
          </a:xfrm>
        </p:spPr>
        <p:txBody>
          <a:bodyPr/>
          <a:lstStyle/>
          <a:p>
            <a:r>
              <a:rPr lang="en-US" dirty="0" smtClean="0"/>
              <a:t>Journey to Excellence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880" cy="3806952"/>
          </a:xfrm>
        </p:spPr>
        <p:txBody>
          <a:bodyPr/>
          <a:lstStyle/>
          <a:p>
            <a:r>
              <a:rPr lang="en-US" dirty="0" smtClean="0"/>
              <a:t>Help fill out the Journey to Excellence form and determine if unit qualifies for Bronze, Silver, or Gold recognition.</a:t>
            </a:r>
          </a:p>
          <a:p>
            <a:r>
              <a:rPr lang="en-US" dirty="0" smtClean="0"/>
              <a:t>Use LHC JTE Worksheet</a:t>
            </a:r>
          </a:p>
          <a:p>
            <a:r>
              <a:rPr lang="en-US" dirty="0" smtClean="0"/>
              <a:t>Ask if unit logged their service hours in the JTE Service Hours Reporting website</a:t>
            </a:r>
            <a:br>
              <a:rPr lang="en-US" dirty="0" smtClean="0"/>
            </a:br>
            <a:r>
              <a:rPr lang="en-US" dirty="0" smtClean="0"/>
              <a:t>(https://servicehours.scouting.org)</a:t>
            </a:r>
            <a:endParaRPr lang="en-US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3507"/>
            <a:ext cx="876300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Youth Protection Begins with “YOU”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dirty="0" smtClean="0"/>
              <a:t>Every registered adult leader is required to go through youth protection training every 2 years.</a:t>
            </a:r>
          </a:p>
          <a:p>
            <a:endParaRPr lang="en-US" dirty="0"/>
          </a:p>
        </p:txBody>
      </p:sp>
      <p:pic>
        <p:nvPicPr>
          <p:cNvPr id="164866" name="Picture 2" descr="http://lospadresbsa.org/Images/You_Y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2971800"/>
            <a:ext cx="2667000" cy="266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863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 smtClean="0"/>
              <a:t>Update emails in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dirty="0" smtClean="0"/>
              <a:t>Allows for better communication.</a:t>
            </a:r>
          </a:p>
          <a:p>
            <a:r>
              <a:rPr lang="en-US" dirty="0" smtClean="0"/>
              <a:t>Needed for the 18th JTE criteria! </a:t>
            </a:r>
            <a:br>
              <a:rPr lang="en-US" dirty="0" smtClean="0"/>
            </a:br>
            <a:r>
              <a:rPr lang="en-US" dirty="0" smtClean="0"/>
              <a:t>(Voice of the Scout).</a:t>
            </a:r>
          </a:p>
          <a:p>
            <a:r>
              <a:rPr lang="en-US" dirty="0" smtClean="0"/>
              <a:t>District &amp; Unit management capabilities are coming!</a:t>
            </a:r>
            <a:endParaRPr lang="en-US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best “tool”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652462"/>
          </a:xfrm>
        </p:spPr>
        <p:txBody>
          <a:bodyPr/>
          <a:lstStyle/>
          <a:p>
            <a:r>
              <a:rPr lang="en-US" dirty="0" smtClean="0"/>
              <a:t>Unit Charter Renewal Checklist</a:t>
            </a:r>
            <a:endParaRPr lang="en-US" dirty="0"/>
          </a:p>
        </p:txBody>
      </p:sp>
      <p:pic>
        <p:nvPicPr>
          <p:cNvPr id="169986" name="Picture 2" descr="D:\Commissioner\Cabinet Meeting\Council Coordinated October\Unit Charter Checklist.png"/>
          <p:cNvPicPr>
            <a:picLocks noChangeAspect="1" noChangeArrowheads="1"/>
          </p:cNvPicPr>
          <p:nvPr/>
        </p:nvPicPr>
        <p:blipFill>
          <a:blip r:embed="rId2" cstate="print"/>
          <a:srcRect b="20238"/>
          <a:stretch>
            <a:fillRect/>
          </a:stretch>
        </p:blipFill>
        <p:spPr bwMode="auto">
          <a:xfrm>
            <a:off x="4495800" y="2286000"/>
            <a:ext cx="3764746" cy="3886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0852"/>
            <a:ext cx="8183880" cy="1143000"/>
          </a:xfrm>
        </p:spPr>
        <p:txBody>
          <a:bodyPr/>
          <a:lstStyle/>
          <a:p>
            <a:r>
              <a:rPr lang="en-US" dirty="0"/>
              <a:t>Why Re-charter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495800"/>
          </a:xfrm>
        </p:spPr>
        <p:txBody>
          <a:bodyPr/>
          <a:lstStyle/>
          <a:p>
            <a:r>
              <a:rPr lang="en-US" dirty="0"/>
              <a:t>Renews partnership annually between organization and BSA.</a:t>
            </a:r>
          </a:p>
          <a:p>
            <a:r>
              <a:rPr lang="en-US" dirty="0"/>
              <a:t>Updates paperwork </a:t>
            </a:r>
            <a:r>
              <a:rPr lang="en-US" dirty="0" smtClean="0"/>
              <a:t>– who is active/inactive.</a:t>
            </a:r>
            <a:endParaRPr lang="en-US" dirty="0"/>
          </a:p>
          <a:p>
            <a:r>
              <a:rPr lang="en-US" dirty="0"/>
              <a:t>No one volunteers for more than one year.  </a:t>
            </a:r>
            <a:r>
              <a:rPr lang="en-US" dirty="0" smtClean="0"/>
              <a:t>Scouting </a:t>
            </a:r>
            <a:r>
              <a:rPr lang="en-US" dirty="0"/>
              <a:t>is NOT a lifelong commitment.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en-US" dirty="0"/>
              <a:t>renew that commitment annually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algn="ctr">
              <a:buNone/>
            </a:pPr>
            <a:r>
              <a:rPr lang="en-US" b="1" i="1" dirty="0" smtClean="0"/>
              <a:t>(Qualifies Commissioners for awards)</a:t>
            </a:r>
            <a:endParaRPr lang="en-US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863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 smtClean="0"/>
              <a:t>Consider a turn-in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dirty="0" smtClean="0"/>
              <a:t>Pancake breakfast</a:t>
            </a:r>
            <a:r>
              <a:rPr lang="en-US" smtClean="0"/>
              <a:t>, coffee &amp; donuts, etc.</a:t>
            </a:r>
            <a:endParaRPr lang="en-US" dirty="0" smtClean="0"/>
          </a:p>
          <a:p>
            <a:r>
              <a:rPr lang="en-US" dirty="0" smtClean="0"/>
              <a:t>Have computer available and internet access.</a:t>
            </a:r>
          </a:p>
          <a:p>
            <a:r>
              <a:rPr lang="en-US" dirty="0" smtClean="0"/>
              <a:t>Combine with training.</a:t>
            </a:r>
            <a:endParaRPr lang="en-US" dirty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principles to ensure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691062"/>
          </a:xfrm>
        </p:spPr>
        <p:txBody>
          <a:bodyPr/>
          <a:lstStyle/>
          <a:p>
            <a:r>
              <a:rPr lang="en-US" dirty="0" smtClean="0"/>
              <a:t>Keep the process simple.</a:t>
            </a:r>
          </a:p>
          <a:p>
            <a:pPr lvl="1"/>
            <a:r>
              <a:rPr lang="en-US" dirty="0" smtClean="0"/>
              <a:t>Don’t add anything!</a:t>
            </a:r>
          </a:p>
          <a:p>
            <a:r>
              <a:rPr lang="en-US" dirty="0" smtClean="0"/>
              <a:t>Anticipate anything that could delay on-time renewal</a:t>
            </a:r>
          </a:p>
          <a:p>
            <a:pPr lvl="1"/>
            <a:r>
              <a:rPr lang="en-US" dirty="0" smtClean="0"/>
              <a:t>Is the unit leader going to be out of town for a month? </a:t>
            </a:r>
          </a:p>
          <a:p>
            <a:pPr lvl="1"/>
            <a:r>
              <a:rPr lang="en-US" dirty="0" smtClean="0"/>
              <a:t>Are there unit problems that might delay the renewal? </a:t>
            </a:r>
          </a:p>
          <a:p>
            <a:pPr lvl="1"/>
            <a:r>
              <a:rPr lang="en-US" dirty="0" smtClean="0"/>
              <a:t>Has there been a loss of adults?  Youth?</a:t>
            </a:r>
            <a:endParaRPr lang="en-US"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13" descr="AnnivGrStandard_Whi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7" name="Picture 9" descr="JTE_Logo_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762000"/>
            <a:ext cx="7678738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91737"/>
            <a:ext cx="8229600" cy="1143000"/>
          </a:xfrm>
          <a:noFill/>
        </p:spPr>
        <p:txBody>
          <a:bodyPr/>
          <a:lstStyle/>
          <a:p>
            <a:r>
              <a:rPr lang="en-US" dirty="0" smtClean="0"/>
              <a:t>Why this training?!  </a:t>
            </a:r>
            <a:r>
              <a:rPr lang="en-US" sz="3600" dirty="0" smtClean="0"/>
              <a:t>(again)</a:t>
            </a:r>
            <a:endParaRPr lang="en-US" dirty="0"/>
          </a:p>
        </p:txBody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Commissioners are </a:t>
            </a:r>
            <a:r>
              <a:rPr lang="en-US" sz="3600" b="1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responsible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unit charter renewal.</a:t>
            </a:r>
          </a:p>
          <a:p>
            <a:pPr>
              <a:buNone/>
            </a:pPr>
            <a:endParaRPr lang="en-US" sz="36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It is essential that we know the steps in the process.</a:t>
            </a:r>
            <a:endParaRPr lang="en-US" sz="3200" dirty="0"/>
          </a:p>
        </p:txBody>
      </p:sp>
      <p:pic>
        <p:nvPicPr>
          <p:cNvPr id="120836" name="Picture 4" descr="Wreath_s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304800"/>
            <a:ext cx="906463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0852"/>
            <a:ext cx="8183880" cy="1143000"/>
          </a:xfrm>
        </p:spPr>
        <p:txBody>
          <a:bodyPr/>
          <a:lstStyle/>
          <a:p>
            <a:r>
              <a:rPr lang="en-US" dirty="0" smtClean="0"/>
              <a:t>Aligns with 4 Focus Areas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495800"/>
          </a:xfrm>
        </p:spPr>
        <p:txBody>
          <a:bodyPr/>
          <a:lstStyle/>
          <a:p>
            <a:pPr marL="623887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Support unit growth in the JTE criteria</a:t>
            </a:r>
          </a:p>
          <a:p>
            <a:pPr marL="623887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Link District Committee resources to unit</a:t>
            </a:r>
          </a:p>
          <a:p>
            <a:pPr marL="623887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Visit units and log the visits into UVTS</a:t>
            </a:r>
          </a:p>
          <a:p>
            <a:pPr marL="623887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Support On-time re-chartering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1737"/>
            <a:ext cx="8183880" cy="1143000"/>
          </a:xfrm>
        </p:spPr>
        <p:txBody>
          <a:bodyPr/>
          <a:lstStyle/>
          <a:p>
            <a:r>
              <a:rPr lang="en-US" dirty="0" smtClean="0"/>
              <a:t>Renewal packet contents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17848"/>
          </a:xfrm>
        </p:spPr>
        <p:txBody>
          <a:bodyPr/>
          <a:lstStyle/>
          <a:p>
            <a:r>
              <a:rPr lang="en-US" sz="2400" dirty="0" smtClean="0"/>
              <a:t>Online charter renewal code and instructions </a:t>
            </a:r>
            <a:br>
              <a:rPr lang="en-US" sz="2400" dirty="0" smtClean="0"/>
            </a:br>
            <a:r>
              <a:rPr lang="en-US" sz="2000" dirty="0" smtClean="0"/>
              <a:t>(unit specific)</a:t>
            </a:r>
            <a:endParaRPr lang="en-US" sz="2400" dirty="0" smtClean="0"/>
          </a:p>
          <a:p>
            <a:r>
              <a:rPr lang="en-US" sz="2400" dirty="0" smtClean="0"/>
              <a:t>Unit account card </a:t>
            </a:r>
            <a:br>
              <a:rPr lang="en-US" sz="2400" dirty="0" smtClean="0"/>
            </a:br>
            <a:r>
              <a:rPr lang="en-US" sz="2000" dirty="0" smtClean="0"/>
              <a:t>(ID’s who can sign for unit account at Flag Plaza)</a:t>
            </a:r>
            <a:endParaRPr lang="en-US" sz="2400" dirty="0" smtClean="0"/>
          </a:p>
          <a:p>
            <a:r>
              <a:rPr lang="en-US" sz="2400" dirty="0" smtClean="0"/>
              <a:t>Charter renewal checklist</a:t>
            </a:r>
          </a:p>
          <a:p>
            <a:r>
              <a:rPr lang="en-US" sz="2400" dirty="0" smtClean="0"/>
              <a:t>JTE requirements </a:t>
            </a:r>
            <a:r>
              <a:rPr lang="en-US" sz="2000" dirty="0" smtClean="0"/>
              <a:t>(unit type specific)</a:t>
            </a:r>
            <a:endParaRPr lang="en-US" sz="2400" dirty="0" smtClean="0"/>
          </a:p>
          <a:p>
            <a:r>
              <a:rPr lang="en-US" sz="2400" dirty="0" smtClean="0"/>
              <a:t>Free advancement form </a:t>
            </a:r>
            <a:r>
              <a:rPr lang="en-US" sz="2000" dirty="0" smtClean="0"/>
              <a:t>(in triplicate)</a:t>
            </a:r>
            <a:endParaRPr lang="en-US" sz="2400" dirty="0" smtClean="0"/>
          </a:p>
          <a:p>
            <a:r>
              <a:rPr lang="en-US" sz="2400" dirty="0" smtClean="0"/>
              <a:t>Internet advancement Instructions</a:t>
            </a:r>
          </a:p>
          <a:p>
            <a:r>
              <a:rPr lang="en-US" sz="2400" dirty="0" smtClean="0"/>
              <a:t>Free hat incentive form</a:t>
            </a:r>
          </a:p>
          <a:p>
            <a:r>
              <a:rPr lang="en-US" sz="2400" dirty="0" smtClean="0"/>
              <a:t>Accident insurance worksheet </a:t>
            </a:r>
            <a:r>
              <a:rPr lang="en-US" sz="2000" dirty="0" smtClean="0"/>
              <a:t>(unit type specific)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863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 smtClean="0"/>
              <a:t>Charter Renewal Time Line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3581400"/>
          </a:xfrm>
        </p:spPr>
        <p:txBody>
          <a:bodyPr/>
          <a:lstStyle/>
          <a:p>
            <a:r>
              <a:rPr lang="en-US" dirty="0" smtClean="0"/>
              <a:t>Follow the LHC Timeline.</a:t>
            </a:r>
          </a:p>
          <a:p>
            <a:r>
              <a:rPr lang="en-US" dirty="0" smtClean="0"/>
              <a:t>Process already started.</a:t>
            </a:r>
          </a:p>
        </p:txBody>
      </p:sp>
      <p:pic>
        <p:nvPicPr>
          <p:cNvPr id="4" name="Picture 3" descr="Charter Renewal Time Line Specif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3048000"/>
            <a:ext cx="2473037" cy="3200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863"/>
            <a:ext cx="8183880" cy="1051560"/>
          </a:xfrm>
        </p:spPr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3581400"/>
          </a:xfrm>
        </p:spPr>
        <p:txBody>
          <a:bodyPr/>
          <a:lstStyle/>
          <a:p>
            <a:r>
              <a:rPr lang="en-US" dirty="0"/>
              <a:t>3-Months (90-days) prior to re-charter date</a:t>
            </a:r>
          </a:p>
          <a:p>
            <a:pPr lvl="1"/>
            <a:r>
              <a:rPr lang="en-US" sz="2400" dirty="0" smtClean="0"/>
              <a:t>DE (USE) meets with Charter Organization Executive Officer:</a:t>
            </a:r>
            <a:endParaRPr lang="en-US" sz="2400" dirty="0"/>
          </a:p>
          <a:p>
            <a:pPr lvl="2"/>
            <a:r>
              <a:rPr lang="en-US" sz="2300" dirty="0" smtClean="0"/>
              <a:t>Discuss </a:t>
            </a:r>
            <a:r>
              <a:rPr lang="en-US" sz="2300" dirty="0"/>
              <a:t>the </a:t>
            </a:r>
            <a:r>
              <a:rPr lang="en-US" sz="2300" dirty="0" smtClean="0"/>
              <a:t>successes </a:t>
            </a:r>
            <a:r>
              <a:rPr lang="en-US" sz="2300" dirty="0"/>
              <a:t>and </a:t>
            </a:r>
            <a:r>
              <a:rPr lang="en-US" sz="2300" dirty="0" smtClean="0"/>
              <a:t>challenges </a:t>
            </a:r>
            <a:r>
              <a:rPr lang="en-US" sz="2300" dirty="0"/>
              <a:t>of </a:t>
            </a:r>
            <a:r>
              <a:rPr lang="en-US" sz="2300" dirty="0" smtClean="0"/>
              <a:t>unit.</a:t>
            </a:r>
            <a:endParaRPr lang="en-US" sz="2300" dirty="0"/>
          </a:p>
          <a:p>
            <a:pPr lvl="2"/>
            <a:r>
              <a:rPr lang="en-US" sz="2300" dirty="0"/>
              <a:t>Review role of the charter organization and local council.</a:t>
            </a:r>
          </a:p>
          <a:p>
            <a:pPr lvl="2"/>
            <a:r>
              <a:rPr lang="en-US" sz="2300" dirty="0"/>
              <a:t>Consider key unit personnel to determine replacements, additions, and recognitions.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Concourse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7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uman">
    <a:dk1>
      <a:sysClr val="windowText" lastClr="000000"/>
    </a:dk1>
    <a:lt1>
      <a:sysClr val="window" lastClr="FFFFFF"/>
    </a:lt1>
    <a:dk2>
      <a:srgbClr val="795339"/>
    </a:dk2>
    <a:lt2>
      <a:srgbClr val="F7EEDD"/>
    </a:lt2>
    <a:accent1>
      <a:srgbClr val="AD2E27"/>
    </a:accent1>
    <a:accent2>
      <a:srgbClr val="3F3D66"/>
    </a:accent2>
    <a:accent3>
      <a:srgbClr val="17517A"/>
    </a:accent3>
    <a:accent4>
      <a:srgbClr val="877E48"/>
    </a:accent4>
    <a:accent5>
      <a:srgbClr val="AF8B1E"/>
    </a:accent5>
    <a:accent6>
      <a:srgbClr val="A35E21"/>
    </a:accent6>
    <a:hlink>
      <a:srgbClr val="9B7300"/>
    </a:hlink>
    <a:folHlink>
      <a:srgbClr val="D6A73B"/>
    </a:folHlink>
  </a:clrScheme>
</a:themeOverride>
</file>

<file path=ppt/theme/themeOverride2.xml><?xml version="1.0" encoding="utf-8"?>
<a:themeOverride xmlns:a="http://schemas.openxmlformats.org/drawingml/2006/main">
  <a:clrScheme name="Human">
    <a:dk1>
      <a:sysClr val="windowText" lastClr="000000"/>
    </a:dk1>
    <a:lt1>
      <a:sysClr val="window" lastClr="FFFFFF"/>
    </a:lt1>
    <a:dk2>
      <a:srgbClr val="795339"/>
    </a:dk2>
    <a:lt2>
      <a:srgbClr val="F7EEDD"/>
    </a:lt2>
    <a:accent1>
      <a:srgbClr val="AD2E27"/>
    </a:accent1>
    <a:accent2>
      <a:srgbClr val="3F3D66"/>
    </a:accent2>
    <a:accent3>
      <a:srgbClr val="17517A"/>
    </a:accent3>
    <a:accent4>
      <a:srgbClr val="877E48"/>
    </a:accent4>
    <a:accent5>
      <a:srgbClr val="AF8B1E"/>
    </a:accent5>
    <a:accent6>
      <a:srgbClr val="A35E21"/>
    </a:accent6>
    <a:hlink>
      <a:srgbClr val="9B7300"/>
    </a:hlink>
    <a:folHlink>
      <a:srgbClr val="D6A73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1373</TotalTime>
  <Words>1467</Words>
  <Application>Microsoft Office PowerPoint</Application>
  <PresentationFormat>On-screen Show (4:3)</PresentationFormat>
  <Paragraphs>227</Paragraphs>
  <Slides>42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Concourse</vt:lpstr>
      <vt:lpstr>7_Concourse</vt:lpstr>
      <vt:lpstr>Slide 1</vt:lpstr>
      <vt:lpstr>The Commissioner Role</vt:lpstr>
      <vt:lpstr>What is a “Charter”</vt:lpstr>
      <vt:lpstr>Why Re-charter</vt:lpstr>
      <vt:lpstr>Why this training?!  (again)</vt:lpstr>
      <vt:lpstr>Aligns with 4 Focus Areas</vt:lpstr>
      <vt:lpstr>Renewal packet contents</vt:lpstr>
      <vt:lpstr>Charter Renewal Time Line</vt:lpstr>
      <vt:lpstr>Process</vt:lpstr>
      <vt:lpstr>Process</vt:lpstr>
      <vt:lpstr>Process</vt:lpstr>
      <vt:lpstr>Process</vt:lpstr>
      <vt:lpstr>Internet Re-chartering</vt:lpstr>
      <vt:lpstr>Internet Re-chartering</vt:lpstr>
      <vt:lpstr>Internet Re-chartering</vt:lpstr>
      <vt:lpstr>Internet Re-chartering</vt:lpstr>
      <vt:lpstr>Availability</vt:lpstr>
      <vt:lpstr>Slide 18</vt:lpstr>
      <vt:lpstr>Missing required positions</vt:lpstr>
      <vt:lpstr>Charter &amp; apps not signed</vt:lpstr>
      <vt:lpstr>No apps for new youth/adults</vt:lpstr>
      <vt:lpstr>Adults not providing SS#</vt:lpstr>
      <vt:lpstr>Too Many Multiple Positions</vt:lpstr>
      <vt:lpstr>People Multiple Out of Program</vt:lpstr>
      <vt:lpstr>Information input</vt:lpstr>
      <vt:lpstr>Information Input</vt:lpstr>
      <vt:lpstr>No Follow-up with drops</vt:lpstr>
      <vt:lpstr>Slide 28</vt:lpstr>
      <vt:lpstr>Communicate</vt:lpstr>
      <vt:lpstr>Stage Status</vt:lpstr>
      <vt:lpstr>Use your “tools”</vt:lpstr>
      <vt:lpstr>Free advancement</vt:lpstr>
      <vt:lpstr>Free Steelers hats!</vt:lpstr>
      <vt:lpstr>Fees</vt:lpstr>
      <vt:lpstr>Fees</vt:lpstr>
      <vt:lpstr>Journey to Excellence</vt:lpstr>
      <vt:lpstr>Youth Protection Begins with “YOU”</vt:lpstr>
      <vt:lpstr>Update emails in system</vt:lpstr>
      <vt:lpstr>The best “tool”</vt:lpstr>
      <vt:lpstr>Consider a turn-in event</vt:lpstr>
      <vt:lpstr>2 principles to ensure success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Commissioner Recharter Training</dc:title>
  <dc:subject>Unit Recharter</dc:subject>
  <dc:creator>MRM</dc:creator>
  <cp:keywords>Recharter</cp:keywords>
  <cp:lastModifiedBy>Michael R. Marks</cp:lastModifiedBy>
  <cp:revision>135</cp:revision>
  <dcterms:created xsi:type="dcterms:W3CDTF">2009-05-09T14:19:45Z</dcterms:created>
  <dcterms:modified xsi:type="dcterms:W3CDTF">2012-10-30T04:39:11Z</dcterms:modified>
  <cp:category>Commissioner</cp:category>
</cp:coreProperties>
</file>