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slideLayouts/slideLayout17.xml" ContentType="application/vnd.openxmlformats-officedocument.presentationml.slideLayout+xml"/>
  <Override PartName="/ppt/theme/theme42.xml" ContentType="application/vnd.openxmlformats-officedocument.theme+xml"/>
  <Override PartName="/ppt/theme/themeOverride1.xml" ContentType="application/vnd.openxmlformats-officedocument.themeOverride+xml"/>
  <Override PartName="/ppt/slideLayouts/slideLayout18.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 id="2147484060" r:id="rId2"/>
    <p:sldMasterId id="2147484062" r:id="rId3"/>
    <p:sldMasterId id="2147483970" r:id="rId4"/>
    <p:sldMasterId id="2147483972" r:id="rId5"/>
    <p:sldMasterId id="2147483976" r:id="rId6"/>
    <p:sldMasterId id="2147483984" r:id="rId7"/>
    <p:sldMasterId id="2147483988" r:id="rId8"/>
    <p:sldMasterId id="2147483990" r:id="rId9"/>
    <p:sldMasterId id="2147483992" r:id="rId10"/>
    <p:sldMasterId id="2147483994" r:id="rId11"/>
    <p:sldMasterId id="2147483996" r:id="rId12"/>
    <p:sldMasterId id="2147483998" r:id="rId13"/>
    <p:sldMasterId id="2147484000" r:id="rId14"/>
    <p:sldMasterId id="2147484002" r:id="rId15"/>
    <p:sldMasterId id="2147484004" r:id="rId16"/>
    <p:sldMasterId id="2147484006" r:id="rId17"/>
    <p:sldMasterId id="2147484008" r:id="rId18"/>
    <p:sldMasterId id="2147484010" r:id="rId19"/>
    <p:sldMasterId id="2147484012" r:id="rId20"/>
    <p:sldMasterId id="2147484014" r:id="rId21"/>
    <p:sldMasterId id="2147484016" r:id="rId22"/>
    <p:sldMasterId id="2147484018" r:id="rId23"/>
    <p:sldMasterId id="2147484020" r:id="rId24"/>
    <p:sldMasterId id="2147484022" r:id="rId25"/>
    <p:sldMasterId id="2147484023" r:id="rId26"/>
    <p:sldMasterId id="2147484027" r:id="rId27"/>
    <p:sldMasterId id="2147484029" r:id="rId28"/>
    <p:sldMasterId id="2147484031" r:id="rId29"/>
    <p:sldMasterId id="2147484033" r:id="rId30"/>
    <p:sldMasterId id="2147484035" r:id="rId31"/>
    <p:sldMasterId id="2147484037" r:id="rId32"/>
    <p:sldMasterId id="2147484039" r:id="rId33"/>
    <p:sldMasterId id="2147484041" r:id="rId34"/>
    <p:sldMasterId id="2147484043" r:id="rId35"/>
    <p:sldMasterId id="2147484045" r:id="rId36"/>
    <p:sldMasterId id="2147484047" r:id="rId37"/>
    <p:sldMasterId id="2147484049" r:id="rId38"/>
    <p:sldMasterId id="2147484051" r:id="rId39"/>
    <p:sldMasterId id="2147484053" r:id="rId40"/>
    <p:sldMasterId id="2147484055" r:id="rId41"/>
    <p:sldMasterId id="2147484056" r:id="rId42"/>
    <p:sldMasterId id="2147484058" r:id="rId43"/>
  </p:sldMasterIdLst>
  <p:notesMasterIdLst>
    <p:notesMasterId r:id="rId96"/>
  </p:notesMasterIdLst>
  <p:sldIdLst>
    <p:sldId id="399" r:id="rId44"/>
    <p:sldId id="400" r:id="rId45"/>
    <p:sldId id="482" r:id="rId46"/>
    <p:sldId id="402" r:id="rId47"/>
    <p:sldId id="451" r:id="rId48"/>
    <p:sldId id="408" r:id="rId49"/>
    <p:sldId id="418" r:id="rId50"/>
    <p:sldId id="479" r:id="rId51"/>
    <p:sldId id="481" r:id="rId52"/>
    <p:sldId id="417" r:id="rId53"/>
    <p:sldId id="453" r:id="rId54"/>
    <p:sldId id="414" r:id="rId55"/>
    <p:sldId id="486" r:id="rId56"/>
    <p:sldId id="443" r:id="rId57"/>
    <p:sldId id="487" r:id="rId58"/>
    <p:sldId id="444" r:id="rId59"/>
    <p:sldId id="488" r:id="rId60"/>
    <p:sldId id="448" r:id="rId61"/>
    <p:sldId id="489" r:id="rId62"/>
    <p:sldId id="452" r:id="rId63"/>
    <p:sldId id="490" r:id="rId64"/>
    <p:sldId id="483" r:id="rId65"/>
    <p:sldId id="491" r:id="rId66"/>
    <p:sldId id="485" r:id="rId67"/>
    <p:sldId id="492" r:id="rId68"/>
    <p:sldId id="454" r:id="rId69"/>
    <p:sldId id="455" r:id="rId70"/>
    <p:sldId id="456" r:id="rId71"/>
    <p:sldId id="457" r:id="rId72"/>
    <p:sldId id="493" r:id="rId73"/>
    <p:sldId id="458" r:id="rId74"/>
    <p:sldId id="459" r:id="rId75"/>
    <p:sldId id="460" r:id="rId76"/>
    <p:sldId id="461" r:id="rId77"/>
    <p:sldId id="462" r:id="rId78"/>
    <p:sldId id="463" r:id="rId79"/>
    <p:sldId id="464" r:id="rId80"/>
    <p:sldId id="465" r:id="rId81"/>
    <p:sldId id="466" r:id="rId82"/>
    <p:sldId id="467" r:id="rId83"/>
    <p:sldId id="468" r:id="rId84"/>
    <p:sldId id="469" r:id="rId85"/>
    <p:sldId id="470" r:id="rId86"/>
    <p:sldId id="471" r:id="rId87"/>
    <p:sldId id="472" r:id="rId88"/>
    <p:sldId id="473" r:id="rId89"/>
    <p:sldId id="474" r:id="rId90"/>
    <p:sldId id="475" r:id="rId91"/>
    <p:sldId id="476" r:id="rId92"/>
    <p:sldId id="484" r:id="rId93"/>
    <p:sldId id="477" r:id="rId94"/>
    <p:sldId id="478" r:id="rId95"/>
  </p:sldIdLst>
  <p:sldSz cx="9144000" cy="6858000" type="screen4x3"/>
  <p:notesSz cx="6858000" cy="9266238"/>
  <p:custDataLst>
    <p:tags r:id="rId97"/>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69007" autoAdjust="0"/>
  </p:normalViewPr>
  <p:slideViewPr>
    <p:cSldViewPr showGuides="1">
      <p:cViewPr varScale="1">
        <p:scale>
          <a:sx n="76" d="100"/>
          <a:sy n="76" d="100"/>
        </p:scale>
        <p:origin x="-2550" y="-84"/>
      </p:cViewPr>
      <p:guideLst>
        <p:guide orient="horz" pos="624"/>
        <p:guide pos="288"/>
      </p:guideLst>
    </p:cSldViewPr>
  </p:slideViewPr>
  <p:notesTextViewPr>
    <p:cViewPr>
      <p:scale>
        <a:sx n="100" d="100"/>
        <a:sy n="100" d="100"/>
      </p:scale>
      <p:origin x="0" y="0"/>
    </p:cViewPr>
  </p:notesTextViewPr>
  <p:sorterViewPr>
    <p:cViewPr>
      <p:scale>
        <a:sx n="100" d="100"/>
        <a:sy n="100" d="100"/>
      </p:scale>
      <p:origin x="0" y="1974"/>
    </p:cViewPr>
  </p:sorterViewPr>
  <p:notesViewPr>
    <p:cSldViewPr showGuides="1">
      <p:cViewPr>
        <p:scale>
          <a:sx n="75" d="100"/>
          <a:sy n="75" d="100"/>
        </p:scale>
        <p:origin x="-2136" y="-222"/>
      </p:cViewPr>
      <p:guideLst>
        <p:guide orient="horz" pos="2919"/>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4.xml"/><Relationship Id="rId63" Type="http://schemas.openxmlformats.org/officeDocument/2006/relationships/slide" Target="slides/slide20.xml"/><Relationship Id="rId68" Type="http://schemas.openxmlformats.org/officeDocument/2006/relationships/slide" Target="slides/slide25.xml"/><Relationship Id="rId84" Type="http://schemas.openxmlformats.org/officeDocument/2006/relationships/slide" Target="slides/slide41.xml"/><Relationship Id="rId89" Type="http://schemas.openxmlformats.org/officeDocument/2006/relationships/slide" Target="slides/slide4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0.xml"/><Relationship Id="rId58" Type="http://schemas.openxmlformats.org/officeDocument/2006/relationships/slide" Target="slides/slide15.xml"/><Relationship Id="rId74" Type="http://schemas.openxmlformats.org/officeDocument/2006/relationships/slide" Target="slides/slide31.xml"/><Relationship Id="rId79" Type="http://schemas.openxmlformats.org/officeDocument/2006/relationships/slide" Target="slides/slide36.xml"/><Relationship Id="rId5" Type="http://schemas.openxmlformats.org/officeDocument/2006/relationships/slideMaster" Target="slideMasters/slideMaster5.xml"/><Relationship Id="rId90" Type="http://schemas.openxmlformats.org/officeDocument/2006/relationships/slide" Target="slides/slide47.xml"/><Relationship Id="rId95" Type="http://schemas.openxmlformats.org/officeDocument/2006/relationships/slide" Target="slides/slide5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5.xml"/><Relationship Id="rId64" Type="http://schemas.openxmlformats.org/officeDocument/2006/relationships/slide" Target="slides/slide21.xml"/><Relationship Id="rId69" Type="http://schemas.openxmlformats.org/officeDocument/2006/relationships/slide" Target="slides/slide26.xml"/><Relationship Id="rId80" Type="http://schemas.openxmlformats.org/officeDocument/2006/relationships/slide" Target="slides/slide37.xml"/><Relationship Id="rId85" Type="http://schemas.openxmlformats.org/officeDocument/2006/relationships/slide" Target="slides/slide4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3.xml"/><Relationship Id="rId59" Type="http://schemas.openxmlformats.org/officeDocument/2006/relationships/slide" Target="slides/slide16.xml"/><Relationship Id="rId67" Type="http://schemas.openxmlformats.org/officeDocument/2006/relationships/slide" Target="slides/slide2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1.xml"/><Relationship Id="rId62" Type="http://schemas.openxmlformats.org/officeDocument/2006/relationships/slide" Target="slides/slide19.xml"/><Relationship Id="rId70" Type="http://schemas.openxmlformats.org/officeDocument/2006/relationships/slide" Target="slides/slide27.xml"/><Relationship Id="rId75" Type="http://schemas.openxmlformats.org/officeDocument/2006/relationships/slide" Target="slides/slide32.xml"/><Relationship Id="rId83" Type="http://schemas.openxmlformats.org/officeDocument/2006/relationships/slide" Target="slides/slide40.xml"/><Relationship Id="rId88" Type="http://schemas.openxmlformats.org/officeDocument/2006/relationships/slide" Target="slides/slide45.xml"/><Relationship Id="rId91" Type="http://schemas.openxmlformats.org/officeDocument/2006/relationships/slide" Target="slides/slide4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6.xml"/><Relationship Id="rId57" Type="http://schemas.openxmlformats.org/officeDocument/2006/relationships/slide" Target="slides/slide1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xml"/><Relationship Id="rId52" Type="http://schemas.openxmlformats.org/officeDocument/2006/relationships/slide" Target="slides/slide9.xml"/><Relationship Id="rId60" Type="http://schemas.openxmlformats.org/officeDocument/2006/relationships/slide" Target="slides/slide17.xml"/><Relationship Id="rId65" Type="http://schemas.openxmlformats.org/officeDocument/2006/relationships/slide" Target="slides/slide22.xml"/><Relationship Id="rId73" Type="http://schemas.openxmlformats.org/officeDocument/2006/relationships/slide" Target="slides/slide30.xml"/><Relationship Id="rId78" Type="http://schemas.openxmlformats.org/officeDocument/2006/relationships/slide" Target="slides/slide35.xml"/><Relationship Id="rId81" Type="http://schemas.openxmlformats.org/officeDocument/2006/relationships/slide" Target="slides/slide38.xml"/><Relationship Id="rId86" Type="http://schemas.openxmlformats.org/officeDocument/2006/relationships/slide" Target="slides/slide43.xml"/><Relationship Id="rId94" Type="http://schemas.openxmlformats.org/officeDocument/2006/relationships/slide" Target="slides/slide5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61" Type="http://schemas.openxmlformats.org/officeDocument/2006/relationships/slide" Target="slides/slide18.xml"/><Relationship Id="rId82"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6355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D639F9-8FBE-4D47-A433-5DA09632C3E3}" type="datetimeFigureOut">
              <a:rPr lang="en-US"/>
              <a:pPr>
                <a:defRPr/>
              </a:pPr>
              <a:t>4/26/2013</a:t>
            </a:fld>
            <a:endParaRPr lang="en-US"/>
          </a:p>
        </p:txBody>
      </p:sp>
      <p:sp>
        <p:nvSpPr>
          <p:cNvPr id="4" name="Slide Image Placeholder 3"/>
          <p:cNvSpPr>
            <a:spLocks noGrp="1" noRot="1" noChangeAspect="1"/>
          </p:cNvSpPr>
          <p:nvPr>
            <p:ph type="sldImg" idx="2"/>
          </p:nvPr>
        </p:nvSpPr>
        <p:spPr>
          <a:xfrm>
            <a:off x="2270125" y="671513"/>
            <a:ext cx="2316163" cy="1736725"/>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381000" y="2575719"/>
            <a:ext cx="6096000" cy="599519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1100"/>
            <a:ext cx="2971800" cy="46355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801100"/>
            <a:ext cx="2971800" cy="46355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197364D-C55B-463C-9E58-3FEBC9E83C41}" type="slidenum">
              <a:rPr lang="en-US"/>
              <a:pPr>
                <a:defRPr/>
              </a:pPr>
              <a:t>‹#›</a:t>
            </a:fld>
            <a:endParaRPr lang="en-US"/>
          </a:p>
        </p:txBody>
      </p:sp>
    </p:spTree>
    <p:extLst>
      <p:ext uri="{BB962C8B-B14F-4D97-AF65-F5344CB8AC3E}">
        <p14:creationId xmlns:p14="http://schemas.microsoft.com/office/powerpoint/2010/main" val="33767739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smtClean="0"/>
              <a:t>First professional Executive Secretary of the BSA – (later renamed Chief Scout Executive).</a:t>
            </a:r>
          </a:p>
          <a:p>
            <a:r>
              <a:rPr lang="en-US" sz="1800" b="0" dirty="0" smtClean="0"/>
              <a:t>His starting salary was $4,000 per year and was raised to $6,000 per year (equivalent to about $140,000 in 2009)</a:t>
            </a:r>
          </a:p>
          <a:p>
            <a:endParaRPr lang="en-US" sz="1800" b="0" dirty="0" smtClean="0"/>
          </a:p>
          <a:p>
            <a:r>
              <a:rPr lang="en-US" sz="1800" b="0" dirty="0" smtClean="0"/>
              <a:t>BSA’s founders (Boyce, Beard</a:t>
            </a:r>
            <a:r>
              <a:rPr lang="en-US" sz="1800" b="0" baseline="0" dirty="0" smtClean="0"/>
              <a:t> &amp; Seton) </a:t>
            </a:r>
            <a:r>
              <a:rPr lang="en-US" sz="1800" b="0" dirty="0" smtClean="0"/>
              <a:t>had conflicts</a:t>
            </a:r>
            <a:r>
              <a:rPr lang="en-US" sz="1800" b="0" baseline="0" dirty="0" smtClean="0"/>
              <a:t> with West… which ultimately led to the removal or resignation (banishment) of Seton and the erasure of Boyce’s name for BSA records for a few years!</a:t>
            </a:r>
            <a:endParaRPr lang="en-US" sz="1800" b="0"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Commissioner Award of Excellence in Unit Service</a:t>
            </a:r>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sz="1600" b="1" kern="1200" baseline="0" dirty="0" smtClean="0">
                <a:solidFill>
                  <a:schemeClr val="tx1"/>
                </a:solidFill>
                <a:latin typeface="+mn-lt"/>
                <a:ea typeface="+mn-ea"/>
                <a:cs typeface="+mn-cs"/>
              </a:rPr>
              <a:t>a)   &amp;   c)   </a:t>
            </a:r>
          </a:p>
          <a:p>
            <a:pPr marL="228600" indent="-228600">
              <a:buNone/>
            </a:pPr>
            <a:r>
              <a:rPr lang="en-US" sz="1600" b="1" kern="1200" baseline="0" dirty="0" err="1" smtClean="0">
                <a:solidFill>
                  <a:schemeClr val="tx1"/>
                </a:solidFill>
                <a:latin typeface="+mn-lt"/>
                <a:ea typeface="+mn-ea"/>
                <a:cs typeface="+mn-cs"/>
              </a:rPr>
              <a:t>Uniforming</a:t>
            </a:r>
            <a:r>
              <a:rPr lang="en-US" sz="1600" b="1" kern="1200" baseline="0" dirty="0" smtClean="0">
                <a:solidFill>
                  <a:schemeClr val="tx1"/>
                </a:solidFill>
                <a:latin typeface="+mn-lt"/>
                <a:ea typeface="+mn-ea"/>
                <a:cs typeface="+mn-cs"/>
              </a:rPr>
              <a:t> is NOT a method of Venturing</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sz="1600" b="1" kern="1200" baseline="0" dirty="0" smtClean="0">
                <a:solidFill>
                  <a:schemeClr val="tx1"/>
                </a:solidFill>
                <a:latin typeface="+mn-lt"/>
                <a:ea typeface="+mn-ea"/>
                <a:cs typeface="+mn-cs"/>
              </a:rPr>
              <a:t>a)   &amp;   c)   </a:t>
            </a:r>
          </a:p>
          <a:p>
            <a:pPr marL="228600" indent="-228600">
              <a:buNone/>
            </a:pPr>
            <a:r>
              <a:rPr lang="en-US" sz="1600" b="1" kern="1200" baseline="0" dirty="0" err="1" smtClean="0">
                <a:solidFill>
                  <a:schemeClr val="tx1"/>
                </a:solidFill>
                <a:latin typeface="+mn-lt"/>
                <a:ea typeface="+mn-ea"/>
                <a:cs typeface="+mn-cs"/>
              </a:rPr>
              <a:t>Uniforming</a:t>
            </a:r>
            <a:r>
              <a:rPr lang="en-US" sz="1600" b="1" kern="1200" baseline="0" dirty="0" smtClean="0">
                <a:solidFill>
                  <a:schemeClr val="tx1"/>
                </a:solidFill>
                <a:latin typeface="+mn-lt"/>
                <a:ea typeface="+mn-ea"/>
                <a:cs typeface="+mn-cs"/>
              </a:rPr>
              <a:t> is NOT a method of Venturing</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kern="1200" baseline="0" dirty="0" smtClean="0">
                <a:solidFill>
                  <a:schemeClr val="tx1"/>
                </a:solidFill>
                <a:latin typeface="+mn-lt"/>
                <a:ea typeface="+mn-ea"/>
                <a:cs typeface="+mn-cs"/>
              </a:rPr>
              <a:t>FALSE – there are NO colored epaulets in BSA.  We have colored Shoulder Loops.</a:t>
            </a:r>
          </a:p>
          <a:p>
            <a:r>
              <a:rPr lang="en-US" sz="1800" b="0" i="1" kern="1200" baseline="0" dirty="0" smtClean="0">
                <a:solidFill>
                  <a:schemeClr val="tx1"/>
                </a:solidFill>
                <a:latin typeface="+mn-lt"/>
                <a:ea typeface="+mn-ea"/>
                <a:cs typeface="+mn-cs"/>
              </a:rPr>
              <a:t>The epaulets are the tabs of cloth that hold the shoulder loops.</a:t>
            </a:r>
          </a:p>
          <a:p>
            <a:endParaRPr lang="en-US" sz="1800" b="1" kern="1200" baseline="0" dirty="0" smtClean="0">
              <a:solidFill>
                <a:schemeClr val="tx1"/>
              </a:solidFill>
              <a:latin typeface="+mn-lt"/>
              <a:ea typeface="+mn-ea"/>
              <a:cs typeface="+mn-cs"/>
            </a:endParaRPr>
          </a:p>
          <a:p>
            <a:r>
              <a:rPr lang="en-US" sz="1800" b="1" kern="1200" baseline="0" dirty="0" smtClean="0">
                <a:solidFill>
                  <a:schemeClr val="tx1"/>
                </a:solidFill>
                <a:latin typeface="+mn-lt"/>
                <a:ea typeface="+mn-ea"/>
                <a:cs typeface="+mn-cs"/>
              </a:rPr>
              <a:t>BONUS QUESTION:  </a:t>
            </a:r>
            <a:r>
              <a:rPr lang="en-US" sz="1800" b="0" kern="1200" baseline="0" dirty="0" smtClean="0">
                <a:solidFill>
                  <a:schemeClr val="tx1"/>
                </a:solidFill>
                <a:latin typeface="+mn-lt"/>
                <a:ea typeface="+mn-ea"/>
                <a:cs typeface="+mn-cs"/>
              </a:rPr>
              <a:t>what color do </a:t>
            </a:r>
            <a:r>
              <a:rPr lang="en-US" sz="1200" b="0" kern="1200" baseline="0" dirty="0" smtClean="0">
                <a:solidFill>
                  <a:schemeClr val="tx1"/>
                </a:solidFill>
                <a:latin typeface="+mn-lt"/>
                <a:ea typeface="+mn-ea"/>
                <a:cs typeface="+mn-cs"/>
              </a:rPr>
              <a:t>chartered organization representatives wear? </a:t>
            </a:r>
          </a:p>
          <a:p>
            <a:r>
              <a:rPr lang="en-US" sz="1200" kern="1200" baseline="0" dirty="0" smtClean="0">
                <a:solidFill>
                  <a:schemeClr val="tx1"/>
                </a:solidFill>
                <a:latin typeface="+mn-lt"/>
                <a:ea typeface="+mn-ea"/>
                <a:cs typeface="+mn-cs"/>
              </a:rPr>
              <a:t>SILVER</a:t>
            </a:r>
            <a:endParaRPr lang="en-US" sz="14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kern="1200" baseline="0" dirty="0" smtClean="0">
                <a:solidFill>
                  <a:schemeClr val="tx1"/>
                </a:solidFill>
                <a:latin typeface="+mn-lt"/>
                <a:ea typeface="+mn-ea"/>
                <a:cs typeface="+mn-cs"/>
              </a:rPr>
              <a:t>FALSE – there are NO colored epaulets in BSA.  We have colored Shoulder Loops.</a:t>
            </a:r>
          </a:p>
          <a:p>
            <a:r>
              <a:rPr lang="en-US" sz="1800" b="0" i="1" kern="1200" baseline="0" dirty="0" smtClean="0">
                <a:solidFill>
                  <a:schemeClr val="tx1"/>
                </a:solidFill>
                <a:latin typeface="+mn-lt"/>
                <a:ea typeface="+mn-ea"/>
                <a:cs typeface="+mn-cs"/>
              </a:rPr>
              <a:t>The epaulets are the tabs of cloth that hold the shoulder loops.</a:t>
            </a:r>
          </a:p>
          <a:p>
            <a:endParaRPr lang="en-US" sz="1800" b="1" kern="1200" baseline="0" dirty="0" smtClean="0">
              <a:solidFill>
                <a:schemeClr val="tx1"/>
              </a:solidFill>
              <a:latin typeface="+mn-lt"/>
              <a:ea typeface="+mn-ea"/>
              <a:cs typeface="+mn-cs"/>
            </a:endParaRPr>
          </a:p>
          <a:p>
            <a:r>
              <a:rPr lang="en-US" sz="1800" b="1" kern="1200" baseline="0" dirty="0" smtClean="0">
                <a:solidFill>
                  <a:schemeClr val="tx1"/>
                </a:solidFill>
                <a:latin typeface="+mn-lt"/>
                <a:ea typeface="+mn-ea"/>
                <a:cs typeface="+mn-cs"/>
              </a:rPr>
              <a:t>BONUS QUESTION:  </a:t>
            </a:r>
            <a:r>
              <a:rPr lang="en-US" sz="1800" b="0" kern="1200" baseline="0" dirty="0" smtClean="0">
                <a:solidFill>
                  <a:schemeClr val="tx1"/>
                </a:solidFill>
                <a:latin typeface="+mn-lt"/>
                <a:ea typeface="+mn-ea"/>
                <a:cs typeface="+mn-cs"/>
              </a:rPr>
              <a:t>what color do </a:t>
            </a:r>
            <a:r>
              <a:rPr lang="en-US" sz="1200" b="0" kern="1200" baseline="0" dirty="0" smtClean="0">
                <a:solidFill>
                  <a:schemeClr val="tx1"/>
                </a:solidFill>
                <a:latin typeface="+mn-lt"/>
                <a:ea typeface="+mn-ea"/>
                <a:cs typeface="+mn-cs"/>
              </a:rPr>
              <a:t>chartered organization representatives wear? </a:t>
            </a:r>
          </a:p>
          <a:p>
            <a:r>
              <a:rPr lang="en-US" sz="1200" kern="1200" baseline="0" dirty="0" smtClean="0">
                <a:solidFill>
                  <a:schemeClr val="tx1"/>
                </a:solidFill>
                <a:latin typeface="+mn-lt"/>
                <a:ea typeface="+mn-ea"/>
                <a:cs typeface="+mn-cs"/>
              </a:rPr>
              <a:t>SILVER</a:t>
            </a:r>
            <a:endParaRPr lang="en-US" sz="14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lphaLcPeriod" startAt="4"/>
            </a:pPr>
            <a:r>
              <a:rPr lang="en-US" sz="1600" kern="1200" baseline="0" dirty="0" smtClean="0">
                <a:solidFill>
                  <a:schemeClr val="tx1"/>
                </a:solidFill>
                <a:latin typeface="+mn-lt"/>
                <a:ea typeface="+mn-ea"/>
                <a:cs typeface="+mn-cs"/>
              </a:rPr>
              <a:t>There are very few pins authorized for wear on the BSA uniform.  MOST pins are for </a:t>
            </a:r>
            <a:r>
              <a:rPr lang="en-US" sz="1600" kern="1200" baseline="0" dirty="0" err="1" smtClean="0">
                <a:solidFill>
                  <a:schemeClr val="tx1"/>
                </a:solidFill>
                <a:latin typeface="+mn-lt"/>
                <a:ea typeface="+mn-ea"/>
                <a:cs typeface="+mn-cs"/>
              </a:rPr>
              <a:t>nonuniform</a:t>
            </a:r>
            <a:r>
              <a:rPr lang="en-US" sz="1600" kern="1200" baseline="0" dirty="0" smtClean="0">
                <a:solidFill>
                  <a:schemeClr val="tx1"/>
                </a:solidFill>
                <a:latin typeface="+mn-lt"/>
                <a:ea typeface="+mn-ea"/>
                <a:cs typeface="+mn-cs"/>
              </a:rPr>
              <a:t> wear.</a:t>
            </a:r>
          </a:p>
          <a:p>
            <a:pPr marL="342900" indent="-342900">
              <a:buNone/>
            </a:pPr>
            <a:endParaRPr lang="en-US" sz="1600" kern="1200" baseline="0" dirty="0" smtClean="0">
              <a:solidFill>
                <a:schemeClr val="tx1"/>
              </a:solidFill>
              <a:latin typeface="+mn-lt"/>
              <a:ea typeface="+mn-ea"/>
              <a:cs typeface="+mn-cs"/>
            </a:endParaRPr>
          </a:p>
          <a:p>
            <a:r>
              <a:rPr lang="en-US" sz="1600" kern="1200" baseline="0" dirty="0" smtClean="0">
                <a:solidFill>
                  <a:schemeClr val="tx1"/>
                </a:solidFill>
                <a:latin typeface="+mn-lt"/>
                <a:ea typeface="+mn-ea"/>
                <a:cs typeface="+mn-cs"/>
              </a:rPr>
              <a:t>Adults may wear the adult universal hat pin, No. 50150, on the campaign hat and the expedition hat. </a:t>
            </a:r>
          </a:p>
          <a:p>
            <a:r>
              <a:rPr lang="en-US" sz="1600" kern="1200" baseline="0" dirty="0" smtClean="0">
                <a:solidFill>
                  <a:schemeClr val="tx1"/>
                </a:solidFill>
                <a:latin typeface="+mn-lt"/>
                <a:ea typeface="+mn-ea"/>
                <a:cs typeface="+mn-cs"/>
              </a:rPr>
              <a:t>No other pins may be worn on official headgear of the BSA.  (Pins may be worn on the jamboree hat but only while at the jamboree)</a:t>
            </a:r>
          </a:p>
          <a:p>
            <a:endParaRPr lang="en-US" sz="1600" kern="1200" baseline="0" dirty="0" smtClean="0">
              <a:solidFill>
                <a:schemeClr val="tx1"/>
              </a:solidFill>
              <a:latin typeface="+mn-lt"/>
              <a:ea typeface="+mn-ea"/>
              <a:cs typeface="+mn-cs"/>
            </a:endParaRPr>
          </a:p>
          <a:p>
            <a:pPr marL="342900" indent="-342900">
              <a:buNone/>
            </a:pPr>
            <a:r>
              <a:rPr lang="en-US" sz="1600" kern="1200" baseline="0" dirty="0" smtClean="0">
                <a:solidFill>
                  <a:schemeClr val="tx1"/>
                </a:solidFill>
                <a:latin typeface="+mn-lt"/>
                <a:ea typeface="+mn-ea"/>
                <a:cs typeface="+mn-cs"/>
              </a:rPr>
              <a:t>Name some pins that are OK on the adult uniform:</a:t>
            </a:r>
          </a:p>
          <a:p>
            <a:pPr marL="342900" indent="-342900">
              <a:buNone/>
            </a:pPr>
            <a:r>
              <a:rPr lang="en-US" sz="1600" kern="1200" baseline="0" dirty="0" smtClean="0">
                <a:solidFill>
                  <a:schemeClr val="tx1"/>
                </a:solidFill>
                <a:latin typeface="+mn-lt"/>
                <a:ea typeface="+mn-ea"/>
                <a:cs typeface="+mn-cs"/>
              </a:rPr>
              <a:t>  -Service Star pins</a:t>
            </a:r>
          </a:p>
          <a:p>
            <a:pPr marL="342900" indent="-342900">
              <a:buNone/>
            </a:pPr>
            <a:r>
              <a:rPr lang="en-US" sz="1600" kern="1200" baseline="0" dirty="0" smtClean="0">
                <a:solidFill>
                  <a:schemeClr val="tx1"/>
                </a:solidFill>
                <a:latin typeface="+mn-lt"/>
                <a:ea typeface="+mn-ea"/>
                <a:cs typeface="+mn-cs"/>
              </a:rPr>
              <a:t>  -Emergency Preparedness award</a:t>
            </a:r>
          </a:p>
          <a:p>
            <a:pPr marL="342900" indent="-342900">
              <a:buNone/>
            </a:pPr>
            <a:r>
              <a:rPr lang="en-US" sz="1600" kern="1200" baseline="0" dirty="0" smtClean="0">
                <a:solidFill>
                  <a:schemeClr val="tx1"/>
                </a:solidFill>
                <a:latin typeface="+mn-lt"/>
                <a:ea typeface="+mn-ea"/>
                <a:cs typeface="+mn-cs"/>
              </a:rPr>
              <a:t>  -Miniature devices on square knots</a:t>
            </a:r>
          </a:p>
          <a:p>
            <a:pPr marL="342900" indent="-342900">
              <a:buNone/>
            </a:pPr>
            <a:r>
              <a:rPr lang="en-US" sz="1600" kern="1200" baseline="0" dirty="0" smtClean="0">
                <a:solidFill>
                  <a:schemeClr val="tx1"/>
                </a:solidFill>
                <a:latin typeface="+mn-lt"/>
                <a:ea typeface="+mn-ea"/>
                <a:cs typeface="+mn-cs"/>
              </a:rPr>
              <a:t>  -Lots of different Sea Scout pins ;-)</a:t>
            </a:r>
          </a:p>
          <a:p>
            <a:pPr marL="342900" indent="-342900">
              <a:buNone/>
            </a:pPr>
            <a:endParaRPr lang="en-US" sz="1600" kern="1200" baseline="0" dirty="0" smtClean="0">
              <a:solidFill>
                <a:schemeClr val="tx1"/>
              </a:solidFill>
              <a:latin typeface="+mn-lt"/>
              <a:ea typeface="+mn-ea"/>
              <a:cs typeface="+mn-cs"/>
            </a:endParaRPr>
          </a:p>
          <a:p>
            <a:r>
              <a:rPr lang="en-US" sz="1600" b="1" kern="1200" baseline="0" dirty="0" smtClean="0">
                <a:solidFill>
                  <a:schemeClr val="tx1"/>
                </a:solidFill>
                <a:latin typeface="+mn-lt"/>
                <a:ea typeface="+mn-ea"/>
                <a:cs typeface="+mn-cs"/>
              </a:rPr>
              <a:t>BONUS QUESTION:  </a:t>
            </a:r>
            <a:r>
              <a:rPr lang="en-US" sz="1600" kern="1200" baseline="0" dirty="0" smtClean="0">
                <a:solidFill>
                  <a:schemeClr val="tx1"/>
                </a:solidFill>
                <a:latin typeface="+mn-lt"/>
                <a:ea typeface="+mn-ea"/>
                <a:cs typeface="+mn-cs"/>
              </a:rPr>
              <a:t>The large standard First Class metal pin, No. 17, has been reinstated as an option to the cloth First Class rank</a:t>
            </a:r>
          </a:p>
          <a:p>
            <a:r>
              <a:rPr lang="en-US" sz="1600" kern="1200" baseline="0" dirty="0" smtClean="0">
                <a:solidFill>
                  <a:schemeClr val="tx1"/>
                </a:solidFill>
                <a:latin typeface="+mn-lt"/>
                <a:ea typeface="+mn-ea"/>
                <a:cs typeface="+mn-cs"/>
              </a:rPr>
              <a:t>badge. The large pin may also be worn only by boys on the front of the campaign hat.</a:t>
            </a:r>
            <a:endParaRPr lang="en-US" sz="2400" dirty="0" smtClean="0">
              <a:latin typeface="Helvetica" pitchFamily="-105" charset="0"/>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lphaLcPeriod" startAt="4"/>
            </a:pPr>
            <a:r>
              <a:rPr lang="en-US" sz="1600" kern="1200" baseline="0" dirty="0" smtClean="0">
                <a:solidFill>
                  <a:schemeClr val="tx1"/>
                </a:solidFill>
                <a:latin typeface="+mn-lt"/>
                <a:ea typeface="+mn-ea"/>
                <a:cs typeface="+mn-cs"/>
              </a:rPr>
              <a:t>There are very few pins authorized for wear on the BSA uniform.  MOST pins are for </a:t>
            </a:r>
            <a:r>
              <a:rPr lang="en-US" sz="1600" kern="1200" baseline="0" dirty="0" err="1" smtClean="0">
                <a:solidFill>
                  <a:schemeClr val="tx1"/>
                </a:solidFill>
                <a:latin typeface="+mn-lt"/>
                <a:ea typeface="+mn-ea"/>
                <a:cs typeface="+mn-cs"/>
              </a:rPr>
              <a:t>nonuniform</a:t>
            </a:r>
            <a:r>
              <a:rPr lang="en-US" sz="1600" kern="1200" baseline="0" dirty="0" smtClean="0">
                <a:solidFill>
                  <a:schemeClr val="tx1"/>
                </a:solidFill>
                <a:latin typeface="+mn-lt"/>
                <a:ea typeface="+mn-ea"/>
                <a:cs typeface="+mn-cs"/>
              </a:rPr>
              <a:t> wear.</a:t>
            </a:r>
          </a:p>
          <a:p>
            <a:pPr marL="342900" indent="-342900">
              <a:buNone/>
            </a:pPr>
            <a:endParaRPr lang="en-US" sz="1600" kern="1200" baseline="0" dirty="0" smtClean="0">
              <a:solidFill>
                <a:schemeClr val="tx1"/>
              </a:solidFill>
              <a:latin typeface="+mn-lt"/>
              <a:ea typeface="+mn-ea"/>
              <a:cs typeface="+mn-cs"/>
            </a:endParaRPr>
          </a:p>
          <a:p>
            <a:r>
              <a:rPr lang="en-US" sz="1600" kern="1200" baseline="0" dirty="0" smtClean="0">
                <a:solidFill>
                  <a:schemeClr val="tx1"/>
                </a:solidFill>
                <a:latin typeface="+mn-lt"/>
                <a:ea typeface="+mn-ea"/>
                <a:cs typeface="+mn-cs"/>
              </a:rPr>
              <a:t>Adults may wear the adult universal hat pin, No. 50150, on the campaign hat and the expedition hat. </a:t>
            </a:r>
          </a:p>
          <a:p>
            <a:r>
              <a:rPr lang="en-US" sz="1600" kern="1200" baseline="0" dirty="0" smtClean="0">
                <a:solidFill>
                  <a:schemeClr val="tx1"/>
                </a:solidFill>
                <a:latin typeface="+mn-lt"/>
                <a:ea typeface="+mn-ea"/>
                <a:cs typeface="+mn-cs"/>
              </a:rPr>
              <a:t>No other pins may be worn on official headgear of the BSA.  (Pins may be worn on the jamboree hat but only while at the jamboree)</a:t>
            </a:r>
          </a:p>
          <a:p>
            <a:endParaRPr lang="en-US" sz="1600" kern="1200" baseline="0" dirty="0" smtClean="0">
              <a:solidFill>
                <a:schemeClr val="tx1"/>
              </a:solidFill>
              <a:latin typeface="+mn-lt"/>
              <a:ea typeface="+mn-ea"/>
              <a:cs typeface="+mn-cs"/>
            </a:endParaRPr>
          </a:p>
          <a:p>
            <a:pPr marL="342900" indent="-342900">
              <a:buNone/>
            </a:pPr>
            <a:r>
              <a:rPr lang="en-US" sz="1600" kern="1200" baseline="0" dirty="0" smtClean="0">
                <a:solidFill>
                  <a:schemeClr val="tx1"/>
                </a:solidFill>
                <a:latin typeface="+mn-lt"/>
                <a:ea typeface="+mn-ea"/>
                <a:cs typeface="+mn-cs"/>
              </a:rPr>
              <a:t>Name some pins that are OK on the adult uniform:</a:t>
            </a:r>
          </a:p>
          <a:p>
            <a:pPr marL="342900" indent="-342900">
              <a:buNone/>
            </a:pPr>
            <a:r>
              <a:rPr lang="en-US" sz="1600" kern="1200" baseline="0" dirty="0" smtClean="0">
                <a:solidFill>
                  <a:schemeClr val="tx1"/>
                </a:solidFill>
                <a:latin typeface="+mn-lt"/>
                <a:ea typeface="+mn-ea"/>
                <a:cs typeface="+mn-cs"/>
              </a:rPr>
              <a:t>  -Service Star pins</a:t>
            </a:r>
          </a:p>
          <a:p>
            <a:pPr marL="342900" indent="-342900">
              <a:buNone/>
            </a:pPr>
            <a:r>
              <a:rPr lang="en-US" sz="1600" kern="1200" baseline="0" dirty="0" smtClean="0">
                <a:solidFill>
                  <a:schemeClr val="tx1"/>
                </a:solidFill>
                <a:latin typeface="+mn-lt"/>
                <a:ea typeface="+mn-ea"/>
                <a:cs typeface="+mn-cs"/>
              </a:rPr>
              <a:t>  -Emergency Preparedness award</a:t>
            </a:r>
          </a:p>
          <a:p>
            <a:pPr marL="342900" indent="-342900">
              <a:buNone/>
            </a:pPr>
            <a:r>
              <a:rPr lang="en-US" sz="1600" kern="1200" baseline="0" dirty="0" smtClean="0">
                <a:solidFill>
                  <a:schemeClr val="tx1"/>
                </a:solidFill>
                <a:latin typeface="+mn-lt"/>
                <a:ea typeface="+mn-ea"/>
                <a:cs typeface="+mn-cs"/>
              </a:rPr>
              <a:t>  -Miniature devices on square knots</a:t>
            </a:r>
          </a:p>
          <a:p>
            <a:pPr marL="342900" indent="-342900">
              <a:buNone/>
            </a:pPr>
            <a:r>
              <a:rPr lang="en-US" sz="1600" kern="1200" baseline="0" dirty="0" smtClean="0">
                <a:solidFill>
                  <a:schemeClr val="tx1"/>
                </a:solidFill>
                <a:latin typeface="+mn-lt"/>
                <a:ea typeface="+mn-ea"/>
                <a:cs typeface="+mn-cs"/>
              </a:rPr>
              <a:t>  -Lots of different Sea Scout pins ;-)</a:t>
            </a:r>
          </a:p>
          <a:p>
            <a:pPr marL="342900" indent="-342900">
              <a:buNone/>
            </a:pPr>
            <a:endParaRPr lang="en-US" sz="1600" kern="1200" baseline="0" dirty="0" smtClean="0">
              <a:solidFill>
                <a:schemeClr val="tx1"/>
              </a:solidFill>
              <a:latin typeface="+mn-lt"/>
              <a:ea typeface="+mn-ea"/>
              <a:cs typeface="+mn-cs"/>
            </a:endParaRPr>
          </a:p>
          <a:p>
            <a:r>
              <a:rPr lang="en-US" sz="1600" b="1" kern="1200" baseline="0" dirty="0" smtClean="0">
                <a:solidFill>
                  <a:schemeClr val="tx1"/>
                </a:solidFill>
                <a:latin typeface="+mn-lt"/>
                <a:ea typeface="+mn-ea"/>
                <a:cs typeface="+mn-cs"/>
              </a:rPr>
              <a:t>BONUS QUESTION:  </a:t>
            </a:r>
            <a:r>
              <a:rPr lang="en-US" sz="1600" kern="1200" baseline="0" dirty="0" smtClean="0">
                <a:solidFill>
                  <a:schemeClr val="tx1"/>
                </a:solidFill>
                <a:latin typeface="+mn-lt"/>
                <a:ea typeface="+mn-ea"/>
                <a:cs typeface="+mn-cs"/>
              </a:rPr>
              <a:t>The large standard First Class metal pin, No. 17, has been reinstated as an option to the cloth First Class rank</a:t>
            </a:r>
          </a:p>
          <a:p>
            <a:r>
              <a:rPr lang="en-US" sz="1600" kern="1200" baseline="0" dirty="0" smtClean="0">
                <a:solidFill>
                  <a:schemeClr val="tx1"/>
                </a:solidFill>
                <a:latin typeface="+mn-lt"/>
                <a:ea typeface="+mn-ea"/>
                <a:cs typeface="+mn-cs"/>
              </a:rPr>
              <a:t>badge. The large pin may also be worn only by boys on the front of the campaign hat.</a:t>
            </a:r>
            <a:endParaRPr lang="en-US" sz="2400" dirty="0" smtClean="0">
              <a:latin typeface="Helvetica" pitchFamily="-105" charset="0"/>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sz="1600" b="1" kern="1200" baseline="0" dirty="0" smtClean="0">
                <a:solidFill>
                  <a:schemeClr val="tx1"/>
                </a:solidFill>
                <a:latin typeface="+mn-lt"/>
                <a:ea typeface="+mn-ea"/>
                <a:cs typeface="+mn-cs"/>
              </a:rPr>
              <a:t>f. NONE of the above</a:t>
            </a:r>
          </a:p>
          <a:p>
            <a:pPr marL="228600" indent="-228600">
              <a:buNone/>
            </a:pPr>
            <a:endParaRPr lang="en-US" sz="1600" b="1" kern="1200" baseline="0" dirty="0" smtClean="0">
              <a:solidFill>
                <a:schemeClr val="tx1"/>
              </a:solidFill>
              <a:latin typeface="+mn-lt"/>
              <a:ea typeface="+mn-ea"/>
              <a:cs typeface="+mn-cs"/>
            </a:endParaRPr>
          </a:p>
          <a:p>
            <a:pPr marL="228600" indent="-228600">
              <a:buAutoNum type="alphaLcParenR"/>
            </a:pPr>
            <a:r>
              <a:rPr lang="en-US" sz="1600" kern="1200" baseline="0" dirty="0" smtClean="0">
                <a:solidFill>
                  <a:schemeClr val="tx1"/>
                </a:solidFill>
                <a:latin typeface="+mn-lt"/>
                <a:ea typeface="+mn-ea"/>
                <a:cs typeface="+mn-cs"/>
              </a:rPr>
              <a:t>Boy Scout neckerchiefs are optional.</a:t>
            </a:r>
          </a:p>
          <a:p>
            <a:pPr marL="228600" indent="-228600">
              <a:buAutoNum type="alphaLcParenR"/>
            </a:pPr>
            <a:r>
              <a:rPr lang="en-US" sz="1600" kern="1200" baseline="0" dirty="0" smtClean="0">
                <a:solidFill>
                  <a:schemeClr val="tx1"/>
                </a:solidFill>
                <a:latin typeface="+mn-lt"/>
                <a:ea typeface="+mn-ea"/>
                <a:cs typeface="+mn-cs"/>
              </a:rPr>
              <a:t>The unit has a choice of wearing the neckerchief over the collar (with the collar tucked in) or under the collar.  </a:t>
            </a:r>
            <a:r>
              <a:rPr lang="en-US" sz="1600" i="1" kern="1200" baseline="0" dirty="0" smtClean="0">
                <a:solidFill>
                  <a:schemeClr val="tx1"/>
                </a:solidFill>
                <a:latin typeface="+mn-lt"/>
                <a:ea typeface="+mn-ea"/>
                <a:cs typeface="+mn-cs"/>
              </a:rPr>
              <a:t>NEVER over an open collar.</a:t>
            </a:r>
          </a:p>
          <a:p>
            <a:pPr marL="228600" indent="-228600">
              <a:buAutoNum type="alphaLcParenR"/>
            </a:pPr>
            <a:r>
              <a:rPr lang="en-US" sz="1600" kern="1200" baseline="0" dirty="0" smtClean="0">
                <a:solidFill>
                  <a:schemeClr val="tx1"/>
                </a:solidFill>
                <a:latin typeface="+mn-lt"/>
                <a:ea typeface="+mn-ea"/>
                <a:cs typeface="+mn-cs"/>
              </a:rPr>
              <a:t>The troop decides by vote, and all members abide by the decision.</a:t>
            </a:r>
          </a:p>
          <a:p>
            <a:pPr marL="228600" indent="-228600">
              <a:buAutoNum type="alphaLcParenR"/>
            </a:pPr>
            <a:r>
              <a:rPr lang="en-US" sz="1600" kern="1200" baseline="0" dirty="0" smtClean="0">
                <a:solidFill>
                  <a:schemeClr val="tx1"/>
                </a:solidFill>
                <a:latin typeface="+mn-lt"/>
                <a:ea typeface="+mn-ea"/>
                <a:cs typeface="+mn-cs"/>
              </a:rPr>
              <a:t>All members of a troop wear the same color.</a:t>
            </a:r>
          </a:p>
          <a:p>
            <a:pPr marL="228600" indent="-228600">
              <a:buAutoNum type="alphaLcParenR"/>
            </a:pPr>
            <a:endParaRPr lang="en-US" b="0" dirty="0" smtClean="0">
              <a:latin typeface="Helvetica" pitchFamily="-105" charset="0"/>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sz="1600" b="1" kern="1200" baseline="0" dirty="0" smtClean="0">
                <a:solidFill>
                  <a:schemeClr val="tx1"/>
                </a:solidFill>
                <a:latin typeface="+mn-lt"/>
                <a:ea typeface="+mn-ea"/>
                <a:cs typeface="+mn-cs"/>
              </a:rPr>
              <a:t>f. NONE of the above</a:t>
            </a:r>
          </a:p>
          <a:p>
            <a:pPr marL="228600" indent="-228600">
              <a:buNone/>
            </a:pPr>
            <a:endParaRPr lang="en-US" sz="1600" b="1" kern="1200" baseline="0" dirty="0" smtClean="0">
              <a:solidFill>
                <a:schemeClr val="tx1"/>
              </a:solidFill>
              <a:latin typeface="+mn-lt"/>
              <a:ea typeface="+mn-ea"/>
              <a:cs typeface="+mn-cs"/>
            </a:endParaRPr>
          </a:p>
          <a:p>
            <a:pPr marL="228600" indent="-228600">
              <a:buAutoNum type="alphaLcParenR"/>
            </a:pPr>
            <a:r>
              <a:rPr lang="en-US" sz="1600" kern="1200" baseline="0" dirty="0" smtClean="0">
                <a:solidFill>
                  <a:schemeClr val="tx1"/>
                </a:solidFill>
                <a:latin typeface="+mn-lt"/>
                <a:ea typeface="+mn-ea"/>
                <a:cs typeface="+mn-cs"/>
              </a:rPr>
              <a:t>Boy Scout neckerchiefs are optional.</a:t>
            </a:r>
          </a:p>
          <a:p>
            <a:pPr marL="228600" indent="-228600">
              <a:buAutoNum type="alphaLcParenR"/>
            </a:pPr>
            <a:r>
              <a:rPr lang="en-US" sz="1600" kern="1200" baseline="0" dirty="0" smtClean="0">
                <a:solidFill>
                  <a:schemeClr val="tx1"/>
                </a:solidFill>
                <a:latin typeface="+mn-lt"/>
                <a:ea typeface="+mn-ea"/>
                <a:cs typeface="+mn-cs"/>
              </a:rPr>
              <a:t>The unit has a choice of wearing the neckerchief over the collar (with the collar tucked in) or under the collar.  </a:t>
            </a:r>
            <a:r>
              <a:rPr lang="en-US" sz="1600" i="1" kern="1200" baseline="0" dirty="0" smtClean="0">
                <a:solidFill>
                  <a:schemeClr val="tx1"/>
                </a:solidFill>
                <a:latin typeface="+mn-lt"/>
                <a:ea typeface="+mn-ea"/>
                <a:cs typeface="+mn-cs"/>
              </a:rPr>
              <a:t>NEVER over an open collar.</a:t>
            </a:r>
          </a:p>
          <a:p>
            <a:pPr marL="228600" indent="-228600">
              <a:buAutoNum type="alphaLcParenR"/>
            </a:pPr>
            <a:r>
              <a:rPr lang="en-US" sz="1600" kern="1200" baseline="0" dirty="0" smtClean="0">
                <a:solidFill>
                  <a:schemeClr val="tx1"/>
                </a:solidFill>
                <a:latin typeface="+mn-lt"/>
                <a:ea typeface="+mn-ea"/>
                <a:cs typeface="+mn-cs"/>
              </a:rPr>
              <a:t>The troop decides by vote, and all members abide by the decision.</a:t>
            </a:r>
          </a:p>
          <a:p>
            <a:pPr marL="228600" indent="-228600">
              <a:buAutoNum type="alphaLcParenR"/>
            </a:pPr>
            <a:r>
              <a:rPr lang="en-US" sz="1600" kern="1200" baseline="0" dirty="0" smtClean="0">
                <a:solidFill>
                  <a:schemeClr val="tx1"/>
                </a:solidFill>
                <a:latin typeface="+mn-lt"/>
                <a:ea typeface="+mn-ea"/>
                <a:cs typeface="+mn-cs"/>
              </a:rPr>
              <a:t>All members of a troop wear the same color.</a:t>
            </a:r>
          </a:p>
          <a:p>
            <a:pPr marL="228600" indent="-228600">
              <a:buAutoNum type="alphaLcParenR"/>
            </a:pPr>
            <a:endParaRPr lang="en-US" b="0" dirty="0" smtClean="0">
              <a:latin typeface="Helvetica" pitchFamily="-105" charset="0"/>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lphaLcParenR"/>
            </a:pPr>
            <a:r>
              <a:rPr lang="en-US" sz="1600" b="0" dirty="0" smtClean="0">
                <a:latin typeface="Helvetica" pitchFamily="-105" charset="0"/>
              </a:rPr>
              <a:t>Arrow of Light</a:t>
            </a:r>
          </a:p>
          <a:p>
            <a:pPr marL="228600" indent="-228600">
              <a:buFont typeface="+mj-lt"/>
              <a:buAutoNum type="alphaLcParenR"/>
            </a:pPr>
            <a:r>
              <a:rPr lang="en-US" sz="1600" b="0" dirty="0" smtClean="0">
                <a:latin typeface="Helvetica" pitchFamily="-105" charset="0"/>
              </a:rPr>
              <a:t>Eagle Scout</a:t>
            </a:r>
          </a:p>
          <a:p>
            <a:pPr marL="228600" indent="-228600">
              <a:buFont typeface="+mj-lt"/>
              <a:buAutoNum type="alphaLcParenR"/>
            </a:pPr>
            <a:r>
              <a:rPr lang="en-US" sz="1600" b="0" dirty="0" smtClean="0">
                <a:latin typeface="Helvetica" pitchFamily="-105" charset="0"/>
              </a:rPr>
              <a:t>Venturing Silver</a:t>
            </a:r>
          </a:p>
          <a:p>
            <a:pPr marL="228600" indent="-228600">
              <a:buFont typeface="+mj-lt"/>
              <a:buAutoNum type="alphaLcParenR"/>
            </a:pPr>
            <a:r>
              <a:rPr lang="en-US" sz="1600" b="0" dirty="0" smtClean="0">
                <a:latin typeface="Helvetica" pitchFamily="-105" charset="0"/>
              </a:rPr>
              <a:t>Quartermaster</a:t>
            </a:r>
          </a:p>
          <a:p>
            <a:pPr marL="228600" indent="-228600">
              <a:buFont typeface="+mj-lt"/>
              <a:buAutoNum type="alphaLcParenR"/>
            </a:pPr>
            <a:r>
              <a:rPr lang="en-US" sz="1600" b="0" dirty="0" smtClean="0">
                <a:latin typeface="Helvetica" pitchFamily="-105" charset="0"/>
              </a:rPr>
              <a:t>Religious emblems earned as a youth member</a:t>
            </a:r>
          </a:p>
          <a:p>
            <a:pPr marL="228600" indent="-228600">
              <a:buFont typeface="+mj-lt"/>
              <a:buAutoNum type="alphaLcParenR"/>
            </a:pPr>
            <a:r>
              <a:rPr lang="en-US" sz="1600" b="0" dirty="0" smtClean="0">
                <a:latin typeface="Helvetica" pitchFamily="-105" charset="0"/>
              </a:rPr>
              <a:t>Hornaday</a:t>
            </a:r>
          </a:p>
          <a:p>
            <a:pPr marL="228600" indent="-228600">
              <a:buFont typeface="+mj-lt"/>
              <a:buNone/>
            </a:pPr>
            <a:endParaRPr lang="en-US" sz="1600" b="0" dirty="0" smtClean="0">
              <a:latin typeface="Helvetica" pitchFamily="-105" charset="0"/>
            </a:endParaRPr>
          </a:p>
          <a:p>
            <a:pPr marL="228600" indent="-228600">
              <a:buFont typeface="+mj-lt"/>
              <a:buNone/>
            </a:pPr>
            <a:r>
              <a:rPr lang="en-US" sz="1600" b="0" dirty="0" smtClean="0">
                <a:latin typeface="Helvetica" pitchFamily="-105" charset="0"/>
              </a:rPr>
              <a:t>BONUS:</a:t>
            </a:r>
            <a:br>
              <a:rPr lang="en-US" sz="1600" b="0" dirty="0" smtClean="0">
                <a:latin typeface="Helvetica" pitchFamily="-105" charset="0"/>
              </a:rPr>
            </a:br>
            <a:r>
              <a:rPr lang="en-US" sz="1600" b="0" dirty="0" smtClean="0">
                <a:latin typeface="Helvetica" pitchFamily="-105" charset="0"/>
              </a:rPr>
              <a:t>Venturing Leadership Award</a:t>
            </a:r>
          </a:p>
          <a:p>
            <a:pPr marL="228600" indent="-228600">
              <a:buFont typeface="+mj-lt"/>
              <a:buNone/>
            </a:pPr>
            <a:r>
              <a:rPr lang="en-US" sz="1600" b="0" baseline="0" dirty="0" smtClean="0">
                <a:latin typeface="Helvetica" pitchFamily="-105" charset="0"/>
              </a:rPr>
              <a:t> 	</a:t>
            </a:r>
            <a:r>
              <a:rPr lang="en-US" sz="1600" b="0" i="0" kern="1200" dirty="0" smtClean="0">
                <a:solidFill>
                  <a:schemeClr val="tx1"/>
                </a:solidFill>
                <a:latin typeface="+mn-lt"/>
                <a:ea typeface="+mn-ea"/>
                <a:cs typeface="+mn-cs"/>
              </a:rPr>
              <a:t>Lifesaving or Meritorious Action Awards: Medal of Merit</a:t>
            </a:r>
            <a:r>
              <a:rPr lang="en-US" sz="1600" b="0" i="0" kern="1200" baseline="0" dirty="0" smtClean="0">
                <a:solidFill>
                  <a:schemeClr val="tx1"/>
                </a:solidFill>
                <a:latin typeface="+mn-lt"/>
                <a:ea typeface="+mn-ea"/>
                <a:cs typeface="+mn-cs"/>
              </a:rPr>
              <a:t> / Heroism Award / Honor Medal</a:t>
            </a:r>
          </a:p>
          <a:p>
            <a:pPr marL="228600" marR="0" indent="-228600" algn="l" defTabSz="914400" rtl="0" eaLnBrk="0" fontAlgn="base" latinLnBrk="0" hangingPunct="0">
              <a:lnSpc>
                <a:spcPct val="100000"/>
              </a:lnSpc>
              <a:spcBef>
                <a:spcPct val="30000"/>
              </a:spcBef>
              <a:spcAft>
                <a:spcPct val="0"/>
              </a:spcAft>
              <a:buClrTx/>
              <a:buSzTx/>
              <a:buFont typeface="+mj-lt"/>
              <a:buNone/>
              <a:tabLst/>
              <a:defRPr/>
            </a:pPr>
            <a:r>
              <a:rPr lang="en-US" sz="1600" b="0" i="0" kern="1200" baseline="0" dirty="0" smtClean="0">
                <a:solidFill>
                  <a:schemeClr val="tx1"/>
                </a:solidFill>
                <a:latin typeface="+mn-lt"/>
                <a:ea typeface="+mn-ea"/>
                <a:cs typeface="+mn-cs"/>
              </a:rPr>
              <a:t>	James E. West</a:t>
            </a:r>
            <a:endParaRPr lang="en-US" sz="1600" b="0" i="0" kern="1200" dirty="0" smtClean="0">
              <a:solidFill>
                <a:schemeClr val="tx1"/>
              </a:solidFill>
              <a:latin typeface="+mn-lt"/>
              <a:ea typeface="+mn-ea"/>
              <a:cs typeface="+mn-cs"/>
            </a:endParaRPr>
          </a:p>
          <a:p>
            <a:pPr marL="228600" indent="-228600">
              <a:buFont typeface="+mj-lt"/>
              <a:buNone/>
            </a:pPr>
            <a:endParaRPr lang="en-US" b="0" dirty="0" smtClean="0">
              <a:latin typeface="Helvetica" pitchFamily="-105" charset="0"/>
            </a:endParaRPr>
          </a:p>
          <a:p>
            <a:pPr marL="228600" indent="-228600">
              <a:buFont typeface="+mj-lt"/>
              <a:buNone/>
            </a:pPr>
            <a:r>
              <a:rPr lang="en-US" b="0" dirty="0" smtClean="0">
                <a:latin typeface="Helvetica" pitchFamily="-105" charset="0"/>
              </a:rPr>
              <a:t>**Findley Award</a:t>
            </a:r>
          </a:p>
          <a:p>
            <a:pPr marL="228600" indent="-228600">
              <a:buFont typeface="+mj-lt"/>
              <a:buNone/>
            </a:pPr>
            <a:endParaRPr lang="en-US" b="0" dirty="0" smtClean="0">
              <a:latin typeface="Helvetica" pitchFamily="-105" charset="0"/>
            </a:endParaRPr>
          </a:p>
          <a:p>
            <a:pPr marL="228600" indent="-228600">
              <a:buFont typeface="+mj-lt"/>
              <a:buNone/>
            </a:pPr>
            <a:endParaRPr lang="en-US" b="0" dirty="0" smtClean="0">
              <a:latin typeface="Helvetica" pitchFamily="-105" charset="0"/>
            </a:endParaRPr>
          </a:p>
          <a:p>
            <a:pPr marL="228600" indent="-228600">
              <a:buFont typeface="+mj-lt"/>
              <a:buNone/>
            </a:pPr>
            <a:endParaRPr lang="en-US" b="0" dirty="0" smtClean="0">
              <a:latin typeface="Helvetica" pitchFamily="-105" charset="0"/>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lphaLcParenR"/>
            </a:pPr>
            <a:r>
              <a:rPr lang="en-US" sz="1600" b="0" dirty="0" smtClean="0">
                <a:latin typeface="Helvetica" pitchFamily="-105" charset="0"/>
              </a:rPr>
              <a:t>Arrow of Light</a:t>
            </a:r>
          </a:p>
          <a:p>
            <a:pPr marL="228600" indent="-228600">
              <a:buFont typeface="+mj-lt"/>
              <a:buAutoNum type="alphaLcParenR"/>
            </a:pPr>
            <a:r>
              <a:rPr lang="en-US" sz="1600" b="0" dirty="0" smtClean="0">
                <a:latin typeface="Helvetica" pitchFamily="-105" charset="0"/>
              </a:rPr>
              <a:t>Eagle Scout</a:t>
            </a:r>
          </a:p>
          <a:p>
            <a:pPr marL="228600" indent="-228600">
              <a:buFont typeface="+mj-lt"/>
              <a:buAutoNum type="alphaLcParenR"/>
            </a:pPr>
            <a:r>
              <a:rPr lang="en-US" sz="1600" b="0" dirty="0" smtClean="0">
                <a:latin typeface="Helvetica" pitchFamily="-105" charset="0"/>
              </a:rPr>
              <a:t>Venturing Silver</a:t>
            </a:r>
          </a:p>
          <a:p>
            <a:pPr marL="228600" indent="-228600">
              <a:buFont typeface="+mj-lt"/>
              <a:buAutoNum type="alphaLcParenR"/>
            </a:pPr>
            <a:r>
              <a:rPr lang="en-US" sz="1600" b="0" dirty="0" smtClean="0">
                <a:latin typeface="Helvetica" pitchFamily="-105" charset="0"/>
              </a:rPr>
              <a:t>Quartermaster</a:t>
            </a:r>
          </a:p>
          <a:p>
            <a:pPr marL="228600" indent="-228600">
              <a:buFont typeface="+mj-lt"/>
              <a:buAutoNum type="alphaLcParenR"/>
            </a:pPr>
            <a:r>
              <a:rPr lang="en-US" sz="1600" b="0" dirty="0" smtClean="0">
                <a:latin typeface="Helvetica" pitchFamily="-105" charset="0"/>
              </a:rPr>
              <a:t>Religious emblems earned as a youth member</a:t>
            </a:r>
          </a:p>
          <a:p>
            <a:pPr marL="228600" indent="-228600">
              <a:buFont typeface="+mj-lt"/>
              <a:buAutoNum type="alphaLcParenR"/>
            </a:pPr>
            <a:r>
              <a:rPr lang="en-US" sz="1600" b="0" dirty="0" smtClean="0">
                <a:latin typeface="Helvetica" pitchFamily="-105" charset="0"/>
              </a:rPr>
              <a:t>Hornaday</a:t>
            </a:r>
          </a:p>
          <a:p>
            <a:pPr marL="228600" indent="-228600">
              <a:buFont typeface="+mj-lt"/>
              <a:buNone/>
            </a:pPr>
            <a:endParaRPr lang="en-US" sz="1600" b="0" dirty="0" smtClean="0">
              <a:latin typeface="Helvetica" pitchFamily="-105" charset="0"/>
            </a:endParaRPr>
          </a:p>
          <a:p>
            <a:pPr marL="228600" indent="-228600">
              <a:buFont typeface="+mj-lt"/>
              <a:buNone/>
            </a:pPr>
            <a:r>
              <a:rPr lang="en-US" sz="1600" b="0" dirty="0" smtClean="0">
                <a:latin typeface="Helvetica" pitchFamily="-105" charset="0"/>
              </a:rPr>
              <a:t>BONUS:</a:t>
            </a:r>
            <a:br>
              <a:rPr lang="en-US" sz="1600" b="0" dirty="0" smtClean="0">
                <a:latin typeface="Helvetica" pitchFamily="-105" charset="0"/>
              </a:rPr>
            </a:br>
            <a:r>
              <a:rPr lang="en-US" sz="1600" b="0" dirty="0" smtClean="0">
                <a:latin typeface="Helvetica" pitchFamily="-105" charset="0"/>
              </a:rPr>
              <a:t>Venturing Leadership Award</a:t>
            </a:r>
          </a:p>
          <a:p>
            <a:pPr marL="228600" indent="-228600">
              <a:buFont typeface="+mj-lt"/>
              <a:buNone/>
            </a:pPr>
            <a:r>
              <a:rPr lang="en-US" sz="1600" b="0" baseline="0" dirty="0" smtClean="0">
                <a:latin typeface="Helvetica" pitchFamily="-105" charset="0"/>
              </a:rPr>
              <a:t> 	</a:t>
            </a:r>
            <a:r>
              <a:rPr lang="en-US" sz="1600" b="0" i="0" kern="1200" dirty="0" smtClean="0">
                <a:solidFill>
                  <a:schemeClr val="tx1"/>
                </a:solidFill>
                <a:latin typeface="+mn-lt"/>
                <a:ea typeface="+mn-ea"/>
                <a:cs typeface="+mn-cs"/>
              </a:rPr>
              <a:t>Lifesaving or Meritorious Action Awards: Medal of Merit</a:t>
            </a:r>
            <a:r>
              <a:rPr lang="en-US" sz="1600" b="0" i="0" kern="1200" baseline="0" dirty="0" smtClean="0">
                <a:solidFill>
                  <a:schemeClr val="tx1"/>
                </a:solidFill>
                <a:latin typeface="+mn-lt"/>
                <a:ea typeface="+mn-ea"/>
                <a:cs typeface="+mn-cs"/>
              </a:rPr>
              <a:t> / Heroism Award / Honor Medal</a:t>
            </a:r>
          </a:p>
          <a:p>
            <a:pPr marL="228600" marR="0" indent="-228600" algn="l" defTabSz="914400" rtl="0" eaLnBrk="0" fontAlgn="base" latinLnBrk="0" hangingPunct="0">
              <a:lnSpc>
                <a:spcPct val="100000"/>
              </a:lnSpc>
              <a:spcBef>
                <a:spcPct val="30000"/>
              </a:spcBef>
              <a:spcAft>
                <a:spcPct val="0"/>
              </a:spcAft>
              <a:buClrTx/>
              <a:buSzTx/>
              <a:buFont typeface="+mj-lt"/>
              <a:buNone/>
              <a:tabLst/>
              <a:defRPr/>
            </a:pPr>
            <a:r>
              <a:rPr lang="en-US" sz="1600" b="0" i="0" kern="1200" baseline="0" dirty="0" smtClean="0">
                <a:solidFill>
                  <a:schemeClr val="tx1"/>
                </a:solidFill>
                <a:latin typeface="+mn-lt"/>
                <a:ea typeface="+mn-ea"/>
                <a:cs typeface="+mn-cs"/>
              </a:rPr>
              <a:t>	James E. West</a:t>
            </a:r>
            <a:endParaRPr lang="en-US" sz="1600" b="0" i="0" kern="1200" dirty="0" smtClean="0">
              <a:solidFill>
                <a:schemeClr val="tx1"/>
              </a:solidFill>
              <a:latin typeface="+mn-lt"/>
              <a:ea typeface="+mn-ea"/>
              <a:cs typeface="+mn-cs"/>
            </a:endParaRPr>
          </a:p>
          <a:p>
            <a:pPr marL="228600" indent="-228600">
              <a:buFont typeface="+mj-lt"/>
              <a:buNone/>
            </a:pPr>
            <a:endParaRPr lang="en-US" b="0" dirty="0" smtClean="0">
              <a:latin typeface="Helvetica" pitchFamily="-105" charset="0"/>
            </a:endParaRPr>
          </a:p>
          <a:p>
            <a:pPr marL="228600" indent="-228600">
              <a:buFont typeface="+mj-lt"/>
              <a:buNone/>
            </a:pPr>
            <a:r>
              <a:rPr lang="en-US" b="1" dirty="0" smtClean="0">
                <a:latin typeface="Helvetica" pitchFamily="-105" charset="0"/>
              </a:rPr>
              <a:t>**Findley Award</a:t>
            </a:r>
          </a:p>
          <a:p>
            <a:pPr marL="228600" indent="-228600">
              <a:buFont typeface="+mj-lt"/>
              <a:buNone/>
            </a:pPr>
            <a:endParaRPr lang="en-US" b="0" dirty="0" smtClean="0">
              <a:latin typeface="Helvetica" pitchFamily="-105" charset="0"/>
            </a:endParaRPr>
          </a:p>
          <a:p>
            <a:pPr marL="228600" indent="-228600">
              <a:buFont typeface="+mj-lt"/>
              <a:buNone/>
            </a:pPr>
            <a:endParaRPr lang="en-US" b="0" dirty="0" smtClean="0">
              <a:latin typeface="Helvetica" pitchFamily="-105" charset="0"/>
            </a:endParaRPr>
          </a:p>
          <a:p>
            <a:pPr marL="228600" indent="-228600">
              <a:buFont typeface="+mj-lt"/>
              <a:buNone/>
            </a:pPr>
            <a:endParaRPr lang="en-US" b="0" dirty="0" smtClean="0">
              <a:latin typeface="Helvetica" pitchFamily="-105" charset="0"/>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lphaLcParenR"/>
            </a:pPr>
            <a:r>
              <a:rPr lang="en-US" sz="1200" b="0" i="0" kern="1200" baseline="0" dirty="0" smtClean="0">
                <a:solidFill>
                  <a:schemeClr val="tx1"/>
                </a:solidFill>
                <a:latin typeface="+mn-lt"/>
                <a:ea typeface="+mn-ea"/>
                <a:cs typeface="+mn-cs"/>
              </a:rPr>
              <a:t>There is NO requirement to wear the crest – but it is highly recommended.</a:t>
            </a:r>
          </a:p>
          <a:p>
            <a:pPr marL="228600" indent="-228600">
              <a:buFont typeface="+mj-lt"/>
              <a:buAutoNum type="alphaLcParenR"/>
            </a:pPr>
            <a:r>
              <a:rPr lang="en-US" sz="1200" b="0" i="0" kern="1200" baseline="0" dirty="0" smtClean="0">
                <a:solidFill>
                  <a:schemeClr val="tx1"/>
                </a:solidFill>
                <a:latin typeface="+mn-lt"/>
                <a:ea typeface="+mn-ea"/>
                <a:cs typeface="+mn-cs"/>
              </a:rPr>
              <a:t>T</a:t>
            </a:r>
            <a:r>
              <a:rPr lang="en-US" sz="1200" b="0" i="0" kern="1200" dirty="0" smtClean="0">
                <a:solidFill>
                  <a:schemeClr val="tx1"/>
                </a:solidFill>
                <a:latin typeface="+mn-lt"/>
                <a:ea typeface="+mn-ea"/>
                <a:cs typeface="+mn-cs"/>
              </a:rPr>
              <a:t>he two decorative five-pointed stars stand for </a:t>
            </a:r>
            <a:r>
              <a:rPr lang="en-US" sz="1200" b="1" i="0" kern="1200" dirty="0" smtClean="0">
                <a:solidFill>
                  <a:schemeClr val="tx1"/>
                </a:solidFill>
                <a:latin typeface="+mn-lt"/>
                <a:ea typeface="+mn-ea"/>
                <a:cs typeface="+mn-cs"/>
              </a:rPr>
              <a:t>truth</a:t>
            </a:r>
            <a:r>
              <a:rPr lang="en-US" sz="1200" b="0" i="0" kern="1200" dirty="0" smtClean="0">
                <a:solidFill>
                  <a:schemeClr val="tx1"/>
                </a:solidFill>
                <a:latin typeface="+mn-lt"/>
                <a:ea typeface="+mn-ea"/>
                <a:cs typeface="+mn-cs"/>
              </a:rPr>
              <a:t> and </a:t>
            </a:r>
            <a:r>
              <a:rPr lang="en-US" sz="1200" b="1" i="0" kern="1200" dirty="0" smtClean="0">
                <a:solidFill>
                  <a:schemeClr val="tx1"/>
                </a:solidFill>
                <a:latin typeface="+mn-lt"/>
                <a:ea typeface="+mn-ea"/>
                <a:cs typeface="+mn-cs"/>
              </a:rPr>
              <a:t>knowledge.</a:t>
            </a:r>
            <a:r>
              <a:rPr lang="en-US" sz="1200" b="0" i="0" kern="1200" dirty="0" smtClean="0">
                <a:solidFill>
                  <a:schemeClr val="tx1"/>
                </a:solidFill>
                <a:latin typeface="+mn-lt"/>
                <a:ea typeface="+mn-ea"/>
                <a:cs typeface="+mn-cs"/>
              </a:rPr>
              <a:t>  (The three tips of the center fleur-de-lis represent the three points of the Scout Promise.</a:t>
            </a:r>
            <a:r>
              <a:rPr lang="en-US" sz="1200" b="0" i="0" kern="1200" baseline="0" dirty="0" smtClean="0">
                <a:solidFill>
                  <a:schemeClr val="tx1"/>
                </a:solidFill>
                <a:latin typeface="+mn-lt"/>
                <a:ea typeface="+mn-ea"/>
                <a:cs typeface="+mn-cs"/>
              </a:rPr>
              <a:t> The </a:t>
            </a:r>
            <a:r>
              <a:rPr lang="en-US" sz="1200" b="0" i="0" kern="1200" dirty="0" smtClean="0">
                <a:solidFill>
                  <a:schemeClr val="tx1"/>
                </a:solidFill>
                <a:latin typeface="+mn-lt"/>
                <a:ea typeface="+mn-ea"/>
                <a:cs typeface="+mn-cs"/>
              </a:rPr>
              <a:t>white on the patch represents purity; the royal purple denotes leadership and help given to other people..)</a:t>
            </a:r>
          </a:p>
          <a:p>
            <a:pPr marL="228600" indent="-228600">
              <a:buFont typeface="+mj-lt"/>
              <a:buAutoNum type="alphaLcParenR"/>
            </a:pPr>
            <a:r>
              <a:rPr lang="en-US" sz="1200" b="0" i="0" kern="1200" baseline="0" dirty="0" smtClean="0">
                <a:solidFill>
                  <a:schemeClr val="tx1"/>
                </a:solidFill>
                <a:latin typeface="+mn-lt"/>
                <a:ea typeface="+mn-ea"/>
                <a:cs typeface="+mn-cs"/>
              </a:rPr>
              <a:t>From 1956 to 1991 this was true!  NOT NOW!</a:t>
            </a:r>
          </a:p>
          <a:p>
            <a:pPr marL="228600" indent="-228600">
              <a:buFont typeface="+mj-lt"/>
              <a:buAutoNum type="alphaLcParenR"/>
            </a:pPr>
            <a:r>
              <a:rPr lang="en-US" sz="1200" b="0" i="0" kern="1200" baseline="0" dirty="0" smtClean="0">
                <a:solidFill>
                  <a:schemeClr val="tx1"/>
                </a:solidFill>
                <a:latin typeface="+mn-lt"/>
                <a:ea typeface="+mn-ea"/>
                <a:cs typeface="+mn-cs"/>
              </a:rPr>
              <a:t>NO!  However this is a common uniform mistake.</a:t>
            </a:r>
            <a:endParaRPr lang="en-US" sz="1200" b="1" i="0" kern="1200" baseline="0" dirty="0" smtClean="0">
              <a:solidFill>
                <a:schemeClr val="tx1"/>
              </a:solidFill>
              <a:latin typeface="+mn-lt"/>
              <a:ea typeface="+mn-ea"/>
              <a:cs typeface="+mn-cs"/>
            </a:endParaRPr>
          </a:p>
          <a:p>
            <a:pPr marL="228600" indent="-228600">
              <a:buFont typeface="+mj-lt"/>
              <a:buAutoNum type="alphaLcParenR"/>
            </a:pPr>
            <a:r>
              <a:rPr lang="en-US" sz="1200" b="0" i="0" kern="1200" dirty="0" smtClean="0">
                <a:solidFill>
                  <a:schemeClr val="tx1"/>
                </a:solidFill>
                <a:latin typeface="+mn-lt"/>
                <a:ea typeface="+mn-ea"/>
                <a:cs typeface="+mn-cs"/>
              </a:rPr>
              <a:t>Lord Baden-Powell said: "Our badge we took from the 'North Point' used on maps for orienteering." Lady Baden-Powell said later, "It shows the true way to go.“</a:t>
            </a:r>
          </a:p>
          <a:p>
            <a:pPr marL="228600" indent="-228600">
              <a:buFont typeface="+mj-lt"/>
              <a:buAutoNum type="alphaLcParenR"/>
            </a:pPr>
            <a:r>
              <a:rPr lang="en-US" sz="1200" b="0" i="0" kern="1200" dirty="0" smtClean="0">
                <a:solidFill>
                  <a:schemeClr val="tx1"/>
                </a:solidFill>
                <a:latin typeface="+mn-lt"/>
                <a:ea typeface="+mn-ea"/>
                <a:cs typeface="+mn-cs"/>
              </a:rPr>
              <a:t>Yes.</a:t>
            </a:r>
          </a:p>
          <a:p>
            <a:pPr marL="228600" indent="-228600">
              <a:buFont typeface="+mj-lt"/>
              <a:buAutoNum type="alphaLcParenR"/>
            </a:pPr>
            <a:r>
              <a:rPr lang="en-US" sz="1200" b="0" i="0" kern="1200" dirty="0" smtClean="0">
                <a:solidFill>
                  <a:schemeClr val="tx1"/>
                </a:solidFill>
                <a:latin typeface="+mn-lt"/>
                <a:ea typeface="+mn-ea"/>
                <a:cs typeface="+mn-cs"/>
              </a:rPr>
              <a:t>Yes.</a:t>
            </a:r>
            <a:endParaRPr lang="en-US" b="0" dirty="0" smtClean="0">
              <a:latin typeface="Helvetica" pitchFamily="-105" charset="0"/>
            </a:endParaRPr>
          </a:p>
          <a:p>
            <a:pPr marL="228600" indent="-228600">
              <a:buFont typeface="+mj-lt"/>
              <a:buNone/>
            </a:pPr>
            <a:endParaRPr lang="en-US" b="0" dirty="0" smtClean="0">
              <a:latin typeface="Helvetica" pitchFamily="-105" charset="0"/>
            </a:endParaRPr>
          </a:p>
          <a:p>
            <a:pPr marL="228600" indent="-228600">
              <a:buFont typeface="+mj-lt"/>
              <a:buNone/>
            </a:pPr>
            <a:endParaRPr lang="en-US" b="0" dirty="0" smtClean="0">
              <a:latin typeface="Helvetica" pitchFamily="-105" charset="0"/>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lphaLcParenR"/>
            </a:pPr>
            <a:r>
              <a:rPr lang="en-US" sz="1200" b="0" i="0" kern="1200" baseline="0" dirty="0" smtClean="0">
                <a:solidFill>
                  <a:schemeClr val="tx1"/>
                </a:solidFill>
                <a:latin typeface="+mn-lt"/>
                <a:ea typeface="+mn-ea"/>
                <a:cs typeface="+mn-cs"/>
              </a:rPr>
              <a:t>There is NO requirement to wear the crest – but it is highly recommended.</a:t>
            </a:r>
          </a:p>
          <a:p>
            <a:pPr marL="228600" indent="-228600">
              <a:buFont typeface="+mj-lt"/>
              <a:buAutoNum type="alphaLcParenR"/>
            </a:pPr>
            <a:r>
              <a:rPr lang="en-US" sz="1200" b="0" i="0" kern="1200" baseline="0" dirty="0" smtClean="0">
                <a:solidFill>
                  <a:schemeClr val="tx1"/>
                </a:solidFill>
                <a:latin typeface="+mn-lt"/>
                <a:ea typeface="+mn-ea"/>
                <a:cs typeface="+mn-cs"/>
              </a:rPr>
              <a:t>T</a:t>
            </a:r>
            <a:r>
              <a:rPr lang="en-US" sz="1200" b="0" i="0" kern="1200" dirty="0" smtClean="0">
                <a:solidFill>
                  <a:schemeClr val="tx1"/>
                </a:solidFill>
                <a:latin typeface="+mn-lt"/>
                <a:ea typeface="+mn-ea"/>
                <a:cs typeface="+mn-cs"/>
              </a:rPr>
              <a:t>he two decorative five-pointed stars stand for </a:t>
            </a:r>
            <a:r>
              <a:rPr lang="en-US" sz="1200" b="1" i="0" kern="1200" dirty="0" smtClean="0">
                <a:solidFill>
                  <a:schemeClr val="tx1"/>
                </a:solidFill>
                <a:latin typeface="+mn-lt"/>
                <a:ea typeface="+mn-ea"/>
                <a:cs typeface="+mn-cs"/>
              </a:rPr>
              <a:t>truth</a:t>
            </a:r>
            <a:r>
              <a:rPr lang="en-US" sz="1200" b="0" i="0" kern="1200" dirty="0" smtClean="0">
                <a:solidFill>
                  <a:schemeClr val="tx1"/>
                </a:solidFill>
                <a:latin typeface="+mn-lt"/>
                <a:ea typeface="+mn-ea"/>
                <a:cs typeface="+mn-cs"/>
              </a:rPr>
              <a:t> and </a:t>
            </a:r>
            <a:r>
              <a:rPr lang="en-US" sz="1200" b="1" i="0" kern="1200" dirty="0" smtClean="0">
                <a:solidFill>
                  <a:schemeClr val="tx1"/>
                </a:solidFill>
                <a:latin typeface="+mn-lt"/>
                <a:ea typeface="+mn-ea"/>
                <a:cs typeface="+mn-cs"/>
              </a:rPr>
              <a:t>knowledge.</a:t>
            </a:r>
            <a:r>
              <a:rPr lang="en-US" sz="1200" b="0" i="0" kern="1200" dirty="0" smtClean="0">
                <a:solidFill>
                  <a:schemeClr val="tx1"/>
                </a:solidFill>
                <a:latin typeface="+mn-lt"/>
                <a:ea typeface="+mn-ea"/>
                <a:cs typeface="+mn-cs"/>
              </a:rPr>
              <a:t>  (The three tips of the center fleur-de-lis represent the three points of the Scout Promise.</a:t>
            </a:r>
            <a:r>
              <a:rPr lang="en-US" sz="1200" b="0" i="0" kern="1200" baseline="0" dirty="0" smtClean="0">
                <a:solidFill>
                  <a:schemeClr val="tx1"/>
                </a:solidFill>
                <a:latin typeface="+mn-lt"/>
                <a:ea typeface="+mn-ea"/>
                <a:cs typeface="+mn-cs"/>
              </a:rPr>
              <a:t> The </a:t>
            </a:r>
            <a:r>
              <a:rPr lang="en-US" sz="1200" b="0" i="0" kern="1200" dirty="0" smtClean="0">
                <a:solidFill>
                  <a:schemeClr val="tx1"/>
                </a:solidFill>
                <a:latin typeface="+mn-lt"/>
                <a:ea typeface="+mn-ea"/>
                <a:cs typeface="+mn-cs"/>
              </a:rPr>
              <a:t>white on the patch represents purity; the royal purple denotes leadership and help given to other people..)</a:t>
            </a:r>
          </a:p>
          <a:p>
            <a:pPr marL="228600" indent="-228600">
              <a:buFont typeface="+mj-lt"/>
              <a:buAutoNum type="alphaLcParenR"/>
            </a:pPr>
            <a:r>
              <a:rPr lang="en-US" sz="1200" b="0" i="0" kern="1200" baseline="0" dirty="0" smtClean="0">
                <a:solidFill>
                  <a:schemeClr val="tx1"/>
                </a:solidFill>
                <a:latin typeface="+mn-lt"/>
                <a:ea typeface="+mn-ea"/>
                <a:cs typeface="+mn-cs"/>
              </a:rPr>
              <a:t>From 1956 to 1991 this was true!  NOT NOW!</a:t>
            </a:r>
          </a:p>
          <a:p>
            <a:pPr marL="228600" indent="-228600">
              <a:buFont typeface="+mj-lt"/>
              <a:buAutoNum type="alphaLcParenR"/>
            </a:pPr>
            <a:r>
              <a:rPr lang="en-US" sz="1200" b="0" i="0" kern="1200" baseline="0" dirty="0" smtClean="0">
                <a:solidFill>
                  <a:schemeClr val="tx1"/>
                </a:solidFill>
                <a:latin typeface="+mn-lt"/>
                <a:ea typeface="+mn-ea"/>
                <a:cs typeface="+mn-cs"/>
              </a:rPr>
              <a:t>NO!  However this is a common uniform mistake.</a:t>
            </a:r>
            <a:endParaRPr lang="en-US" sz="1200" b="1" i="0" kern="1200" baseline="0" dirty="0" smtClean="0">
              <a:solidFill>
                <a:schemeClr val="tx1"/>
              </a:solidFill>
              <a:latin typeface="+mn-lt"/>
              <a:ea typeface="+mn-ea"/>
              <a:cs typeface="+mn-cs"/>
            </a:endParaRPr>
          </a:p>
          <a:p>
            <a:pPr marL="228600" indent="-228600">
              <a:buFont typeface="+mj-lt"/>
              <a:buAutoNum type="alphaLcParenR"/>
            </a:pPr>
            <a:r>
              <a:rPr lang="en-US" sz="1200" b="0" i="0" kern="1200" dirty="0" smtClean="0">
                <a:solidFill>
                  <a:schemeClr val="tx1"/>
                </a:solidFill>
                <a:latin typeface="+mn-lt"/>
                <a:ea typeface="+mn-ea"/>
                <a:cs typeface="+mn-cs"/>
              </a:rPr>
              <a:t>Lord Baden-Powell said: "Our badge we took from the 'North Point' used on maps for orienteering." </a:t>
            </a:r>
            <a:r>
              <a:rPr lang="en-US" sz="1200" b="1" i="0" kern="1200" dirty="0" smtClean="0">
                <a:solidFill>
                  <a:schemeClr val="tx1"/>
                </a:solidFill>
                <a:latin typeface="+mn-lt"/>
                <a:ea typeface="+mn-ea"/>
                <a:cs typeface="+mn-cs"/>
              </a:rPr>
              <a:t>Lady Baden-Powell said later, "It shows the true way to go.“</a:t>
            </a:r>
          </a:p>
          <a:p>
            <a:pPr marL="228600" indent="-228600">
              <a:buFont typeface="+mj-lt"/>
              <a:buAutoNum type="alphaLcParenR"/>
            </a:pPr>
            <a:r>
              <a:rPr lang="en-US" sz="1200" b="0" i="0" kern="1200" dirty="0" smtClean="0">
                <a:solidFill>
                  <a:schemeClr val="tx1"/>
                </a:solidFill>
                <a:latin typeface="+mn-lt"/>
                <a:ea typeface="+mn-ea"/>
                <a:cs typeface="+mn-cs"/>
              </a:rPr>
              <a:t>Yes!</a:t>
            </a:r>
          </a:p>
          <a:p>
            <a:pPr marL="228600" indent="-228600">
              <a:buFont typeface="+mj-lt"/>
              <a:buAutoNum type="alphaLcParenR"/>
            </a:pPr>
            <a:r>
              <a:rPr lang="en-US" sz="1200" b="0" i="0" kern="1200" dirty="0" smtClean="0">
                <a:solidFill>
                  <a:schemeClr val="tx1"/>
                </a:solidFill>
                <a:latin typeface="+mn-lt"/>
                <a:ea typeface="+mn-ea"/>
                <a:cs typeface="+mn-cs"/>
              </a:rPr>
              <a:t>Yes!</a:t>
            </a:r>
            <a:endParaRPr lang="en-US" b="0" dirty="0" smtClean="0">
              <a:latin typeface="Helvetica" pitchFamily="-105" charset="0"/>
            </a:endParaRPr>
          </a:p>
          <a:p>
            <a:pPr marL="228600" indent="-228600">
              <a:buFont typeface="+mj-lt"/>
              <a:buNone/>
            </a:pPr>
            <a:endParaRPr lang="en-US" b="0" dirty="0" smtClean="0">
              <a:latin typeface="Helvetica" pitchFamily="-105" charset="0"/>
            </a:endParaRPr>
          </a:p>
          <a:p>
            <a:pPr marL="228600" indent="-228600">
              <a:buFont typeface="+mj-lt"/>
              <a:buNone/>
            </a:pPr>
            <a:endParaRPr lang="en-US" b="0" dirty="0" smtClean="0">
              <a:latin typeface="Helvetica" pitchFamily="-105" charset="0"/>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None/>
            </a:pPr>
            <a:r>
              <a:rPr lang="en-US" sz="1600" b="1" dirty="0" smtClean="0">
                <a:latin typeface="Helvetica" pitchFamily="-105" charset="0"/>
              </a:rPr>
              <a:t>BONUS QUESTION!  </a:t>
            </a:r>
          </a:p>
          <a:p>
            <a:pPr marL="228600" indent="-228600">
              <a:buFont typeface="+mj-lt"/>
              <a:buNone/>
            </a:pPr>
            <a:r>
              <a:rPr lang="en-US" sz="1200" b="0" i="0" kern="1200" dirty="0" smtClean="0">
                <a:solidFill>
                  <a:schemeClr val="tx1"/>
                </a:solidFill>
                <a:latin typeface="+mn-lt"/>
                <a:ea typeface="+mn-ea"/>
                <a:cs typeface="+mn-cs"/>
              </a:rPr>
              <a:t>	In 1991,</a:t>
            </a:r>
            <a:r>
              <a:rPr lang="en-US" sz="1200" b="0" i="0" kern="1200" baseline="0" dirty="0" smtClean="0">
                <a:solidFill>
                  <a:schemeClr val="tx1"/>
                </a:solidFill>
                <a:latin typeface="+mn-lt"/>
                <a:ea typeface="+mn-ea"/>
                <a:cs typeface="+mn-cs"/>
              </a:rPr>
              <a:t> the World Crest was no longer an award for participation in an international activity.  It was replaced by the </a:t>
            </a:r>
            <a:r>
              <a:rPr lang="en-US" sz="1200" b="0" i="0" kern="1200" dirty="0" smtClean="0">
                <a:solidFill>
                  <a:schemeClr val="tx1"/>
                </a:solidFill>
                <a:latin typeface="+mn-lt"/>
                <a:ea typeface="+mn-ea"/>
                <a:cs typeface="+mn-cs"/>
              </a:rPr>
              <a:t>International Activity Patch which was</a:t>
            </a:r>
            <a:r>
              <a:rPr lang="en-US" sz="1200" b="0" i="0" kern="1200" baseline="0" dirty="0" smtClean="0">
                <a:solidFill>
                  <a:schemeClr val="tx1"/>
                </a:solidFill>
                <a:latin typeface="+mn-lt"/>
                <a:ea typeface="+mn-ea"/>
                <a:cs typeface="+mn-cs"/>
              </a:rPr>
              <a:t> a large 3” temporary patch with an optional 5” patch for </a:t>
            </a:r>
            <a:r>
              <a:rPr lang="en-US" sz="1200" b="0" i="0" kern="1200" baseline="0" dirty="0" err="1" smtClean="0">
                <a:solidFill>
                  <a:schemeClr val="tx1"/>
                </a:solidFill>
                <a:latin typeface="+mn-lt"/>
                <a:ea typeface="+mn-ea"/>
                <a:cs typeface="+mn-cs"/>
              </a:rPr>
              <a:t>jac</a:t>
            </a:r>
            <a:r>
              <a:rPr lang="en-US" sz="1200" b="0" i="0" kern="1200" baseline="0" dirty="0" smtClean="0">
                <a:solidFill>
                  <a:schemeClr val="tx1"/>
                </a:solidFill>
                <a:latin typeface="+mn-lt"/>
                <a:ea typeface="+mn-ea"/>
                <a:cs typeface="+mn-cs"/>
              </a:rPr>
              <a:t>-shirts.  </a:t>
            </a:r>
          </a:p>
          <a:p>
            <a:pPr marL="228600" indent="-228600">
              <a:buFont typeface="+mj-lt"/>
              <a:buNone/>
            </a:pPr>
            <a:endParaRPr lang="en-US" sz="1200" b="0" i="0" kern="1200" baseline="0" dirty="0" smtClean="0">
              <a:solidFill>
                <a:schemeClr val="tx1"/>
              </a:solidFill>
              <a:latin typeface="+mn-lt"/>
              <a:ea typeface="+mn-ea"/>
              <a:cs typeface="+mn-cs"/>
            </a:endParaRPr>
          </a:p>
          <a:p>
            <a:pPr marL="228600" indent="-228600">
              <a:buFont typeface="+mj-lt"/>
              <a:buNone/>
            </a:pPr>
            <a:r>
              <a:rPr lang="en-US" sz="1200" b="0" i="0" kern="1200" baseline="0" dirty="0" smtClean="0">
                <a:solidFill>
                  <a:schemeClr val="tx1"/>
                </a:solidFill>
                <a:latin typeface="+mn-lt"/>
                <a:ea typeface="+mn-ea"/>
                <a:cs typeface="+mn-cs"/>
              </a:rPr>
              <a:t>	</a:t>
            </a:r>
            <a:r>
              <a:rPr lang="en-US" sz="1400" b="0" i="0" kern="1200" baseline="0" dirty="0" smtClean="0">
                <a:solidFill>
                  <a:schemeClr val="tx1"/>
                </a:solidFill>
                <a:latin typeface="+mn-lt"/>
                <a:ea typeface="+mn-ea"/>
                <a:cs typeface="+mn-cs"/>
              </a:rPr>
              <a:t>QUESTION: </a:t>
            </a:r>
            <a:r>
              <a:rPr lang="en-US" sz="1200" b="0" i="0" kern="1200" baseline="0" dirty="0" smtClean="0">
                <a:solidFill>
                  <a:schemeClr val="tx1"/>
                </a:solidFill>
                <a:latin typeface="+mn-lt"/>
                <a:ea typeface="+mn-ea"/>
                <a:cs typeface="+mn-cs"/>
              </a:rPr>
              <a:t>In 2013 the international activity patch was replaced by what award???   </a:t>
            </a:r>
          </a:p>
          <a:p>
            <a:pPr marL="228600" indent="-228600">
              <a:buFont typeface="+mj-lt"/>
              <a:buNone/>
            </a:pPr>
            <a:endParaRPr lang="en-US" sz="1200" b="0" i="0" kern="1200" baseline="0" dirty="0" smtClean="0">
              <a:solidFill>
                <a:schemeClr val="tx1"/>
              </a:solidFill>
              <a:latin typeface="+mn-lt"/>
              <a:ea typeface="+mn-ea"/>
              <a:cs typeface="+mn-cs"/>
            </a:endParaRPr>
          </a:p>
          <a:p>
            <a:pPr marL="228600" indent="-228600">
              <a:buFont typeface="+mj-lt"/>
              <a:buNone/>
            </a:pPr>
            <a:r>
              <a:rPr lang="en-US" sz="1200" b="0" i="0" kern="1200" baseline="0" dirty="0" smtClean="0">
                <a:solidFill>
                  <a:schemeClr val="tx1"/>
                </a:solidFill>
                <a:latin typeface="+mn-lt"/>
                <a:ea typeface="+mn-ea"/>
                <a:cs typeface="+mn-cs"/>
              </a:rPr>
              <a:t>	</a:t>
            </a:r>
            <a:r>
              <a:rPr lang="en-US" sz="1400" b="0" i="0" kern="1200" baseline="0" dirty="0" smtClean="0">
                <a:solidFill>
                  <a:schemeClr val="tx1"/>
                </a:solidFill>
                <a:latin typeface="+mn-lt"/>
                <a:ea typeface="+mn-ea"/>
                <a:cs typeface="+mn-cs"/>
              </a:rPr>
              <a:t>ANSWER:</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International Spirit Award</a:t>
            </a:r>
            <a:endParaRPr lang="en-US" sz="1200" b="1" i="0" kern="1200" baseline="0" dirty="0" smtClean="0">
              <a:solidFill>
                <a:schemeClr val="tx1"/>
              </a:solidFill>
              <a:latin typeface="+mn-lt"/>
              <a:ea typeface="+mn-ea"/>
              <a:cs typeface="+mn-cs"/>
            </a:endParaRPr>
          </a:p>
          <a:p>
            <a:pPr marL="228600" indent="-228600">
              <a:buFont typeface="+mj-lt"/>
              <a:buNone/>
            </a:pPr>
            <a:endParaRPr lang="en-US" b="0" dirty="0" smtClean="0">
              <a:latin typeface="Helvetica" pitchFamily="-105" charset="0"/>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None/>
            </a:pPr>
            <a:r>
              <a:rPr lang="en-US" sz="1600" b="1" dirty="0" smtClean="0">
                <a:latin typeface="Helvetica" pitchFamily="-105" charset="0"/>
              </a:rPr>
              <a:t>BONUS QUESTION!  </a:t>
            </a:r>
          </a:p>
          <a:p>
            <a:pPr marL="228600" indent="-228600">
              <a:buFont typeface="+mj-lt"/>
              <a:buNone/>
            </a:pPr>
            <a:r>
              <a:rPr lang="en-US" sz="1200" b="0" i="0" kern="1200" dirty="0" smtClean="0">
                <a:solidFill>
                  <a:schemeClr val="tx1"/>
                </a:solidFill>
                <a:latin typeface="+mn-lt"/>
                <a:ea typeface="+mn-ea"/>
                <a:cs typeface="+mn-cs"/>
              </a:rPr>
              <a:t>	In 1991,</a:t>
            </a:r>
            <a:r>
              <a:rPr lang="en-US" sz="1200" b="0" i="0" kern="1200" baseline="0" dirty="0" smtClean="0">
                <a:solidFill>
                  <a:schemeClr val="tx1"/>
                </a:solidFill>
                <a:latin typeface="+mn-lt"/>
                <a:ea typeface="+mn-ea"/>
                <a:cs typeface="+mn-cs"/>
              </a:rPr>
              <a:t> the World Crest was no longer an award for participation in an international activity.  It was replaced by the </a:t>
            </a:r>
            <a:r>
              <a:rPr lang="en-US" sz="1200" b="0" i="0" kern="1200" dirty="0" smtClean="0">
                <a:solidFill>
                  <a:schemeClr val="tx1"/>
                </a:solidFill>
                <a:latin typeface="+mn-lt"/>
                <a:ea typeface="+mn-ea"/>
                <a:cs typeface="+mn-cs"/>
              </a:rPr>
              <a:t>International Activity Patch which was</a:t>
            </a:r>
            <a:r>
              <a:rPr lang="en-US" sz="1200" b="0" i="0" kern="1200" baseline="0" dirty="0" smtClean="0">
                <a:solidFill>
                  <a:schemeClr val="tx1"/>
                </a:solidFill>
                <a:latin typeface="+mn-lt"/>
                <a:ea typeface="+mn-ea"/>
                <a:cs typeface="+mn-cs"/>
              </a:rPr>
              <a:t> a large 3” temporary patch with an optional 5” patch for </a:t>
            </a:r>
            <a:r>
              <a:rPr lang="en-US" sz="1200" b="0" i="0" kern="1200" baseline="0" dirty="0" err="1" smtClean="0">
                <a:solidFill>
                  <a:schemeClr val="tx1"/>
                </a:solidFill>
                <a:latin typeface="+mn-lt"/>
                <a:ea typeface="+mn-ea"/>
                <a:cs typeface="+mn-cs"/>
              </a:rPr>
              <a:t>jac</a:t>
            </a:r>
            <a:r>
              <a:rPr lang="en-US" sz="1200" b="0" i="0" kern="1200" baseline="0" dirty="0" smtClean="0">
                <a:solidFill>
                  <a:schemeClr val="tx1"/>
                </a:solidFill>
                <a:latin typeface="+mn-lt"/>
                <a:ea typeface="+mn-ea"/>
                <a:cs typeface="+mn-cs"/>
              </a:rPr>
              <a:t>-shirts.  </a:t>
            </a:r>
          </a:p>
          <a:p>
            <a:pPr marL="228600" indent="-228600">
              <a:buFont typeface="+mj-lt"/>
              <a:buNone/>
            </a:pPr>
            <a:endParaRPr lang="en-US" sz="1200" b="0" i="0" kern="1200" baseline="0" dirty="0" smtClean="0">
              <a:solidFill>
                <a:schemeClr val="tx1"/>
              </a:solidFill>
              <a:latin typeface="+mn-lt"/>
              <a:ea typeface="+mn-ea"/>
              <a:cs typeface="+mn-cs"/>
            </a:endParaRPr>
          </a:p>
          <a:p>
            <a:pPr marL="228600" indent="-228600">
              <a:buFont typeface="+mj-lt"/>
              <a:buNone/>
            </a:pPr>
            <a:r>
              <a:rPr lang="en-US" sz="1200" b="0" i="0" kern="1200" baseline="0" dirty="0" smtClean="0">
                <a:solidFill>
                  <a:schemeClr val="tx1"/>
                </a:solidFill>
                <a:latin typeface="+mn-lt"/>
                <a:ea typeface="+mn-ea"/>
                <a:cs typeface="+mn-cs"/>
              </a:rPr>
              <a:t>	</a:t>
            </a:r>
            <a:r>
              <a:rPr lang="en-US" sz="1400" b="0" i="0" kern="1200" baseline="0" dirty="0" smtClean="0">
                <a:solidFill>
                  <a:schemeClr val="tx1"/>
                </a:solidFill>
                <a:latin typeface="+mn-lt"/>
                <a:ea typeface="+mn-ea"/>
                <a:cs typeface="+mn-cs"/>
              </a:rPr>
              <a:t>QUESTION: </a:t>
            </a:r>
            <a:r>
              <a:rPr lang="en-US" sz="1200" b="0" i="0" kern="1200" baseline="0" dirty="0" smtClean="0">
                <a:solidFill>
                  <a:schemeClr val="tx1"/>
                </a:solidFill>
                <a:latin typeface="+mn-lt"/>
                <a:ea typeface="+mn-ea"/>
                <a:cs typeface="+mn-cs"/>
              </a:rPr>
              <a:t>In 2013 the international activity patch was replaced by what award???   </a:t>
            </a:r>
          </a:p>
          <a:p>
            <a:pPr marL="228600" indent="-228600">
              <a:buFont typeface="+mj-lt"/>
              <a:buNone/>
            </a:pPr>
            <a:endParaRPr lang="en-US" sz="1200" b="0" i="0" kern="1200" baseline="0" dirty="0" smtClean="0">
              <a:solidFill>
                <a:schemeClr val="tx1"/>
              </a:solidFill>
              <a:latin typeface="+mn-lt"/>
              <a:ea typeface="+mn-ea"/>
              <a:cs typeface="+mn-cs"/>
            </a:endParaRPr>
          </a:p>
          <a:p>
            <a:pPr marL="228600" indent="-228600">
              <a:buFont typeface="+mj-lt"/>
              <a:buNone/>
            </a:pPr>
            <a:r>
              <a:rPr lang="en-US" sz="1200" b="0" i="0" kern="1200" baseline="0" dirty="0" smtClean="0">
                <a:solidFill>
                  <a:schemeClr val="tx1"/>
                </a:solidFill>
                <a:latin typeface="+mn-lt"/>
                <a:ea typeface="+mn-ea"/>
                <a:cs typeface="+mn-cs"/>
              </a:rPr>
              <a:t>	</a:t>
            </a:r>
            <a:r>
              <a:rPr lang="en-US" sz="1400" b="0" i="0" kern="1200" baseline="0" dirty="0" smtClean="0">
                <a:solidFill>
                  <a:schemeClr val="tx1"/>
                </a:solidFill>
                <a:latin typeface="+mn-lt"/>
                <a:ea typeface="+mn-ea"/>
                <a:cs typeface="+mn-cs"/>
              </a:rPr>
              <a:t>ANSWER:</a:t>
            </a:r>
            <a:r>
              <a:rPr lang="en-US" sz="1200" b="0" i="0" kern="1200" baseline="0" dirty="0" smtClean="0">
                <a:solidFill>
                  <a:schemeClr val="tx1"/>
                </a:solidFill>
                <a:latin typeface="+mn-lt"/>
                <a:ea typeface="+mn-ea"/>
                <a:cs typeface="+mn-cs"/>
              </a:rPr>
              <a:t> </a:t>
            </a:r>
            <a:r>
              <a:rPr lang="en-US" sz="1200" b="1" i="0" kern="1200" baseline="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International Spirit Award</a:t>
            </a:r>
            <a:endParaRPr lang="en-US" sz="1200" b="1" i="0" kern="1200" baseline="0" dirty="0" smtClean="0">
              <a:solidFill>
                <a:schemeClr val="tx1"/>
              </a:solidFill>
              <a:latin typeface="+mn-lt"/>
              <a:ea typeface="+mn-ea"/>
              <a:cs typeface="+mn-cs"/>
            </a:endParaRPr>
          </a:p>
          <a:p>
            <a:pPr marL="228600" indent="-228600">
              <a:buFont typeface="+mj-lt"/>
              <a:buNone/>
            </a:pPr>
            <a:endParaRPr lang="en-US" b="0" dirty="0" smtClean="0">
              <a:latin typeface="Helvetica" pitchFamily="-105" charset="0"/>
            </a:endParaRP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p:spPr>
      </p:sp>
      <p:sp>
        <p:nvSpPr>
          <p:cNvPr id="593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400" b="0" i="0" kern="1200" dirty="0" smtClean="0">
                <a:solidFill>
                  <a:schemeClr val="tx1"/>
                </a:solidFill>
                <a:latin typeface="+mn-lt"/>
                <a:ea typeface="+mn-ea"/>
                <a:cs typeface="+mn-cs"/>
              </a:rPr>
              <a:t>The Boy Scouts of America has always been a uniformed body. Its uniforms help to create a sense of belonging. They symbolize character development, citizenship training, and personal fitness. Wearing a uniform gives youth and adult members a sense of identification and commitment.</a:t>
            </a:r>
          </a:p>
          <a:p>
            <a:endParaRPr lang="en-US" sz="1400" b="0" i="0" kern="1200" dirty="0" smtClean="0">
              <a:solidFill>
                <a:schemeClr val="tx1"/>
              </a:solidFill>
              <a:latin typeface="+mn-lt"/>
              <a:ea typeface="+mn-ea"/>
              <a:cs typeface="+mn-cs"/>
            </a:endParaRPr>
          </a:p>
          <a:p>
            <a:r>
              <a:rPr lang="en-US" sz="1400" b="1" i="0" kern="1200" dirty="0" smtClean="0">
                <a:solidFill>
                  <a:schemeClr val="tx1"/>
                </a:solidFill>
                <a:latin typeface="+mn-lt"/>
                <a:ea typeface="+mn-ea"/>
                <a:cs typeface="+mn-cs"/>
              </a:rPr>
              <a:t>Personal equality</a:t>
            </a:r>
            <a:r>
              <a:rPr lang="en-US" sz="1400" b="0" i="0" kern="1200" dirty="0" smtClean="0">
                <a:solidFill>
                  <a:schemeClr val="tx1"/>
                </a:solidFill>
                <a:latin typeface="+mn-lt"/>
                <a:ea typeface="+mn-ea"/>
                <a:cs typeface="+mn-cs"/>
              </a:rPr>
              <a:t> - The uniform represents a democratic idea of equality, bringing people of different backgrounds together in the Scouting tradition.</a:t>
            </a:r>
          </a:p>
          <a:p>
            <a:endParaRPr lang="en-US" sz="1400" b="0" i="0" kern="1200" dirty="0" smtClean="0">
              <a:solidFill>
                <a:schemeClr val="tx1"/>
              </a:solidFill>
              <a:latin typeface="+mn-lt"/>
              <a:ea typeface="+mn-ea"/>
              <a:cs typeface="+mn-cs"/>
            </a:endParaRPr>
          </a:p>
          <a:p>
            <a:r>
              <a:rPr lang="en-US" sz="1400" b="1" i="0" kern="1200" dirty="0" smtClean="0">
                <a:solidFill>
                  <a:schemeClr val="tx1"/>
                </a:solidFill>
                <a:latin typeface="+mn-lt"/>
                <a:ea typeface="+mn-ea"/>
                <a:cs typeface="+mn-cs"/>
              </a:rPr>
              <a:t>Identification</a:t>
            </a:r>
            <a:r>
              <a:rPr lang="en-US" sz="1400" b="0" i="0" kern="1200" dirty="0" smtClean="0">
                <a:solidFill>
                  <a:schemeClr val="tx1"/>
                </a:solidFill>
                <a:latin typeface="+mn-lt"/>
                <a:ea typeface="+mn-ea"/>
                <a:cs typeface="+mn-cs"/>
              </a:rPr>
              <a:t> - The uniform identifies youth and adult members of the Boy Scouts of America, visible as a force for good in the community. When properly and smartly worn, the uniform can build good unit spirit.</a:t>
            </a:r>
          </a:p>
          <a:p>
            <a:endParaRPr lang="en-US" sz="1400" b="0" i="0" kern="1200" dirty="0" smtClean="0">
              <a:solidFill>
                <a:schemeClr val="tx1"/>
              </a:solidFill>
              <a:latin typeface="+mn-lt"/>
              <a:ea typeface="+mn-ea"/>
              <a:cs typeface="+mn-cs"/>
            </a:endParaRPr>
          </a:p>
          <a:p>
            <a:r>
              <a:rPr lang="en-US" sz="1400" b="1" i="0" kern="1200" dirty="0" smtClean="0">
                <a:solidFill>
                  <a:schemeClr val="tx1"/>
                </a:solidFill>
                <a:latin typeface="+mn-lt"/>
                <a:ea typeface="+mn-ea"/>
                <a:cs typeface="+mn-cs"/>
              </a:rPr>
              <a:t>Achievement</a:t>
            </a:r>
            <a:r>
              <a:rPr lang="en-US" sz="1400" b="0" i="0" kern="1200" dirty="0" smtClean="0">
                <a:solidFill>
                  <a:schemeClr val="tx1"/>
                </a:solidFill>
                <a:latin typeface="+mn-lt"/>
                <a:ea typeface="+mn-ea"/>
                <a:cs typeface="+mn-cs"/>
              </a:rPr>
              <a:t> - The uniform shows the wearer's activity, responsibility, and achievement. The accomplishments of every youth and adult member can be recognized by the insignia worn on the uniform.</a:t>
            </a:r>
          </a:p>
          <a:p>
            <a:endParaRPr lang="en-US" sz="1400" b="0" i="0" kern="1200" dirty="0" smtClean="0">
              <a:solidFill>
                <a:schemeClr val="tx1"/>
              </a:solidFill>
              <a:latin typeface="+mn-lt"/>
              <a:ea typeface="+mn-ea"/>
              <a:cs typeface="+mn-cs"/>
            </a:endParaRPr>
          </a:p>
          <a:p>
            <a:r>
              <a:rPr lang="en-US" sz="1400" b="1" i="0" kern="1200" dirty="0" smtClean="0">
                <a:solidFill>
                  <a:schemeClr val="tx1"/>
                </a:solidFill>
                <a:latin typeface="+mn-lt"/>
                <a:ea typeface="+mn-ea"/>
                <a:cs typeface="+mn-cs"/>
              </a:rPr>
              <a:t>Personal commitment</a:t>
            </a:r>
            <a:r>
              <a:rPr lang="en-US" sz="1400" b="0" i="0" kern="1200" dirty="0" smtClean="0">
                <a:solidFill>
                  <a:schemeClr val="tx1"/>
                </a:solidFill>
                <a:latin typeface="+mn-lt"/>
                <a:ea typeface="+mn-ea"/>
                <a:cs typeface="+mn-cs"/>
              </a:rPr>
              <a:t> - The uniform is a constant reminder to all members of their commitment to the ideals and purpose of the Scouting movement. It is a way of making visible members' commitment to a belief in God, loyalty to country, and helping others at all times.</a:t>
            </a:r>
          </a:p>
          <a:p>
            <a:endParaRPr lang="en-US" sz="1200" b="0" i="0" kern="1200" dirty="0" smtClean="0">
              <a:solidFill>
                <a:schemeClr val="tx1"/>
              </a:solidFill>
              <a:latin typeface="+mn-lt"/>
              <a:ea typeface="+mn-ea"/>
              <a:cs typeface="+mn-cs"/>
            </a:endParaRPr>
          </a:p>
          <a:p>
            <a:endParaRPr lang="en-US" sz="1200" b="0" i="0" kern="1200" baseline="0" dirty="0" smtClean="0">
              <a:solidFill>
                <a:schemeClr val="tx1"/>
              </a:solidFill>
              <a:latin typeface="+mn-lt"/>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1" kern="1200" baseline="0" dirty="0" smtClean="0">
                <a:solidFill>
                  <a:schemeClr val="tx1"/>
                </a:solidFill>
                <a:latin typeface="+mn-lt"/>
                <a:ea typeface="+mn-ea"/>
                <a:cs typeface="+mn-cs"/>
              </a:rPr>
              <a:t>Commissioners set a personal example with correct uniforming and a modest display of badges. </a:t>
            </a:r>
          </a:p>
          <a:p>
            <a:endParaRPr lang="en-US" sz="1600" kern="1200" baseline="0" dirty="0" smtClean="0">
              <a:solidFill>
                <a:schemeClr val="tx1"/>
              </a:solidFill>
              <a:latin typeface="+mn-lt"/>
              <a:ea typeface="+mn-ea"/>
              <a:cs typeface="+mn-cs"/>
            </a:endParaRPr>
          </a:p>
          <a:p>
            <a:r>
              <a:rPr lang="en-US" sz="1600" kern="1200" baseline="0" dirty="0" smtClean="0">
                <a:solidFill>
                  <a:schemeClr val="tx1"/>
                </a:solidFill>
                <a:latin typeface="+mn-lt"/>
                <a:ea typeface="+mn-ea"/>
                <a:cs typeface="+mn-cs"/>
              </a:rPr>
              <a:t>What is a modest display of badges? </a:t>
            </a:r>
          </a:p>
          <a:p>
            <a:r>
              <a:rPr lang="en-US" sz="1600" kern="1200" baseline="0" dirty="0" smtClean="0">
                <a:solidFill>
                  <a:schemeClr val="tx1"/>
                </a:solidFill>
                <a:latin typeface="+mn-lt"/>
                <a:ea typeface="+mn-ea"/>
                <a:cs typeface="+mn-cs"/>
              </a:rPr>
              <a:t>It has often been said that unit leaders wear most of their badges on the uniforms of their youth members. </a:t>
            </a:r>
          </a:p>
          <a:p>
            <a:r>
              <a:rPr lang="en-US" sz="1600" kern="1200" baseline="0" dirty="0" smtClean="0">
                <a:solidFill>
                  <a:schemeClr val="tx1"/>
                </a:solidFill>
                <a:latin typeface="+mn-lt"/>
                <a:ea typeface="+mn-ea"/>
                <a:cs typeface="+mn-cs"/>
              </a:rPr>
              <a:t>It might also be said that commissioners wear most of their badges on the uniforms of their unit leaders. </a:t>
            </a:r>
          </a:p>
          <a:p>
            <a:endParaRPr lang="en-US" sz="1600" kern="1200" baseline="0" dirty="0" smtClean="0">
              <a:solidFill>
                <a:schemeClr val="tx1"/>
              </a:solidFill>
              <a:latin typeface="+mn-lt"/>
              <a:ea typeface="+mn-ea"/>
              <a:cs typeface="+mn-cs"/>
            </a:endParaRPr>
          </a:p>
          <a:p>
            <a:r>
              <a:rPr lang="en-US" sz="1600" kern="1200" baseline="0" dirty="0" smtClean="0">
                <a:solidFill>
                  <a:schemeClr val="tx1"/>
                </a:solidFill>
                <a:latin typeface="+mn-lt"/>
                <a:ea typeface="+mn-ea"/>
                <a:cs typeface="+mn-cs"/>
              </a:rPr>
              <a:t>Most of a commissioner’s badges should reflect their service at a council or district level. </a:t>
            </a:r>
          </a:p>
          <a:p>
            <a:r>
              <a:rPr lang="en-US" sz="1600" kern="1200" baseline="0" dirty="0" smtClean="0">
                <a:solidFill>
                  <a:schemeClr val="tx1"/>
                </a:solidFill>
                <a:latin typeface="+mn-lt"/>
                <a:ea typeface="+mn-ea"/>
                <a:cs typeface="+mn-cs"/>
              </a:rPr>
              <a:t>For example, they proudly wear the JTE District emblem, but good taste might dictate that they refrain from wearing the JTE Unit emblem simply because they serve on the troop committee of their son’s JTE troop.</a:t>
            </a:r>
          </a:p>
          <a:p>
            <a:endParaRPr lang="en-US" sz="1600" b="1" kern="1200" baseline="0" dirty="0" smtClean="0">
              <a:solidFill>
                <a:schemeClr val="tx1"/>
              </a:solidFill>
              <a:latin typeface="+mn-lt"/>
              <a:ea typeface="+mn-ea"/>
              <a:cs typeface="+mn-cs"/>
            </a:endParaRPr>
          </a:p>
          <a:p>
            <a:r>
              <a:rPr lang="en-US" sz="1600" b="1" kern="1200" baseline="0" dirty="0" smtClean="0">
                <a:solidFill>
                  <a:schemeClr val="tx1"/>
                </a:solidFill>
                <a:latin typeface="+mn-lt"/>
                <a:ea typeface="+mn-ea"/>
                <a:cs typeface="+mn-cs"/>
              </a:rPr>
              <a:t>Insignia Guide – Page 61 “It is recommended that the number of knots be limited to three rows of three (a total of nine knots).”</a:t>
            </a:r>
          </a:p>
          <a:p>
            <a:endParaRPr lang="en-US" sz="1600" b="0" i="0" kern="1200" baseline="0" dirty="0" smtClean="0">
              <a:solidFill>
                <a:schemeClr val="tx1"/>
              </a:solidFill>
              <a:latin typeface="+mn-lt"/>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Set the Example!</a:t>
            </a:r>
          </a:p>
          <a:p>
            <a:pPr>
              <a:buNone/>
            </a:pPr>
            <a:r>
              <a:rPr lang="en-US" sz="1600" dirty="0" smtClean="0"/>
              <a:t>While Scouters may wear the insignia to which they are entitled, a ‘total display’ may not be in the best taste if the uniform looks overcrowded.  </a:t>
            </a:r>
          </a:p>
          <a:p>
            <a:pPr>
              <a:buNone/>
            </a:pPr>
            <a:endParaRPr lang="en-US" sz="1600" dirty="0" smtClean="0"/>
          </a:p>
          <a:p>
            <a:pPr>
              <a:buNone/>
            </a:pPr>
            <a:r>
              <a:rPr lang="en-US" sz="1600" dirty="0" smtClean="0"/>
              <a:t>The Commissioner who wears only his Commissioner emblem, council shoulder patch and service star on his uniform is never guilty of poor taste.</a:t>
            </a:r>
          </a:p>
          <a:p>
            <a:pPr>
              <a:buNone/>
            </a:pPr>
            <a:endParaRPr lang="en-US" sz="1600" b="0" i="0" kern="1200" baseline="0" dirty="0" smtClean="0">
              <a:solidFill>
                <a:schemeClr val="tx1"/>
              </a:solidFill>
              <a:latin typeface="+mn-lt"/>
              <a:ea typeface="+mn-ea"/>
              <a:cs typeface="+mn-cs"/>
            </a:endParaRPr>
          </a:p>
          <a:p>
            <a:pPr>
              <a:buNone/>
            </a:pPr>
            <a:r>
              <a:rPr lang="en-US" sz="1600" b="0" i="1" kern="1200" baseline="0" dirty="0" smtClean="0">
                <a:solidFill>
                  <a:schemeClr val="tx1"/>
                </a:solidFill>
                <a:latin typeface="+mn-lt"/>
                <a:ea typeface="+mn-ea"/>
                <a:cs typeface="+mn-cs"/>
              </a:rPr>
              <a:t>SOURCE: Scoutmaster Handbook – replacing Scoutmaster with Commissioner.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kern="1200" baseline="0" dirty="0" smtClean="0">
                <a:solidFill>
                  <a:schemeClr val="tx1"/>
                </a:solidFill>
                <a:latin typeface="+mn-lt"/>
                <a:ea typeface="+mn-ea"/>
                <a:cs typeface="+mn-cs"/>
              </a:rPr>
              <a:t>The commissioner helps pack and troop leaders and lends dignity to a high-morale event.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i="0" kern="1200" dirty="0" smtClean="0">
                <a:solidFill>
                  <a:schemeClr val="tx1"/>
                </a:solidFill>
                <a:latin typeface="+mn-lt"/>
                <a:ea typeface="+mn-ea"/>
                <a:cs typeface="+mn-cs"/>
              </a:rPr>
              <a:t>The Scouting movement is built on positive values, as reflected in a properly worn uniform.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0" i="0" kern="120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i="0" kern="1200" dirty="0" smtClean="0">
                <a:solidFill>
                  <a:schemeClr val="tx1"/>
                </a:solidFill>
                <a:latin typeface="+mn-lt"/>
                <a:ea typeface="+mn-ea"/>
                <a:cs typeface="+mn-cs"/>
              </a:rPr>
              <a:t>A uniform inspection helps Boy Scouts take pride in themselves and their appearance, and shouldn't be used as a way to degrade a member.</a:t>
            </a:r>
            <a:endParaRPr lang="en-US" sz="1600" baseline="0" dirty="0" smtClean="0"/>
          </a:p>
          <a:p>
            <a:endParaRPr lang="en-US" sz="1600" kern="1200" baseline="0" dirty="0" smtClean="0">
              <a:solidFill>
                <a:schemeClr val="tx1"/>
              </a:solidFill>
              <a:latin typeface="+mn-lt"/>
              <a:ea typeface="+mn-ea"/>
              <a:cs typeface="+mn-cs"/>
            </a:endParaRPr>
          </a:p>
          <a:p>
            <a:r>
              <a:rPr lang="en-US" sz="1600" kern="1200" baseline="0" dirty="0" smtClean="0">
                <a:solidFill>
                  <a:schemeClr val="tx1"/>
                </a:solidFill>
                <a:latin typeface="+mn-lt"/>
                <a:ea typeface="+mn-ea"/>
                <a:cs typeface="+mn-cs"/>
              </a:rPr>
              <a:t>Inspections are also a great opportunity to:</a:t>
            </a:r>
          </a:p>
          <a:p>
            <a:pPr>
              <a:buFont typeface="Arial" pitchFamily="34" charset="0"/>
              <a:buChar char="•"/>
            </a:pPr>
            <a:r>
              <a:rPr lang="en-US" sz="1600" kern="1200" baseline="0" dirty="0" smtClean="0">
                <a:solidFill>
                  <a:schemeClr val="tx1"/>
                </a:solidFill>
                <a:latin typeface="+mn-lt"/>
                <a:ea typeface="+mn-ea"/>
                <a:cs typeface="+mn-cs"/>
              </a:rPr>
              <a:t>Encourage a complete uniform for all members. </a:t>
            </a:r>
          </a:p>
          <a:p>
            <a:pPr>
              <a:buFont typeface="Arial" pitchFamily="34" charset="0"/>
              <a:buChar char="•"/>
            </a:pPr>
            <a:r>
              <a:rPr lang="en-US" sz="1600" kern="1200" baseline="0" dirty="0" smtClean="0">
                <a:solidFill>
                  <a:schemeClr val="tx1"/>
                </a:solidFill>
                <a:latin typeface="+mn-lt"/>
                <a:ea typeface="+mn-ea"/>
                <a:cs typeface="+mn-cs"/>
              </a:rPr>
              <a:t>Develop unit pride.</a:t>
            </a:r>
          </a:p>
          <a:p>
            <a:endParaRPr lang="en-US" sz="1600" b="0" i="0" kern="1200" baseline="0" dirty="0" smtClean="0">
              <a:solidFill>
                <a:schemeClr val="tx1"/>
              </a:solidFill>
              <a:latin typeface="+mn-lt"/>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When:</a:t>
            </a:r>
          </a:p>
          <a:p>
            <a:r>
              <a:rPr lang="en-US" sz="1600" dirty="0" smtClean="0"/>
              <a:t>Cub Scout Packs - </a:t>
            </a:r>
            <a:r>
              <a:rPr lang="en-US" sz="1600" b="1" dirty="0" smtClean="0"/>
              <a:t>Fall</a:t>
            </a:r>
          </a:p>
          <a:p>
            <a:r>
              <a:rPr lang="en-US" sz="1600" dirty="0" smtClean="0"/>
              <a:t>Boy Scout Troops – </a:t>
            </a:r>
            <a:r>
              <a:rPr lang="en-US" sz="1600" b="1" dirty="0" smtClean="0"/>
              <a:t>Spring &amp; Fall</a:t>
            </a:r>
          </a:p>
          <a:p>
            <a:r>
              <a:rPr lang="en-US" sz="1600" dirty="0" smtClean="0"/>
              <a:t>Venturing Crews – </a:t>
            </a:r>
            <a:r>
              <a:rPr lang="en-US" sz="1600" b="1" dirty="0" smtClean="0"/>
              <a:t>Never (generally)</a:t>
            </a:r>
          </a:p>
          <a:p>
            <a:r>
              <a:rPr lang="en-US" sz="1600" b="0" i="1" dirty="0" smtClean="0"/>
              <a:t>  Uniforms</a:t>
            </a:r>
            <a:r>
              <a:rPr lang="en-US" sz="1600" b="0" i="1" baseline="0" dirty="0" smtClean="0"/>
              <a:t> are NOT one of the methods of Venturing – but units who choose to wear uniforms should wear them properly.</a:t>
            </a:r>
          </a:p>
          <a:p>
            <a:endParaRPr lang="en-US" sz="1600" b="0" i="1" baseline="0" dirty="0" smtClean="0"/>
          </a:p>
          <a:p>
            <a:r>
              <a:rPr lang="en-US" sz="1600" b="0" i="0" dirty="0" smtClean="0"/>
              <a:t>Occasionally you will be asked to inspect the unit.</a:t>
            </a:r>
            <a:endParaRPr lang="en-US" sz="1600" b="0" i="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800" b="1" dirty="0" smtClean="0">
                <a:solidFill>
                  <a:schemeClr val="hlink"/>
                </a:solidFill>
                <a:effectLst>
                  <a:outerShdw blurRad="38100" dist="38100" dir="2700000" algn="tl">
                    <a:srgbClr val="C0C0C0"/>
                  </a:outerShdw>
                </a:effectLst>
              </a:rPr>
              <a:t>How:</a:t>
            </a:r>
          </a:p>
          <a:p>
            <a:pPr>
              <a:buFont typeface="Arial" pitchFamily="34" charset="0"/>
              <a:buChar char="•"/>
            </a:pPr>
            <a:r>
              <a:rPr lang="en-US" sz="1600" dirty="0" smtClean="0"/>
              <a:t>Obtain a supply of inspection sheets</a:t>
            </a:r>
            <a:endParaRPr lang="en-US" sz="1600" b="1" dirty="0" smtClean="0"/>
          </a:p>
          <a:p>
            <a:pPr lvl="1">
              <a:buFont typeface="Arial" pitchFamily="34" charset="0"/>
              <a:buNone/>
            </a:pPr>
            <a:r>
              <a:rPr lang="en-US" sz="1400" dirty="0" smtClean="0"/>
              <a:t>2x each youth/adult</a:t>
            </a:r>
            <a:endParaRPr lang="en-US" sz="1400" b="1" dirty="0" smtClean="0"/>
          </a:p>
          <a:p>
            <a:pPr>
              <a:buFont typeface="Arial" pitchFamily="34" charset="0"/>
              <a:buChar char="•"/>
            </a:pPr>
            <a:r>
              <a:rPr lang="en-US" sz="1600" dirty="0" smtClean="0"/>
              <a:t>Supply unit leader with a set</a:t>
            </a:r>
          </a:p>
          <a:p>
            <a:pPr>
              <a:buFont typeface="Arial" pitchFamily="34" charset="0"/>
              <a:buChar char="•"/>
            </a:pPr>
            <a:r>
              <a:rPr lang="en-US" sz="1600" dirty="0" smtClean="0"/>
              <a:t>Unit Leader distributes sheets </a:t>
            </a:r>
            <a:br>
              <a:rPr lang="en-US" sz="1600" dirty="0" smtClean="0"/>
            </a:br>
            <a:r>
              <a:rPr lang="en-US" sz="1600" dirty="0" smtClean="0"/>
              <a:t>7-14 days before inspection </a:t>
            </a:r>
          </a:p>
          <a:p>
            <a:pPr>
              <a:buFont typeface="Arial" pitchFamily="34" charset="0"/>
              <a:buChar char="•"/>
            </a:pPr>
            <a:r>
              <a:rPr lang="en-US" sz="1600" dirty="0" smtClean="0"/>
              <a:t>Members are instructed to take home and check their uniforms</a:t>
            </a:r>
            <a:endParaRPr lang="en-US" sz="16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pPr>
              <a:buFont typeface="Arial" pitchFamily="34" charset="0"/>
              <a:buChar char="•"/>
            </a:pPr>
            <a:r>
              <a:rPr lang="en-US" sz="1600" dirty="0" smtClean="0"/>
              <a:t>Short &amp; Snappy</a:t>
            </a:r>
          </a:p>
          <a:p>
            <a:pPr>
              <a:buFont typeface="Arial" pitchFamily="34" charset="0"/>
              <a:buNone/>
            </a:pPr>
            <a:r>
              <a:rPr lang="en-US" sz="1600" i="1" dirty="0" smtClean="0"/>
              <a:t>They are morale features rather than major parts of unit meetings.</a:t>
            </a:r>
          </a:p>
          <a:p>
            <a:pPr>
              <a:buFont typeface="Arial" pitchFamily="34" charset="0"/>
              <a:buChar char="•"/>
            </a:pPr>
            <a:r>
              <a:rPr lang="en-US" sz="1600" dirty="0" smtClean="0"/>
              <a:t>Conduct inspection in a friendly </a:t>
            </a:r>
            <a:r>
              <a:rPr lang="en-US" sz="1600" i="1" dirty="0" smtClean="0"/>
              <a:t>but</a:t>
            </a:r>
            <a:r>
              <a:rPr lang="en-US" sz="1600" dirty="0" smtClean="0"/>
              <a:t> dignified manner</a:t>
            </a:r>
            <a:endParaRPr lang="en-US" sz="1600" b="1" dirty="0" smtClean="0"/>
          </a:p>
          <a:p>
            <a:pPr>
              <a:buFont typeface="Arial" pitchFamily="34" charset="0"/>
              <a:buChar char="•"/>
            </a:pPr>
            <a:r>
              <a:rPr lang="en-US" sz="1600" dirty="0" smtClean="0"/>
              <a:t>Use common sense</a:t>
            </a:r>
            <a:endParaRPr lang="en-US" sz="1600" b="1" dirty="0" smtClean="0"/>
          </a:p>
          <a:p>
            <a:pPr>
              <a:buFont typeface="Arial" pitchFamily="34" charset="0"/>
              <a:buChar char="•"/>
            </a:pPr>
            <a:r>
              <a:rPr lang="en-US" sz="1600" dirty="0" smtClean="0"/>
              <a:t>Basic rule is neatness</a:t>
            </a:r>
          </a:p>
          <a:p>
            <a:pPr>
              <a:buFont typeface="Arial" pitchFamily="34" charset="0"/>
              <a:buChar char="•"/>
            </a:pPr>
            <a:r>
              <a:rPr lang="en-US" sz="1600" dirty="0" smtClean="0"/>
              <a:t>Make</a:t>
            </a:r>
            <a:r>
              <a:rPr lang="en-US" sz="1600" baseline="0" dirty="0" smtClean="0"/>
              <a:t> it a p</a:t>
            </a:r>
            <a:r>
              <a:rPr lang="en-US" sz="1600" dirty="0" smtClean="0"/>
              <a:t>ositive experience </a:t>
            </a:r>
            <a:r>
              <a:rPr lang="en-US" sz="1600" b="1" dirty="0" smtClean="0"/>
              <a:t>Never embarrass or ridicule!</a:t>
            </a:r>
            <a:endParaRPr lang="en-US" sz="1600" b="1"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pPr>
              <a:buFont typeface="Arial" pitchFamily="34" charset="0"/>
              <a:buChar char="•"/>
            </a:pPr>
            <a:r>
              <a:rPr lang="en-US" sz="1600" dirty="0" smtClean="0"/>
              <a:t>Involve Pack or Troop leaders</a:t>
            </a:r>
            <a:endParaRPr lang="en-US" sz="1600" b="1" dirty="0" smtClean="0"/>
          </a:p>
          <a:p>
            <a:pPr lvl="1"/>
            <a:r>
              <a:rPr lang="en-US" sz="1600" dirty="0" smtClean="0"/>
              <a:t>SPL with you to inspect Troop</a:t>
            </a:r>
            <a:endParaRPr lang="en-US" sz="1600" b="1" dirty="0" smtClean="0"/>
          </a:p>
          <a:p>
            <a:pPr lvl="1"/>
            <a:r>
              <a:rPr lang="en-US" sz="1600" dirty="0" smtClean="0"/>
              <a:t>PL with you to inspect Patrol</a:t>
            </a:r>
            <a:endParaRPr lang="en-US" sz="1600" b="1" dirty="0" smtClean="0"/>
          </a:p>
          <a:p>
            <a:pPr lvl="1"/>
            <a:r>
              <a:rPr lang="en-US" sz="1600" dirty="0" smtClean="0"/>
              <a:t>DC with you for their Dens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r>
              <a:rPr lang="en-US" sz="1600" dirty="0" smtClean="0"/>
              <a:t>Use unit committee members as inspecting officers</a:t>
            </a:r>
            <a:endParaRPr lang="en-US" sz="1600" b="1" dirty="0" smtClean="0"/>
          </a:p>
          <a:p>
            <a:pPr lvl="1"/>
            <a:r>
              <a:rPr lang="en-US" sz="1600" dirty="0" smtClean="0"/>
              <a:t>Work in teams.</a:t>
            </a:r>
          </a:p>
          <a:p>
            <a:pPr lvl="1"/>
            <a:r>
              <a:rPr lang="en-US" sz="1600" dirty="0" smtClean="0"/>
              <a:t>One check uniforms</a:t>
            </a:r>
          </a:p>
          <a:p>
            <a:pPr lvl="1"/>
            <a:r>
              <a:rPr lang="en-US" sz="1600" dirty="0" smtClean="0"/>
              <a:t>One inspect insignia</a:t>
            </a:r>
          </a:p>
          <a:p>
            <a:pPr lvl="1"/>
            <a:endParaRPr lang="en-US" sz="1600" dirty="0" smtClean="0"/>
          </a:p>
          <a:p>
            <a:pPr lvl="0"/>
            <a:r>
              <a:rPr lang="en-US" sz="1600" b="1" dirty="0" smtClean="0"/>
              <a:t>NOTE:</a:t>
            </a:r>
            <a:r>
              <a:rPr lang="en-US" sz="1600" b="1" baseline="0" dirty="0" smtClean="0"/>
              <a:t> in larger troops, consider inviting other Commissioners to help you!</a:t>
            </a:r>
            <a:endParaRPr lang="en-US" sz="1600" b="1"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pPr>
              <a:buFont typeface="Arial" pitchFamily="34" charset="0"/>
              <a:buChar char="•"/>
            </a:pPr>
            <a:r>
              <a:rPr lang="en-US" sz="1600" dirty="0" smtClean="0"/>
              <a:t>Use inspection sheets</a:t>
            </a:r>
          </a:p>
          <a:p>
            <a:pPr>
              <a:buFont typeface="Arial" pitchFamily="34" charset="0"/>
              <a:buChar char="•"/>
            </a:pPr>
            <a:r>
              <a:rPr lang="en-US" sz="1600" dirty="0" smtClean="0"/>
              <a:t>Find things to compliment during inspection</a:t>
            </a:r>
          </a:p>
          <a:p>
            <a:pPr>
              <a:buFont typeface="Arial" pitchFamily="34" charset="0"/>
              <a:buChar char="•"/>
            </a:pPr>
            <a:r>
              <a:rPr lang="en-US" sz="1600" dirty="0" smtClean="0"/>
              <a:t>Brief complimentary statement at end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r>
              <a:rPr lang="en-US" sz="1600" dirty="0" smtClean="0"/>
              <a:t>Follow up with unit leaders on any serious uniform issues</a:t>
            </a:r>
          </a:p>
          <a:p>
            <a:r>
              <a:rPr lang="en-US" sz="1600" dirty="0" smtClean="0"/>
              <a:t>Review leader uniforms in private</a:t>
            </a:r>
          </a:p>
          <a:p>
            <a:pPr>
              <a:buNone/>
            </a:pPr>
            <a:endParaRPr lang="en-US" sz="2800" b="1"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Remember:  </a:t>
            </a:r>
            <a:r>
              <a:rPr lang="en-US" sz="1600" b="0" dirty="0" smtClean="0">
                <a:solidFill>
                  <a:schemeClr val="hlink"/>
                </a:solidFill>
                <a:effectLst>
                  <a:outerShdw blurRad="38100" dist="38100" dir="2700000" algn="tl">
                    <a:srgbClr val="C0C0C0"/>
                  </a:outerShdw>
                </a:effectLst>
              </a:rPr>
              <a:t>a boy is not required to have a uniform to be a Boy Scout</a:t>
            </a:r>
          </a:p>
          <a:p>
            <a:pPr>
              <a:buNone/>
            </a:pPr>
            <a:endParaRPr lang="en-US" sz="1600" b="0" dirty="0" smtClean="0">
              <a:solidFill>
                <a:schemeClr val="hlink"/>
              </a:solidFill>
              <a:effectLst>
                <a:outerShdw blurRad="38100" dist="38100" dir="2700000" algn="tl">
                  <a:srgbClr val="C0C0C0"/>
                </a:outerShdw>
              </a:effectLst>
            </a:endParaRPr>
          </a:p>
          <a:p>
            <a:pPr>
              <a:buNone/>
            </a:pPr>
            <a:r>
              <a:rPr lang="en-US" sz="1600" b="0" dirty="0" smtClean="0">
                <a:solidFill>
                  <a:schemeClr val="hlink"/>
                </a:solidFill>
                <a:effectLst>
                  <a:outerShdw blurRad="38100" dist="38100" dir="2700000" algn="tl">
                    <a:srgbClr val="C0C0C0"/>
                  </a:outerShdw>
                </a:effectLst>
              </a:rPr>
              <a:t>Uniform</a:t>
            </a:r>
            <a:r>
              <a:rPr lang="en-US" sz="1600" b="0" baseline="0" dirty="0" smtClean="0">
                <a:solidFill>
                  <a:schemeClr val="hlink"/>
                </a:solidFill>
                <a:effectLst>
                  <a:outerShdw blurRad="38100" dist="38100" dir="2700000" algn="tl">
                    <a:srgbClr val="C0C0C0"/>
                  </a:outerShdw>
                </a:effectLst>
              </a:rPr>
              <a:t> Exchange</a:t>
            </a:r>
            <a:endParaRPr lang="en-US" sz="1600" b="0" dirty="0" smtClean="0">
              <a:solidFill>
                <a:schemeClr val="hlink"/>
              </a:solidFill>
              <a:effectLst>
                <a:outerShdw blurRad="38100" dist="38100" dir="2700000" algn="tl">
                  <a:srgbClr val="C0C0C0"/>
                </a:outerShdw>
              </a:effectLst>
            </a:endParaRPr>
          </a:p>
          <a:p>
            <a:pPr>
              <a:buNone/>
            </a:pPr>
            <a:endParaRPr lang="en-US" sz="1600" b="0" i="1" dirty="0" smtClean="0">
              <a:solidFill>
                <a:schemeClr val="hlink"/>
              </a:solidFill>
              <a:effectLst>
                <a:outerShdw blurRad="38100" dist="38100" dir="2700000" algn="tl">
                  <a:srgbClr val="C0C0C0"/>
                </a:outerShdw>
              </a:effectLst>
            </a:endParaRPr>
          </a:p>
          <a:p>
            <a:pPr>
              <a:buNone/>
            </a:pPr>
            <a:r>
              <a:rPr lang="en-US" sz="1600" b="1" i="0" dirty="0" smtClean="0">
                <a:solidFill>
                  <a:schemeClr val="hlink"/>
                </a:solidFill>
                <a:effectLst>
                  <a:outerShdw blurRad="38100" dist="38100" dir="2700000" algn="tl">
                    <a:srgbClr val="C0C0C0"/>
                  </a:outerShdw>
                </a:effectLst>
              </a:rPr>
              <a:t>Leaders – </a:t>
            </a:r>
            <a:r>
              <a:rPr lang="en-US" sz="1600" b="0" i="1" dirty="0" smtClean="0">
                <a:solidFill>
                  <a:schemeClr val="hlink"/>
                </a:solidFill>
                <a:effectLst>
                  <a:outerShdw blurRad="38100" dist="38100" dir="2700000" algn="tl">
                    <a:srgbClr val="C0C0C0"/>
                  </a:outerShdw>
                </a:effectLst>
              </a:rPr>
              <a:t>DISCUSS!</a:t>
            </a:r>
          </a:p>
          <a:p>
            <a:pPr>
              <a:buNone/>
            </a:pPr>
            <a:endParaRPr lang="en-US" sz="1600" b="0" i="1" dirty="0" smtClean="0">
              <a:solidFill>
                <a:schemeClr val="hlink"/>
              </a:solidFill>
              <a:effectLst>
                <a:outerShdw blurRad="38100" dist="38100" dir="2700000" algn="tl">
                  <a:srgbClr val="C0C0C0"/>
                </a:outerShdw>
              </a:effectLst>
            </a:endParaRPr>
          </a:p>
          <a:p>
            <a:pPr>
              <a:buNone/>
            </a:pPr>
            <a:r>
              <a:rPr lang="en-US" sz="1600" b="0" i="1" dirty="0" smtClean="0">
                <a:solidFill>
                  <a:schemeClr val="hlink"/>
                </a:solidFill>
                <a:effectLst>
                  <a:outerShdw blurRad="38100" dist="38100" dir="2700000" algn="tl">
                    <a:srgbClr val="C0C0C0"/>
                  </a:outerShdw>
                </a:effectLst>
              </a:rPr>
              <a:t>Be knowledgeable about WHEN to wear</a:t>
            </a:r>
            <a:r>
              <a:rPr lang="en-US" sz="1600" b="0" i="1" baseline="0" dirty="0" smtClean="0">
                <a:solidFill>
                  <a:schemeClr val="hlink"/>
                </a:solidFill>
                <a:effectLst>
                  <a:outerShdw blurRad="38100" dist="38100" dir="2700000" algn="tl">
                    <a:srgbClr val="C0C0C0"/>
                  </a:outerShdw>
                </a:effectLst>
              </a:rPr>
              <a:t> the uniform:</a:t>
            </a:r>
          </a:p>
          <a:p>
            <a:pPr>
              <a:buNone/>
            </a:pPr>
            <a:r>
              <a:rPr lang="en-US" sz="1600" b="0" i="0" baseline="0" dirty="0" smtClean="0">
                <a:solidFill>
                  <a:schemeClr val="hlink"/>
                </a:solidFill>
                <a:effectLst>
                  <a:outerShdw blurRad="38100" dist="38100" dir="2700000" algn="tl">
                    <a:srgbClr val="C0C0C0"/>
                  </a:outerShdw>
                </a:effectLst>
              </a:rPr>
              <a:t>All Scout activities == we used to say “indoor” activities and use a Field Uniform for physically active outdoor events.</a:t>
            </a:r>
          </a:p>
          <a:p>
            <a:pPr>
              <a:buNone/>
            </a:pPr>
            <a:r>
              <a:rPr lang="en-US" sz="1600" b="0" i="0" baseline="0" dirty="0" smtClean="0">
                <a:solidFill>
                  <a:schemeClr val="hlink"/>
                </a:solidFill>
                <a:effectLst>
                  <a:outerShdw blurRad="38100" dist="38100" dir="2700000" algn="tl">
                    <a:srgbClr val="C0C0C0"/>
                  </a:outerShdw>
                </a:effectLst>
              </a:rPr>
              <a:t>The new Centennial Uniform is made for outdoor activity with high-tech features that emphasize flexibility, durability, easy care, and functionality.   Field Uniforms can be still used for informal events.</a:t>
            </a:r>
          </a:p>
          <a:p>
            <a:pPr>
              <a:buNone/>
            </a:pPr>
            <a:endParaRPr lang="en-US" sz="1600" b="0" i="0" baseline="0" dirty="0" smtClean="0">
              <a:solidFill>
                <a:schemeClr val="hlink"/>
              </a:solidFill>
              <a:effectLst>
                <a:outerShdw blurRad="38100" dist="38100" dir="2700000" algn="tl">
                  <a:srgbClr val="C0C0C0"/>
                </a:outerShdw>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i="1" dirty="0" smtClean="0">
                <a:solidFill>
                  <a:schemeClr val="hlink"/>
                </a:solidFill>
                <a:effectLst>
                  <a:outerShdw blurRad="38100" dist="38100" dir="2700000" algn="tl">
                    <a:srgbClr val="C0C0C0"/>
                  </a:outerShdw>
                </a:effectLst>
              </a:rPr>
              <a:t>Be knowledgeable about when </a:t>
            </a:r>
            <a:r>
              <a:rPr lang="en-US" sz="1600" b="1" i="1" dirty="0" smtClean="0">
                <a:solidFill>
                  <a:schemeClr val="hlink"/>
                </a:solidFill>
                <a:effectLst>
                  <a:outerShdw blurRad="38100" dist="38100" dir="2700000" algn="tl">
                    <a:srgbClr val="C0C0C0"/>
                  </a:outerShdw>
                </a:effectLst>
              </a:rPr>
              <a:t>NOT </a:t>
            </a:r>
            <a:r>
              <a:rPr lang="en-US" sz="1600" b="0" i="1" dirty="0" smtClean="0">
                <a:solidFill>
                  <a:schemeClr val="hlink"/>
                </a:solidFill>
                <a:effectLst>
                  <a:outerShdw blurRad="38100" dist="38100" dir="2700000" algn="tl">
                    <a:srgbClr val="C0C0C0"/>
                  </a:outerShdw>
                </a:effectLst>
              </a:rPr>
              <a:t>to wear</a:t>
            </a:r>
            <a:r>
              <a:rPr lang="en-US" sz="1600" b="0" i="1" baseline="0" dirty="0" smtClean="0">
                <a:solidFill>
                  <a:schemeClr val="hlink"/>
                </a:solidFill>
                <a:effectLst>
                  <a:outerShdw blurRad="38100" dist="38100" dir="2700000" algn="tl">
                    <a:srgbClr val="C0C0C0"/>
                  </a:outerShdw>
                </a:effectLst>
              </a:rPr>
              <a:t> the uniform:</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600" b="0" i="0" baseline="0" dirty="0" smtClean="0">
                <a:solidFill>
                  <a:schemeClr val="hlink"/>
                </a:solidFill>
                <a:effectLst>
                  <a:outerShdw blurRad="38100" dist="38100" dir="2700000" algn="tl">
                    <a:srgbClr val="C0C0C0"/>
                  </a:outerShdw>
                </a:effectLst>
              </a:rPr>
              <a:t>When selling a commercial product or service (except popcorn)</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600" b="0" i="0" baseline="0" dirty="0" smtClean="0">
                <a:solidFill>
                  <a:schemeClr val="hlink"/>
                </a:solidFill>
                <a:effectLst>
                  <a:outerShdw blurRad="38100" dist="38100" dir="2700000" algn="tl">
                    <a:srgbClr val="C0C0C0"/>
                  </a:outerShdw>
                </a:effectLst>
              </a:rPr>
              <a:t>Situations that might imply endorsement by the BSA</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600" b="0" i="0" baseline="0" dirty="0" smtClean="0">
                <a:solidFill>
                  <a:schemeClr val="hlink"/>
                </a:solidFill>
                <a:effectLst>
                  <a:outerShdw blurRad="38100" dist="38100" dir="2700000" algn="tl">
                    <a:srgbClr val="C0C0C0"/>
                  </a:outerShdw>
                </a:effectLst>
              </a:rPr>
              <a:t>When engaged in an activities that could dishonor or discredit the BSA or the person wearing the uniform.</a:t>
            </a:r>
          </a:p>
          <a:p>
            <a:pPr>
              <a:buNone/>
            </a:pPr>
            <a:endParaRPr lang="en-US" sz="1600" b="0" i="0" baseline="0" dirty="0" smtClean="0">
              <a:solidFill>
                <a:schemeClr val="hlink"/>
              </a:solidFill>
              <a:effectLst>
                <a:outerShdw blurRad="38100" dist="38100" dir="2700000" algn="tl">
                  <a:srgbClr val="C0C0C0"/>
                </a:outerShdw>
              </a:effectLst>
            </a:endParaRPr>
          </a:p>
          <a:p>
            <a:pPr>
              <a:buNone/>
            </a:pPr>
            <a:endParaRPr lang="en-US" sz="1600" b="0" i="0" dirty="0" smtClean="0">
              <a:solidFill>
                <a:schemeClr val="hlink"/>
              </a:solidFill>
              <a:effectLst>
                <a:outerShdw blurRad="38100" dist="38100" dir="2700000" algn="tl">
                  <a:srgbClr val="C0C0C0"/>
                </a:outerShdw>
              </a:effectLst>
            </a:endParaRPr>
          </a:p>
          <a:p>
            <a:pPr>
              <a:buNone/>
            </a:pPr>
            <a:endParaRPr lang="en-US" sz="1400" b="0" i="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Uniforms</a:t>
            </a:r>
            <a:r>
              <a:rPr lang="en-US" sz="1600" b="1" baseline="0" dirty="0" smtClean="0">
                <a:solidFill>
                  <a:schemeClr val="hlink"/>
                </a:solidFill>
                <a:effectLst>
                  <a:outerShdw blurRad="38100" dist="38100" dir="2700000" algn="tl">
                    <a:srgbClr val="C0C0C0"/>
                  </a:outerShdw>
                </a:effectLst>
              </a:rPr>
              <a:t> when travelling –</a:t>
            </a:r>
          </a:p>
          <a:p>
            <a:pPr>
              <a:buNone/>
            </a:pPr>
            <a:endParaRPr lang="en-US" sz="1600" b="1" i="0" baseline="0" dirty="0" smtClean="0">
              <a:solidFill>
                <a:schemeClr val="hlink"/>
              </a:solidFill>
              <a:effectLst>
                <a:outerShdw blurRad="38100" dist="38100" dir="2700000" algn="tl">
                  <a:srgbClr val="C0C0C0"/>
                </a:outerShdw>
              </a:effectLst>
            </a:endParaRPr>
          </a:p>
          <a:p>
            <a:pPr>
              <a:buNone/>
            </a:pPr>
            <a:r>
              <a:rPr lang="en-US" sz="1600" b="0" i="0" baseline="0" dirty="0" smtClean="0">
                <a:solidFill>
                  <a:schemeClr val="hlink"/>
                </a:solidFill>
                <a:effectLst/>
              </a:rPr>
              <a:t>There is a rule that says you can’t wear the uniform outside the US without a Letter of Introduction or as part of a group travelling on a tour permit.</a:t>
            </a:r>
          </a:p>
          <a:p>
            <a:pPr>
              <a:buNone/>
            </a:pPr>
            <a:endParaRPr lang="en-US" sz="1600" b="0" i="0" baseline="0" dirty="0" smtClean="0">
              <a:solidFill>
                <a:schemeClr val="hlink"/>
              </a:solidFill>
              <a:effectLst/>
            </a:endParaRPr>
          </a:p>
          <a:p>
            <a:pPr>
              <a:buNone/>
            </a:pPr>
            <a:r>
              <a:rPr lang="en-US" sz="1600" b="0" i="0" baseline="0" dirty="0" smtClean="0">
                <a:solidFill>
                  <a:schemeClr val="hlink"/>
                </a:solidFill>
                <a:effectLst/>
              </a:rPr>
              <a:t>There are no rules preventing a Scout unit from wearing their uniforms when they travel OR requiring them to wear a uniform.  Sometimes the unit leader will place “requirements” on their boys…  </a:t>
            </a:r>
          </a:p>
          <a:p>
            <a:pPr>
              <a:buNone/>
            </a:pPr>
            <a:endParaRPr lang="en-US" sz="1600" b="0" i="0" baseline="0" dirty="0" smtClean="0">
              <a:solidFill>
                <a:schemeClr val="hlink"/>
              </a:solidFill>
              <a:effectLst/>
            </a:endParaRPr>
          </a:p>
          <a:p>
            <a:pPr>
              <a:buNone/>
            </a:pPr>
            <a:r>
              <a:rPr lang="en-US" sz="1600" b="0" i="0" baseline="0" dirty="0" smtClean="0">
                <a:solidFill>
                  <a:schemeClr val="hlink"/>
                </a:solidFill>
                <a:effectLst/>
              </a:rPr>
              <a:t>While not required, it looks great if they wear the uniform as they travel together as a unit. Of course in that case, they must have a tour permit. </a:t>
            </a:r>
          </a:p>
          <a:p>
            <a:pPr>
              <a:buNone/>
            </a:pPr>
            <a:endParaRPr lang="en-US" sz="1600" b="0" i="0" dirty="0" smtClean="0">
              <a:solidFill>
                <a:schemeClr val="hlink"/>
              </a:solidFill>
              <a:effectLst>
                <a:outerShdw blurRad="38100" dist="38100" dir="2700000" algn="tl">
                  <a:srgbClr val="C0C0C0"/>
                </a:outerShdw>
              </a:effectLst>
            </a:endParaRPr>
          </a:p>
          <a:p>
            <a:pPr>
              <a:buNone/>
            </a:pPr>
            <a:endParaRPr lang="en-US" sz="1400" b="0" i="1"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0" i="0" kern="1200" dirty="0" smtClean="0">
                <a:solidFill>
                  <a:schemeClr val="tx1"/>
                </a:solidFill>
                <a:latin typeface="+mn-lt"/>
                <a:ea typeface="+mn-ea"/>
                <a:cs typeface="+mn-cs"/>
              </a:rPr>
              <a:t>NEW - </a:t>
            </a:r>
            <a:r>
              <a:rPr lang="en-US" sz="1600" b="1" i="0" kern="1200" dirty="0" smtClean="0">
                <a:solidFill>
                  <a:schemeClr val="tx1"/>
                </a:solidFill>
                <a:latin typeface="+mn-lt"/>
                <a:ea typeface="+mn-ea"/>
                <a:cs typeface="+mn-cs"/>
              </a:rPr>
              <a:t>Amateur Radio Operator Rating Strip</a:t>
            </a:r>
          </a:p>
          <a:p>
            <a:r>
              <a:rPr lang="en-US" sz="1600" b="0" i="0" kern="1200" dirty="0" smtClean="0">
                <a:solidFill>
                  <a:schemeClr val="tx1"/>
                </a:solidFill>
                <a:latin typeface="+mn-lt"/>
                <a:ea typeface="+mn-ea"/>
                <a:cs typeface="+mn-cs"/>
              </a:rPr>
              <a:t>For registered youth or adult member with a valid amateur radio license, of any class, issued by the Federal Communications Commission</a:t>
            </a:r>
            <a:r>
              <a:rPr lang="en-US" sz="1600" b="0" i="0" kern="1200" baseline="0" dirty="0" smtClean="0">
                <a:solidFill>
                  <a:schemeClr val="tx1"/>
                </a:solidFill>
                <a:latin typeface="+mn-lt"/>
                <a:ea typeface="+mn-ea"/>
                <a:cs typeface="+mn-cs"/>
              </a:rPr>
              <a:t> (FCC).</a:t>
            </a:r>
            <a:endParaRPr lang="en-US" sz="2000"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0" i="0" kern="1200" dirty="0" smtClean="0">
                <a:solidFill>
                  <a:schemeClr val="tx1"/>
                </a:solidFill>
                <a:latin typeface="+mn-lt"/>
                <a:ea typeface="+mn-ea"/>
                <a:cs typeface="+mn-cs"/>
              </a:rPr>
              <a:t>Strip on your </a:t>
            </a:r>
            <a:r>
              <a:rPr lang="en-US" sz="1600" b="1" i="0" kern="1200" dirty="0" smtClean="0">
                <a:solidFill>
                  <a:schemeClr val="tx1"/>
                </a:solidFill>
                <a:latin typeface="+mn-lt"/>
                <a:ea typeface="+mn-ea"/>
                <a:cs typeface="+mn-cs"/>
              </a:rPr>
              <a:t>right sleeve</a:t>
            </a:r>
            <a:r>
              <a:rPr lang="en-US" sz="1600" b="0" i="0" kern="1200" dirty="0" smtClean="0">
                <a:solidFill>
                  <a:schemeClr val="tx1"/>
                </a:solidFill>
                <a:latin typeface="+mn-lt"/>
                <a:ea typeface="+mn-ea"/>
                <a:cs typeface="+mn-cs"/>
              </a:rPr>
              <a:t>, below the U.S. flag, patrol/den emblem, and a unit award, if you have one.</a:t>
            </a:r>
            <a:endParaRPr lang="en-US" sz="2000"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2400" dirty="0" smtClean="0"/>
              <a:t>Spells:  M O R S 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0" i="0" kern="1200" dirty="0" smtClean="0">
                <a:solidFill>
                  <a:schemeClr val="tx1"/>
                </a:solidFill>
                <a:latin typeface="+mn-lt"/>
                <a:ea typeface="+mn-ea"/>
                <a:cs typeface="+mn-cs"/>
              </a:rPr>
              <a:t>WHY?  Morse</a:t>
            </a:r>
            <a:r>
              <a:rPr lang="en-US" sz="1600" b="0" i="0" kern="1200" baseline="0" dirty="0" smtClean="0">
                <a:solidFill>
                  <a:schemeClr val="tx1"/>
                </a:solidFill>
                <a:latin typeface="+mn-lt"/>
                <a:ea typeface="+mn-ea"/>
                <a:cs typeface="+mn-cs"/>
              </a:rPr>
              <a:t> Code is considered an interpreter strip.</a:t>
            </a:r>
            <a:endParaRPr lang="en-US" sz="2000"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0" i="0" kern="1200" dirty="0" smtClean="0">
                <a:solidFill>
                  <a:schemeClr val="tx1"/>
                </a:solidFill>
                <a:latin typeface="+mn-lt"/>
                <a:ea typeface="+mn-ea"/>
                <a:cs typeface="+mn-cs"/>
              </a:rPr>
              <a:t>Anyone want to try Sea Scout Uniforms?!</a:t>
            </a:r>
          </a:p>
          <a:p>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en-US" sz="1600" b="0" i="0" kern="1200" dirty="0" smtClean="0">
                <a:solidFill>
                  <a:schemeClr val="tx1"/>
                </a:solidFill>
                <a:latin typeface="+mn-lt"/>
                <a:ea typeface="+mn-ea"/>
                <a:cs typeface="+mn-cs"/>
              </a:rPr>
              <a:t>Actually…. The Sea Scout Uniforms</a:t>
            </a:r>
            <a:r>
              <a:rPr lang="en-US" sz="1600" b="0" i="0" kern="1200" baseline="0" dirty="0" smtClean="0">
                <a:solidFill>
                  <a:schemeClr val="tx1"/>
                </a:solidFill>
                <a:latin typeface="+mn-lt"/>
                <a:ea typeface="+mn-ea"/>
                <a:cs typeface="+mn-cs"/>
              </a:rPr>
              <a:t> just became easier!!!  This is the newest uniform in the bsa!</a:t>
            </a:r>
          </a:p>
          <a:p>
            <a:r>
              <a:rPr lang="en-US" sz="1600" b="0" i="0" kern="1200" baseline="0" dirty="0" smtClean="0">
                <a:solidFill>
                  <a:schemeClr val="tx1"/>
                </a:solidFill>
                <a:latin typeface="+mn-lt"/>
                <a:ea typeface="+mn-ea"/>
                <a:cs typeface="+mn-cs"/>
              </a:rPr>
              <a:t>Called the New Century Universal Sea Scout Uniform” </a:t>
            </a:r>
          </a:p>
          <a:p>
            <a:r>
              <a:rPr lang="en-US" sz="1600" b="0" i="0" kern="1200" dirty="0" smtClean="0">
                <a:solidFill>
                  <a:schemeClr val="tx1"/>
                </a:solidFill>
                <a:latin typeface="+mn-lt"/>
                <a:ea typeface="+mn-ea"/>
                <a:cs typeface="+mn-cs"/>
              </a:rPr>
              <a:t>It is intended to make it easy for members of newly formed Sea Scout Ships to outfit themselves in a Sea Scout uniform and may be chosen by any unit new or existing. </a:t>
            </a:r>
          </a:p>
          <a:p>
            <a:endParaRPr lang="en-US" sz="1600" b="0" i="0" kern="1200" dirty="0" smtClean="0">
              <a:solidFill>
                <a:schemeClr val="tx1"/>
              </a:solidFill>
              <a:latin typeface="+mn-lt"/>
              <a:ea typeface="+mn-ea"/>
              <a:cs typeface="+mn-cs"/>
            </a:endParaRPr>
          </a:p>
          <a:p>
            <a:r>
              <a:rPr lang="en-US" sz="1600" b="0" i="0" kern="1200" dirty="0" smtClean="0">
                <a:solidFill>
                  <a:schemeClr val="tx1"/>
                </a:solidFill>
                <a:latin typeface="+mn-lt"/>
                <a:ea typeface="+mn-ea"/>
                <a:cs typeface="+mn-cs"/>
              </a:rPr>
              <a:t>New Century Universal Sea Scout Uniform Components</a:t>
            </a:r>
          </a:p>
          <a:p>
            <a:pPr>
              <a:buFont typeface="Arial" pitchFamily="34" charset="0"/>
              <a:buChar char="•"/>
            </a:pPr>
            <a:r>
              <a:rPr lang="en-US" sz="1600" b="0" i="0" kern="1200" dirty="0" smtClean="0">
                <a:solidFill>
                  <a:schemeClr val="tx1"/>
                </a:solidFill>
                <a:latin typeface="+mn-lt"/>
                <a:ea typeface="+mn-ea"/>
                <a:cs typeface="+mn-cs"/>
              </a:rPr>
              <a:t>Navy Blue ball cap; with SEA SCOUTS and the Sea Scout First Class Anchor embroidered in white. Youth may wear the white Dixie cup (unit option) and adults may wear the white combination cover (unit option)</a:t>
            </a:r>
          </a:p>
          <a:p>
            <a:pPr>
              <a:buFont typeface="Arial" pitchFamily="34" charset="0"/>
              <a:buChar char="•"/>
            </a:pPr>
            <a:r>
              <a:rPr lang="en-US" sz="1600" b="0" i="0" kern="1200" dirty="0" smtClean="0">
                <a:solidFill>
                  <a:schemeClr val="tx1"/>
                </a:solidFill>
                <a:latin typeface="+mn-lt"/>
                <a:ea typeface="+mn-ea"/>
                <a:cs typeface="+mn-cs"/>
              </a:rPr>
              <a:t>Dark Navy Blue shirt (similar to Dickies Nos.1574(male) and FS574(female), color DN)</a:t>
            </a:r>
          </a:p>
          <a:p>
            <a:pPr>
              <a:buFont typeface="Arial" pitchFamily="34" charset="0"/>
              <a:buChar char="•"/>
            </a:pPr>
            <a:r>
              <a:rPr lang="en-US" sz="1600" b="0" i="0" kern="1200" dirty="0" smtClean="0">
                <a:solidFill>
                  <a:schemeClr val="tx1"/>
                </a:solidFill>
                <a:latin typeface="+mn-lt"/>
                <a:ea typeface="+mn-ea"/>
                <a:cs typeface="+mn-cs"/>
              </a:rPr>
              <a:t>Dark Navy Blue crew-neck t-shirt</a:t>
            </a:r>
          </a:p>
          <a:p>
            <a:pPr>
              <a:buFont typeface="Arial" pitchFamily="34" charset="0"/>
              <a:buChar char="•"/>
            </a:pPr>
            <a:r>
              <a:rPr lang="en-US" sz="1600" b="0" i="0" kern="1200" dirty="0" smtClean="0">
                <a:solidFill>
                  <a:schemeClr val="tx1"/>
                </a:solidFill>
                <a:latin typeface="+mn-lt"/>
                <a:ea typeface="+mn-ea"/>
                <a:cs typeface="+mn-cs"/>
              </a:rPr>
              <a:t>Optional neckerchief for youth (unit option) either the New Century Neckerchief (black “tar flap” design), or Sea Scout Neckerchief (triangular black with white embroidered Sea Scout First Class Anchor and edging)</a:t>
            </a:r>
          </a:p>
          <a:p>
            <a:pPr>
              <a:buFont typeface="Arial" pitchFamily="34" charset="0"/>
              <a:buChar char="•"/>
            </a:pPr>
            <a:r>
              <a:rPr lang="en-US" sz="1600" b="0" i="0" kern="1200" dirty="0" smtClean="0">
                <a:solidFill>
                  <a:schemeClr val="tx1"/>
                </a:solidFill>
                <a:latin typeface="+mn-lt"/>
                <a:ea typeface="+mn-ea"/>
                <a:cs typeface="+mn-cs"/>
              </a:rPr>
              <a:t>Dark Navy Blue trousers (similar to Dickies Nos. 874(male) and 774 (female); color DN)</a:t>
            </a:r>
          </a:p>
          <a:p>
            <a:pPr>
              <a:buFont typeface="Arial" pitchFamily="34" charset="0"/>
              <a:buChar char="•"/>
            </a:pPr>
            <a:r>
              <a:rPr lang="en-US" sz="1600" b="0" i="0" kern="1200" dirty="0" smtClean="0">
                <a:solidFill>
                  <a:schemeClr val="tx1"/>
                </a:solidFill>
                <a:latin typeface="+mn-lt"/>
                <a:ea typeface="+mn-ea"/>
                <a:cs typeface="+mn-cs"/>
              </a:rPr>
              <a:t>Black web belt with silver buckle and tab</a:t>
            </a:r>
          </a:p>
          <a:p>
            <a:pPr>
              <a:buFont typeface="Arial" pitchFamily="34" charset="0"/>
              <a:buChar char="•"/>
            </a:pPr>
            <a:r>
              <a:rPr lang="en-US" sz="1600" b="0" i="0" kern="1200" dirty="0" smtClean="0">
                <a:solidFill>
                  <a:schemeClr val="tx1"/>
                </a:solidFill>
                <a:latin typeface="+mn-lt"/>
                <a:ea typeface="+mn-ea"/>
                <a:cs typeface="+mn-cs"/>
              </a:rPr>
              <a:t>Black plain-toe shoes and black sock</a:t>
            </a:r>
          </a:p>
          <a:p>
            <a:endParaRPr lang="en-US" sz="2000"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Commissioner-BSA.org</a:t>
            </a:r>
          </a:p>
          <a:p>
            <a:pPr>
              <a:buNone/>
            </a:pPr>
            <a:endParaRPr lang="en-US" sz="1600" b="1" i="1" dirty="0" smtClean="0">
              <a:solidFill>
                <a:schemeClr val="hlink"/>
              </a:solidFill>
              <a:effectLst>
                <a:outerShdw blurRad="38100" dist="38100" dir="2700000" algn="tl">
                  <a:srgbClr val="C0C0C0"/>
                </a:outerShdw>
              </a:effectLst>
            </a:endParaRPr>
          </a:p>
          <a:p>
            <a:pPr>
              <a:buNone/>
            </a:pPr>
            <a:r>
              <a:rPr lang="en-US" sz="1600" b="1" i="1" dirty="0" smtClean="0">
                <a:solidFill>
                  <a:schemeClr val="hlink"/>
                </a:solidFill>
                <a:effectLst>
                  <a:outerShdw blurRad="38100" dist="38100" dir="2700000" algn="tl">
                    <a:srgbClr val="C0C0C0"/>
                  </a:outerShdw>
                </a:effectLst>
              </a:rPr>
              <a:t>Right</a:t>
            </a:r>
            <a:r>
              <a:rPr lang="en-US" sz="1600" b="1" i="1" baseline="0" dirty="0" smtClean="0">
                <a:solidFill>
                  <a:schemeClr val="hlink"/>
                </a:solidFill>
                <a:effectLst>
                  <a:outerShdw blurRad="38100" dist="38100" dir="2700000" algn="tl">
                    <a:srgbClr val="C0C0C0"/>
                  </a:outerShdw>
                </a:effectLst>
              </a:rPr>
              <a:t> under the April training PowerPoint</a:t>
            </a:r>
            <a:endParaRPr lang="en-US" sz="1400" b="0" i="1"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Bsauniforms.org is an AWESOME</a:t>
            </a:r>
            <a:r>
              <a:rPr lang="en-US" sz="1600" b="1" baseline="0" dirty="0" smtClean="0">
                <a:solidFill>
                  <a:schemeClr val="hlink"/>
                </a:solidFill>
                <a:effectLst>
                  <a:outerShdw blurRad="38100" dist="38100" dir="2700000" algn="tl">
                    <a:srgbClr val="C0C0C0"/>
                  </a:outerShdw>
                </a:effectLst>
              </a:rPr>
              <a:t> tool for new Scouts and new Scout parents to figure out their uniforms!</a:t>
            </a:r>
            <a:endParaRPr lang="en-US" sz="1400" b="0" i="1"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solidFill>
                  <a:schemeClr val="hlink"/>
                </a:solidFill>
                <a:effectLst>
                  <a:outerShdw blurRad="38100" dist="38100" dir="2700000" algn="tl">
                    <a:srgbClr val="C0C0C0"/>
                  </a:outerShdw>
                </a:effectLst>
                <a:latin typeface="+mn-lt"/>
                <a:ea typeface="+mn-ea"/>
                <a:cs typeface="+mn-cs"/>
              </a:rPr>
              <a:t>Questions?</a:t>
            </a:r>
            <a:endParaRPr lang="en-US" sz="1800"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endParaRPr lang="en-US" sz="1400" b="0" dirty="0" smtClean="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noFill/>
          <a:ln>
            <a:solidFill>
              <a:srgbClr val="000000"/>
            </a:solidFill>
            <a:miter lim="800000"/>
            <a:headEnd/>
            <a:tailEnd/>
          </a:ln>
        </p:spPr>
      </p:sp>
      <p:sp>
        <p:nvSpPr>
          <p:cNvPr id="1617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Miss This!</a:t>
            </a:r>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Content Due – April 1</a:t>
            </a:r>
            <a:endParaRPr lang="en-US"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2.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AD6BD3BB-2663-42A8-823D-A4A94D4BF8B9}" type="datetime1">
              <a:rPr lang="en-US" smtClean="0"/>
              <a:pPr>
                <a:defRPr/>
              </a:pPr>
              <a:t>4/26/2013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DDE3366-C31E-43CF-90E9-48B09332E0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8549E06E-BE7D-4CAE-B57E-B8C3BC61624C}" type="datetime1">
              <a:rPr lang="en-US" smtClean="0"/>
              <a:pPr>
                <a:defRPr/>
              </a:pPr>
              <a:t>4/26/2013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86535AD-D556-46FE-B23E-34EDA9EB001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83467382-A389-4B15-B235-FA71E72DF90C}" type="datetime1">
              <a:rPr lang="en-US" smtClean="0"/>
              <a:pPr>
                <a:defRPr/>
              </a:pPr>
              <a:t>4/26/2013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33E6A72-8448-4BE3-B001-7A57D5E1D0D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
        <p:nvSpPr>
          <p:cNvPr id="6" name="Date Placeholder 3"/>
          <p:cNvSpPr>
            <a:spLocks noGrp="1"/>
          </p:cNvSpPr>
          <p:nvPr>
            <p:ph type="dt" sz="half" idx="11"/>
          </p:nvPr>
        </p:nvSpPr>
        <p:spPr/>
        <p:txBody>
          <a:bodyPr/>
          <a:lstStyle>
            <a:lvl1pPr>
              <a:defRPr/>
            </a:lvl1pPr>
          </a:lstStyle>
          <a:p>
            <a:fld id="{C92B2311-2AEF-433F-8673-CCFB18527A70}" type="datetime1">
              <a:rPr lang="en-US" smtClean="0"/>
              <a:pPr/>
              <a:t>4/26/2013</a:t>
            </a:fld>
            <a:endParaRPr lang="en-US"/>
          </a:p>
        </p:txBody>
      </p:sp>
      <p:pic>
        <p:nvPicPr>
          <p:cNvPr id="7" name="Picture 6" descr="ArcherSilo_blue.png"/>
          <p:cNvPicPr>
            <a:picLocks noChangeAspect="1"/>
          </p:cNvPicPr>
          <p:nvPr userDrawn="1"/>
        </p:nvPicPr>
        <p:blipFill>
          <a:blip r:embed="rId2" cstate="print">
            <a:lum bright="70000" contrast="-70000"/>
          </a:blip>
          <a:stretch>
            <a:fillRect/>
          </a:stretch>
        </p:blipFill>
        <p:spPr>
          <a:xfrm flipH="1">
            <a:off x="1219200" y="5852160"/>
            <a:ext cx="438137" cy="1005840"/>
          </a:xfrm>
          <a:prstGeom prst="rect">
            <a:avLst/>
          </a:prstGeom>
        </p:spPr>
      </p:pic>
      <p:pic>
        <p:nvPicPr>
          <p:cNvPr id="8" name="Picture 7" descr="SailboatSilo_Blue.png"/>
          <p:cNvPicPr>
            <a:picLocks noChangeAspect="1"/>
          </p:cNvPicPr>
          <p:nvPr userDrawn="1"/>
        </p:nvPicPr>
        <p:blipFill>
          <a:blip r:embed="rId3" cstate="print">
            <a:lum bright="70000" contrast="-70000"/>
          </a:blip>
          <a:stretch>
            <a:fillRect/>
          </a:stretch>
        </p:blipFill>
        <p:spPr>
          <a:xfrm rot="21040841">
            <a:off x="1234300" y="2415080"/>
            <a:ext cx="749973" cy="1188720"/>
          </a:xfrm>
          <a:prstGeom prst="rect">
            <a:avLst/>
          </a:prstGeom>
        </p:spPr>
      </p:pic>
      <p:pic>
        <p:nvPicPr>
          <p:cNvPr id="9" name="Picture 8" descr="ScubaSilo_blue.png"/>
          <p:cNvPicPr>
            <a:picLocks noChangeAspect="1"/>
          </p:cNvPicPr>
          <p:nvPr userDrawn="1"/>
        </p:nvPicPr>
        <p:blipFill>
          <a:blip r:embed="rId4" cstate="print">
            <a:lum bright="70000" contrast="-70000"/>
          </a:blip>
          <a:stretch>
            <a:fillRect/>
          </a:stretch>
        </p:blipFill>
        <p:spPr>
          <a:xfrm>
            <a:off x="990600" y="4495800"/>
            <a:ext cx="759848" cy="767068"/>
          </a:xfrm>
          <a:prstGeom prst="rect">
            <a:avLst/>
          </a:prstGeom>
        </p:spPr>
      </p:pic>
      <p:pic>
        <p:nvPicPr>
          <p:cNvPr id="10" name="Picture 9" descr="RappelSilo_blue.png"/>
          <p:cNvPicPr>
            <a:picLocks noChangeAspect="1"/>
          </p:cNvPicPr>
          <p:nvPr userDrawn="1"/>
        </p:nvPicPr>
        <p:blipFill>
          <a:blip r:embed="rId5" cstate="print">
            <a:lum bright="70000" contrast="-70000"/>
          </a:blip>
          <a:stretch>
            <a:fillRect/>
          </a:stretch>
        </p:blipFill>
        <p:spPr>
          <a:xfrm>
            <a:off x="14197" y="5181600"/>
            <a:ext cx="671603" cy="1737360"/>
          </a:xfrm>
          <a:prstGeom prst="rect">
            <a:avLst/>
          </a:prstGeom>
        </p:spPr>
      </p:pic>
      <p:pic>
        <p:nvPicPr>
          <p:cNvPr id="11" name="Picture 10" descr="KayakSilo_blue.png"/>
          <p:cNvPicPr>
            <a:picLocks noChangeAspect="1"/>
          </p:cNvPicPr>
          <p:nvPr userDrawn="1"/>
        </p:nvPicPr>
        <p:blipFill>
          <a:blip r:embed="rId6" cstate="print">
            <a:lum bright="70000" contrast="-70000"/>
          </a:blip>
          <a:stretch>
            <a:fillRect/>
          </a:stretch>
        </p:blipFill>
        <p:spPr>
          <a:xfrm>
            <a:off x="-228600" y="3733800"/>
            <a:ext cx="1043755" cy="548640"/>
          </a:xfrm>
          <a:prstGeom prst="rect">
            <a:avLst/>
          </a:prstGeom>
        </p:spPr>
      </p:pic>
      <p:pic>
        <p:nvPicPr>
          <p:cNvPr id="12" name="Picture 11" descr="ZiplineSilo_Blue.png"/>
          <p:cNvPicPr>
            <a:picLocks noChangeAspect="1"/>
          </p:cNvPicPr>
          <p:nvPr userDrawn="1"/>
        </p:nvPicPr>
        <p:blipFill>
          <a:blip r:embed="rId7" cstate="print">
            <a:lum bright="70000" contrast="-70000"/>
          </a:blip>
          <a:stretch>
            <a:fillRect/>
          </a:stretch>
        </p:blipFill>
        <p:spPr>
          <a:xfrm>
            <a:off x="381000" y="1905000"/>
            <a:ext cx="713275" cy="9144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12" descr="StatineryFolio.png"/>
          <p:cNvPicPr>
            <a:picLocks noChangeAspect="1"/>
          </p:cNvPicPr>
          <p:nvPr userDrawn="1"/>
        </p:nvPicPr>
        <p:blipFill>
          <a:blip r:embed="rId2" cstate="print"/>
          <a:srcRect/>
          <a:stretch>
            <a:fillRect/>
          </a:stretch>
        </p:blipFill>
        <p:spPr bwMode="auto">
          <a:xfrm>
            <a:off x="0" y="5492750"/>
            <a:ext cx="2089150" cy="1458913"/>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
        <p:nvSpPr>
          <p:cNvPr id="6" name="Date Placeholder 3"/>
          <p:cNvSpPr>
            <a:spLocks noGrp="1"/>
          </p:cNvSpPr>
          <p:nvPr>
            <p:ph type="dt" sz="half" idx="11"/>
          </p:nvPr>
        </p:nvSpPr>
        <p:spPr/>
        <p:txBody>
          <a:bodyPr/>
          <a:lstStyle>
            <a:lvl1pPr>
              <a:defRPr/>
            </a:lvl1pPr>
          </a:lstStyle>
          <a:p>
            <a:fld id="{C92B2311-2AEF-433F-8673-CCFB18527A70}" type="datetime1">
              <a:rPr lang="en-US" smtClean="0"/>
              <a:pPr/>
              <a:t>4/26/2013</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12" descr="StatineryFolio.png"/>
          <p:cNvPicPr>
            <a:picLocks noChangeAspect="1"/>
          </p:cNvPicPr>
          <p:nvPr userDrawn="1"/>
        </p:nvPicPr>
        <p:blipFill>
          <a:blip r:embed="rId2" cstate="print"/>
          <a:srcRect/>
          <a:stretch>
            <a:fillRect/>
          </a:stretch>
        </p:blipFill>
        <p:spPr bwMode="auto">
          <a:xfrm>
            <a:off x="0" y="5492750"/>
            <a:ext cx="2089150" cy="1458913"/>
          </a:xfrm>
          <a:prstGeom prst="rect">
            <a:avLst/>
          </a:prstGeom>
          <a:noFill/>
          <a:ln w="9525">
            <a:noFill/>
            <a:miter lim="800000"/>
            <a:headEnd/>
            <a:tailEnd/>
          </a:ln>
        </p:spPr>
      </p:pic>
      <p:sp>
        <p:nvSpPr>
          <p:cNvPr id="7" name="Title Placeholder 1"/>
          <p:cNvSpPr>
            <a:spLocks noGrp="1"/>
          </p:cNvSpPr>
          <p:nvPr>
            <p:ph type="title"/>
          </p:nvPr>
        </p:nvSpPr>
        <p:spPr>
          <a:xfrm>
            <a:off x="2408176" y="0"/>
            <a:ext cx="6278624" cy="2110257"/>
          </a:xfrm>
          <a:prstGeom prst="rect">
            <a:avLst/>
          </a:prstGeom>
        </p:spPr>
        <p:txBody>
          <a:bodyPr rtlCol="0">
            <a:noAutofit/>
          </a:bodyPr>
          <a:lstStyle>
            <a:lvl1pPr>
              <a:defRPr sz="4000"/>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fld id="{8E6C9121-6021-42F3-9796-22D1DEAD909F}" type="slidenum">
              <a:rPr lang="en-US"/>
              <a:pPr/>
              <a:t>‹#›</a:t>
            </a:fld>
            <a:endParaRPr lang="en-US"/>
          </a:p>
        </p:txBody>
      </p:sp>
      <p:sp>
        <p:nvSpPr>
          <p:cNvPr id="5" name="Date Placeholder 3"/>
          <p:cNvSpPr>
            <a:spLocks noGrp="1"/>
          </p:cNvSpPr>
          <p:nvPr>
            <p:ph type="dt" sz="half" idx="11"/>
          </p:nvPr>
        </p:nvSpPr>
        <p:spPr/>
        <p:txBody>
          <a:bodyPr/>
          <a:lstStyle>
            <a:lvl1pPr>
              <a:defRPr/>
            </a:lvl1pPr>
          </a:lstStyle>
          <a:p>
            <a:fld id="{4895A6F1-75D6-4864-905E-EDA1526DDABE}" type="datetime1">
              <a:rPr lang="en-US" smtClean="0"/>
              <a:pPr/>
              <a:t>4/26/2013</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
        <p:nvSpPr>
          <p:cNvPr id="6" name="Date Placeholder 3"/>
          <p:cNvSpPr>
            <a:spLocks noGrp="1"/>
          </p:cNvSpPr>
          <p:nvPr>
            <p:ph type="dt" sz="half" idx="11"/>
          </p:nvPr>
        </p:nvSpPr>
        <p:spPr/>
        <p:txBody>
          <a:bodyPr/>
          <a:lstStyle>
            <a:lvl1pPr>
              <a:defRPr/>
            </a:lvl1pPr>
          </a:lstStyle>
          <a:p>
            <a:fld id="{2DB21C0D-C847-41F5-A7C3-BE1C7640DB99}" type="datetime1">
              <a:rPr lang="en-US" smtClean="0"/>
              <a:pPr/>
              <a:t>4/26/2013</a:t>
            </a:fld>
            <a:endParaRPr lang="en-US"/>
          </a:p>
        </p:txBody>
      </p:sp>
      <p:pic>
        <p:nvPicPr>
          <p:cNvPr id="7" name="Picture 6" descr="ActionFolio_blue.png"/>
          <p:cNvPicPr>
            <a:picLocks noChangeAspect="1"/>
          </p:cNvPicPr>
          <p:nvPr userDrawn="1"/>
        </p:nvPicPr>
        <p:blipFill>
          <a:blip r:embed="rId2" cstate="print"/>
          <a:srcRect l="83333" r="-1333"/>
          <a:stretch>
            <a:fillRect/>
          </a:stretch>
        </p:blipFill>
        <p:spPr>
          <a:xfrm>
            <a:off x="-27708" y="5562600"/>
            <a:ext cx="2286000" cy="1489169"/>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endParaRPr>
          </a:p>
        </p:txBody>
      </p:sp>
      <p:sp>
        <p:nvSpPr>
          <p:cNvPr id="6" name="Freeform 5"/>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cxnSp>
        <p:nvCxnSpPr>
          <p:cNvPr id="9" name="Straight Connector 8"/>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10" name="Date Placeholder 4"/>
          <p:cNvSpPr>
            <a:spLocks noGrp="1"/>
          </p:cNvSpPr>
          <p:nvPr>
            <p:ph type="dt" sz="half" idx="10"/>
          </p:nvPr>
        </p:nvSpPr>
        <p:spPr/>
        <p:txBody>
          <a:bodyPr/>
          <a:lstStyle>
            <a:lvl1pPr>
              <a:defRPr/>
            </a:lvl1pPr>
            <a:extLst/>
          </a:lstStyle>
          <a:p>
            <a:pPr>
              <a:defRPr/>
            </a:pPr>
            <a:fld id="{9159B06E-588A-49D7-A36A-551D51B119B7}" type="datetimeFigureOut">
              <a:rPr lang="en-US">
                <a:solidFill>
                  <a:prstClr val="white"/>
                </a:solidFill>
              </a:rPr>
              <a:pPr>
                <a:defRPr/>
              </a:pPr>
              <a:t>4/26/2013</a:t>
            </a:fld>
            <a:endParaRPr lang="en-US">
              <a:solidFill>
                <a:prstClr val="white"/>
              </a:solidFill>
            </a:endParaRPr>
          </a:p>
        </p:txBody>
      </p:sp>
      <p:sp>
        <p:nvSpPr>
          <p:cNvPr id="11" name="Footer Placeholder 5"/>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12" name="Slide Number Placeholder 6"/>
          <p:cNvSpPr>
            <a:spLocks noGrp="1"/>
          </p:cNvSpPr>
          <p:nvPr>
            <p:ph type="sldNum" sz="quarter" idx="12"/>
          </p:nvPr>
        </p:nvSpPr>
        <p:spPr/>
        <p:txBody>
          <a:bodyPr/>
          <a:lstStyle>
            <a:lvl1pPr>
              <a:defRPr/>
            </a:lvl1pPr>
            <a:extLst/>
          </a:lstStyle>
          <a:p>
            <a:pPr>
              <a:defRPr/>
            </a:pPr>
            <a:fld id="{8DE4D886-028A-4207-B8C1-3AFC87907693}" type="slidenum">
              <a:rPr lang="en-US">
                <a:solidFill>
                  <a:prstClr val="white"/>
                </a:solidFill>
              </a:rPr>
              <a:pPr>
                <a:defRPr/>
              </a:pPr>
              <a:t>‹#›</a:t>
            </a:fld>
            <a:endParaRPr lang="en-US">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AD6BD3BB-2663-42A8-823D-A4A94D4BF8B9}" type="datetime1">
              <a:rPr lang="en-US">
                <a:solidFill>
                  <a:srgbClr val="000000"/>
                </a:solidFill>
              </a:rPr>
              <a:pPr>
                <a:defRPr/>
              </a:pPr>
              <a:t>4/26/2013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DDE3366-C31E-43CF-90E9-48B09332E02E}"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small"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55FCC476-105B-439D-8BA2-EF5C153D941E}" type="datetime1">
              <a:rPr lang="en-US" smtClean="0"/>
              <a:pPr>
                <a:defRPr/>
              </a:pPr>
              <a:t>4/26/2013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07BA663-5539-4382-90A0-63C46CA9C8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27A03873-4EE0-412C-9EF1-A26CAFE00F88}" type="datetime1">
              <a:rPr lang="en-US" smtClean="0"/>
              <a:pPr>
                <a:defRPr/>
              </a:pPr>
              <a:t>4/26/2013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D895AE8-E99A-422E-8EF4-9965F55A769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ECD13CFF-768A-4BA3-9F3D-0B5D8DC650C1}" type="datetime1">
              <a:rPr lang="en-US" smtClean="0"/>
              <a:pPr>
                <a:defRPr/>
              </a:pPr>
              <a:t>4/26/2013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D37B13C-5FFD-4E14-9EBB-DEEB0A77727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D11DABB9-AFE8-4C1E-873B-568143FD6256}" type="datetime1">
              <a:rPr lang="en-US" smtClean="0"/>
              <a:pPr>
                <a:defRPr/>
              </a:pPr>
              <a:t>4/26/2013</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30750FBF-6542-48CF-AC68-96A611F5083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57ECA120-9537-4FBE-8032-364866FAA7F6}" type="datetime1">
              <a:rPr lang="en-US" smtClean="0"/>
              <a:pPr>
                <a:defRPr/>
              </a:pPr>
              <a:t>4/26/2013</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01AA48D3-A8F5-4504-B263-F741EB97C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511FFB3D-7665-4A26-8095-B1AB3F213571}" type="datetime1">
              <a:rPr lang="en-US" smtClean="0"/>
              <a:pPr>
                <a:defRPr/>
              </a:pPr>
              <a:t>4/26/2013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33708BE2-7196-4B78-B3B8-8E814461D07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021D9EEC-A195-4491-A6D7-D3CB0F20B040}" type="datetime1">
              <a:rPr lang="en-US" smtClean="0"/>
              <a:pPr>
                <a:defRPr/>
              </a:pPr>
              <a:t>4/26/2013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857D6A6E-5904-4190-A347-DA1F3E5F6CF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37E32942-E94F-4114-A253-56F3EA8ADB65}" type="datetime1">
              <a:rPr lang="en-US" smtClean="0"/>
              <a:pPr>
                <a:defRPr/>
              </a:pPr>
              <a:t>4/26/2013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7B7E973-1373-4601-8BBA-82EF8EF1230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17.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3.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41D0D497-BA50-4E50-9440-6BF2DC0BBF21}" type="datetime1">
              <a:rPr lang="en-US" smtClean="0"/>
              <a:pPr>
                <a:defRPr/>
              </a:pPr>
              <a:t>4/26/2013</a:t>
            </a:fld>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CFE8B65-1B13-4C96-A2C2-3758BD88947A}" type="slidenum">
              <a:rPr lang="en-US"/>
              <a:pPr>
                <a:defRPr/>
              </a:pPr>
              <a:t>‹#›</a:t>
            </a:fld>
            <a:endParaRPr lang="en-US"/>
          </a:p>
        </p:txBody>
      </p:sp>
      <p:pic>
        <p:nvPicPr>
          <p:cNvPr id="148493" name="Picture 13" descr="AnnivGrStandard_White.png"/>
          <p:cNvPicPr>
            <a:picLocks noChangeAspect="1"/>
          </p:cNvPicPr>
          <p:nvPr userDrawn="1"/>
        </p:nvPicPr>
        <p:blipFill>
          <a:blip r:embed="rId14"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ftr="0" dt="0"/>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75C22859-872D-41F4-BB79-2658EB370F52}" type="datetime1">
              <a:rPr lang="en-US" smtClean="0">
                <a:cs typeface="+mn-cs"/>
              </a:rPr>
              <a:pPr defTabSz="457200"/>
              <a:t>4/26/2013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dk1" tx1="lt1" bg2="dk2" tx2="lt2" accent1="accent1" accent2="accent2" accent3="accent3" accent4="accent4" accent5="accent5" accent6="accent6" hlink="hlink" folHlink="folHlink"/>
  <p:sldLayoutIdLst>
    <p:sldLayoutId id="2147484061"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9E305554-BC54-4800-A677-42E5E0945AE9}" type="datetime1">
              <a:rPr lang="en-US" smtClean="0">
                <a:cs typeface="+mn-cs"/>
              </a:rPr>
              <a:pPr defTabSz="457200"/>
              <a:t>4/26/2013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4063"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9E305554-BC54-4800-A677-42E5E0945AE9}" type="datetime1">
              <a:rPr lang="en-US" smtClean="0">
                <a:cs typeface="+mn-cs"/>
              </a:rPr>
              <a:pPr defTabSz="457200"/>
              <a:t>4/26/2013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971"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7171"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4"/>
          <p:cNvSpPr>
            <a:spLocks noGrp="1"/>
          </p:cNvSpPr>
          <p:nvPr>
            <p:ph type="dt" sz="half" idx="2"/>
          </p:nvPr>
        </p:nvSpPr>
        <p:spPr>
          <a:xfrm>
            <a:off x="6727825" y="6408738"/>
            <a:ext cx="1919288" cy="365125"/>
          </a:xfrm>
          <a:prstGeom prst="rect">
            <a:avLst/>
          </a:prstGeom>
        </p:spPr>
        <p:txBody>
          <a:bodyPr vert="horz" anchor="b"/>
          <a:lstStyle>
            <a:lvl1pPr fontAlgn="auto">
              <a:spcBef>
                <a:spcPts val="0"/>
              </a:spcBef>
              <a:spcAft>
                <a:spcPts val="0"/>
              </a:spcAft>
              <a:defRPr sz="1000">
                <a:latin typeface="+mn-lt"/>
                <a:cs typeface="+mn-cs"/>
              </a:defRPr>
            </a:lvl1pPr>
            <a:extLst/>
          </a:lstStyle>
          <a:p>
            <a:pPr>
              <a:defRPr/>
            </a:pPr>
            <a:fld id="{B8EE4A8B-2964-4893-B487-61A0523DF904}" type="datetimeFigureOut">
              <a:rPr lang="en-US">
                <a:solidFill>
                  <a:prstClr val="black"/>
                </a:solidFill>
              </a:rPr>
              <a:pPr>
                <a:defRPr/>
              </a:pPr>
              <a:t>4/26/2013</a:t>
            </a:fld>
            <a:endParaRPr lang="en-US" dirty="0">
              <a:solidFill>
                <a:prstClr val="black"/>
              </a:solidFill>
            </a:endParaRPr>
          </a:p>
        </p:txBody>
      </p:sp>
      <p:sp>
        <p:nvSpPr>
          <p:cNvPr id="16" name="Footer Placeholder 5"/>
          <p:cNvSpPr>
            <a:spLocks noGrp="1"/>
          </p:cNvSpPr>
          <p:nvPr>
            <p:ph type="ftr" sz="quarter" idx="3"/>
          </p:nvPr>
        </p:nvSpPr>
        <p:spPr>
          <a:xfrm>
            <a:off x="4379913" y="6408738"/>
            <a:ext cx="2351087" cy="365125"/>
          </a:xfrm>
          <a:prstGeom prst="rect">
            <a:avLst/>
          </a:prstGeom>
        </p:spPr>
        <p:txBody>
          <a:bodyPr vert="horz" anchor="b"/>
          <a:lstStyle>
            <a:lvl1pPr algn="r" fontAlgn="auto">
              <a:spcBef>
                <a:spcPts val="0"/>
              </a:spcBef>
              <a:spcAft>
                <a:spcPts val="0"/>
              </a:spcAft>
              <a:defRPr sz="1000">
                <a:latin typeface="+mn-lt"/>
                <a:cs typeface="+mn-cs"/>
              </a:defRPr>
            </a:lvl1pPr>
            <a:extLst/>
          </a:lstStyle>
          <a:p>
            <a:pPr>
              <a:defRPr/>
            </a:pPr>
            <a:endParaRPr lang="en-US" dirty="0">
              <a:solidFill>
                <a:prstClr val="black"/>
              </a:solidFill>
            </a:endParaRPr>
          </a:p>
        </p:txBody>
      </p:sp>
      <p:sp>
        <p:nvSpPr>
          <p:cNvPr id="17" name="Slide Number Placeholder 6"/>
          <p:cNvSpPr>
            <a:spLocks noGrp="1"/>
          </p:cNvSpPr>
          <p:nvPr>
            <p:ph type="sldNum" sz="quarter" idx="4"/>
          </p:nvPr>
        </p:nvSpPr>
        <p:spPr>
          <a:xfrm>
            <a:off x="8647113" y="6408738"/>
            <a:ext cx="366712" cy="365125"/>
          </a:xfrm>
          <a:prstGeom prst="rect">
            <a:avLst/>
          </a:prstGeom>
        </p:spPr>
        <p:txBody>
          <a:bodyPr vert="horz" anchor="b"/>
          <a:lstStyle>
            <a:lvl1pPr algn="r" fontAlgn="auto">
              <a:spcBef>
                <a:spcPts val="0"/>
              </a:spcBef>
              <a:spcAft>
                <a:spcPts val="0"/>
              </a:spcAft>
              <a:defRPr sz="1000">
                <a:latin typeface="+mn-lt"/>
                <a:cs typeface="+mn-cs"/>
              </a:defRPr>
            </a:lvl1pPr>
            <a:extLst/>
          </a:lstStyle>
          <a:p>
            <a:pPr>
              <a:defRPr/>
            </a:pPr>
            <a:fld id="{5D93961F-EB88-404B-A244-0F3CFE64F8D8}" type="slidenum">
              <a:rPr lang="en-US">
                <a:solidFill>
                  <a:prstClr val="black"/>
                </a:solidFill>
              </a:rPr>
              <a:pPr>
                <a:def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4057" r:id="rId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41D0D497-BA50-4E50-9440-6BF2DC0BBF21}" type="datetime1">
              <a:rPr lang="en-US" smtClean="0">
                <a:solidFill>
                  <a:srgbClr val="000000"/>
                </a:solidFill>
              </a:rPr>
              <a:pPr>
                <a:defRPr/>
              </a:pPr>
              <a:t>4/26/2013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CFE8B65-1B13-4C96-A2C2-3758BD88947A}"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4"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59" r:id="rId1"/>
  </p:sldLayoutIdLst>
  <p:hf hdr="0" ftr="0" dt="0"/>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1554379C-3EBE-45AB-A3F3-A18EA0E5F2F9}" type="datetime1">
              <a:rPr lang="en-US" smtClean="0">
                <a:cs typeface="+mn-cs"/>
              </a:rPr>
              <a:pPr defTabSz="457200"/>
              <a:t>4/26/2013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973"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75C22859-872D-41F4-BB79-2658EB370F52}" type="datetime1">
              <a:rPr lang="en-US" smtClean="0">
                <a:cs typeface="+mn-cs"/>
              </a:rPr>
              <a:pPr defTabSz="457200"/>
              <a:t>4/26/2013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977"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4/26/2013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FF00"/>
                </a:solidFill>
              </a:rPr>
              <a:t>Quote of the month:</a:t>
            </a:r>
            <a:endParaRPr lang="en-US" i="1" dirty="0">
              <a:solidFill>
                <a:srgbClr val="FFFF00"/>
              </a:solidFill>
            </a:endParaRPr>
          </a:p>
        </p:txBody>
      </p:sp>
      <p:sp>
        <p:nvSpPr>
          <p:cNvPr id="3" name="Content Placeholder 2"/>
          <p:cNvSpPr>
            <a:spLocks noGrp="1"/>
          </p:cNvSpPr>
          <p:nvPr>
            <p:ph idx="1"/>
          </p:nvPr>
        </p:nvSpPr>
        <p:spPr/>
        <p:txBody>
          <a:bodyPr/>
          <a:lstStyle/>
          <a:p>
            <a:pPr marL="0" indent="0">
              <a:buNone/>
            </a:pPr>
            <a:r>
              <a:rPr lang="en-US" sz="3600" dirty="0" smtClean="0">
                <a:solidFill>
                  <a:schemeClr val="tx1"/>
                </a:solidFill>
                <a:effectLst>
                  <a:outerShdw blurRad="38100" dist="38100" dir="2700000" algn="tl">
                    <a:srgbClr val="000000">
                      <a:alpha val="43137"/>
                    </a:srgbClr>
                  </a:outerShdw>
                </a:effectLst>
              </a:rPr>
              <a:t>“In our uniforms we are not just individuals, but representatives of the vast movement, a great cause, a vital part of a great nation.”</a:t>
            </a:r>
            <a:r>
              <a:rPr lang="en-US" i="1" dirty="0" smtClean="0">
                <a:solidFill>
                  <a:srgbClr val="FFFF00"/>
                </a:solidFill>
              </a:rPr>
              <a:t/>
            </a:r>
            <a:br>
              <a:rPr lang="en-US" i="1" dirty="0" smtClean="0">
                <a:solidFill>
                  <a:srgbClr val="FFFF00"/>
                </a:solidFill>
              </a:rPr>
            </a:br>
            <a:endParaRPr lang="en-US" i="1" dirty="0" smtClean="0">
              <a:solidFill>
                <a:srgbClr val="FFFF00"/>
              </a:solidFill>
            </a:endParaRPr>
          </a:p>
          <a:p>
            <a:pPr marL="0" indent="0" algn="ctr">
              <a:spcAft>
                <a:spcPts val="0"/>
              </a:spcAft>
              <a:buNone/>
            </a:pPr>
            <a:r>
              <a:rPr lang="en-US" b="0" i="1" dirty="0" smtClean="0">
                <a:solidFill>
                  <a:schemeClr val="tx1"/>
                </a:solidFill>
              </a:rPr>
              <a:t>James E. West</a:t>
            </a:r>
          </a:p>
        </p:txBody>
      </p:sp>
      <p:sp>
        <p:nvSpPr>
          <p:cNvPr id="4" name="Slide Number Placeholder 3"/>
          <p:cNvSpPr>
            <a:spLocks noGrp="1"/>
          </p:cNvSpPr>
          <p:nvPr>
            <p:ph type="sldNum" sz="quarter" idx="10"/>
          </p:nvPr>
        </p:nvSpPr>
        <p:spPr/>
        <p:txBody>
          <a:bodyPr/>
          <a:lstStyle/>
          <a:p>
            <a:fld id="{BE238B9C-D53A-444D-9C87-7E9126D60BD2}"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latin typeface="Helvetica" pitchFamily="-105" charset="0"/>
              </a:rPr>
              <a:t>START THINKING ABOUT…</a:t>
            </a:r>
          </a:p>
        </p:txBody>
      </p:sp>
      <p:sp>
        <p:nvSpPr>
          <p:cNvPr id="12291" name="Content Placeholder 2"/>
          <p:cNvSpPr>
            <a:spLocks noGrp="1"/>
          </p:cNvSpPr>
          <p:nvPr>
            <p:ph idx="1"/>
          </p:nvPr>
        </p:nvSpPr>
        <p:spPr>
          <a:xfrm>
            <a:off x="2408238" y="1600201"/>
            <a:ext cx="5973762" cy="1066800"/>
          </a:xfrm>
        </p:spPr>
        <p:txBody>
          <a:bodyPr/>
          <a:lstStyle/>
          <a:p>
            <a:pPr>
              <a:buNone/>
            </a:pPr>
            <a:r>
              <a:rPr lang="en-US" sz="3200" dirty="0" smtClean="0">
                <a:latin typeface="Helvetica" pitchFamily="-105" charset="0"/>
              </a:rPr>
              <a:t>Program Kick-Offs </a:t>
            </a:r>
            <a:r>
              <a:rPr lang="en-US" sz="2800" dirty="0" smtClean="0">
                <a:latin typeface="Helvetica" pitchFamily="-105" charset="0"/>
              </a:rPr>
              <a:t/>
            </a:r>
            <a:br>
              <a:rPr lang="en-US" sz="2800" dirty="0" smtClean="0">
                <a:latin typeface="Helvetica" pitchFamily="-105" charset="0"/>
              </a:rPr>
            </a:br>
            <a:r>
              <a:rPr lang="en-US" sz="2800" dirty="0" smtClean="0">
                <a:latin typeface="Helvetica" pitchFamily="-105" charset="0"/>
              </a:rPr>
              <a:t/>
            </a:r>
            <a:br>
              <a:rPr lang="en-US" sz="2800" dirty="0" smtClean="0">
                <a:latin typeface="Helvetica" pitchFamily="-105" charset="0"/>
              </a:rPr>
            </a:br>
            <a:endParaRPr lang="en-US" dirty="0" smtClean="0">
              <a:latin typeface="Helvetica" pitchFamily="-105" charset="0"/>
            </a:endParaRPr>
          </a:p>
          <a:p>
            <a:pPr lvl="1">
              <a:buNone/>
            </a:pPr>
            <a:endParaRPr lang="en-US" dirty="0" smtClean="0">
              <a:latin typeface="Helvetica" pitchFamily="-105" charset="0"/>
            </a:endParaRPr>
          </a:p>
          <a:p>
            <a:pPr>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10</a:t>
            </a:fld>
            <a:endParaRPr lang="en-US"/>
          </a:p>
        </p:txBody>
      </p:sp>
      <p:pic>
        <p:nvPicPr>
          <p:cNvPr id="6" name="Picture 5" descr="Road.png"/>
          <p:cNvPicPr>
            <a:picLocks noChangeAspect="1"/>
          </p:cNvPicPr>
          <p:nvPr/>
        </p:nvPicPr>
        <p:blipFill>
          <a:blip r:embed="rId3" cstate="print"/>
          <a:stretch>
            <a:fillRect/>
          </a:stretch>
        </p:blipFill>
        <p:spPr>
          <a:xfrm>
            <a:off x="2362200" y="3733800"/>
            <a:ext cx="6858000" cy="3124200"/>
          </a:xfrm>
          <a:prstGeom prst="rect">
            <a:avLst/>
          </a:prstGeom>
        </p:spPr>
      </p:pic>
      <p:pic>
        <p:nvPicPr>
          <p:cNvPr id="7" name="Picture 6" descr="Sun.png"/>
          <p:cNvPicPr>
            <a:picLocks noChangeAspect="1"/>
          </p:cNvPicPr>
          <p:nvPr/>
        </p:nvPicPr>
        <p:blipFill>
          <a:blip r:embed="rId4" cstate="print"/>
          <a:stretch>
            <a:fillRect/>
          </a:stretch>
        </p:blipFill>
        <p:spPr>
          <a:xfrm>
            <a:off x="4666479" y="2133600"/>
            <a:ext cx="4477521" cy="187452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408238" y="274638"/>
            <a:ext cx="6735762" cy="1143000"/>
          </a:xfrm>
        </p:spPr>
        <p:txBody>
          <a:bodyPr/>
          <a:lstStyle/>
          <a:p>
            <a:r>
              <a:rPr lang="en-US" i="1" dirty="0" smtClean="0">
                <a:latin typeface="Helvetica" pitchFamily="-105" charset="0"/>
              </a:rPr>
              <a:t>CONTINUE THINKING ABOUT…</a:t>
            </a:r>
          </a:p>
        </p:txBody>
      </p:sp>
      <p:sp>
        <p:nvSpPr>
          <p:cNvPr id="12291" name="Content Placeholder 2"/>
          <p:cNvSpPr>
            <a:spLocks noGrp="1"/>
          </p:cNvSpPr>
          <p:nvPr>
            <p:ph idx="1"/>
          </p:nvPr>
        </p:nvSpPr>
        <p:spPr>
          <a:xfrm>
            <a:off x="2270919" y="1447800"/>
            <a:ext cx="6735762" cy="1066800"/>
          </a:xfrm>
        </p:spPr>
        <p:txBody>
          <a:bodyPr/>
          <a:lstStyle/>
          <a:p>
            <a:pPr algn="ctr">
              <a:buNone/>
            </a:pPr>
            <a:r>
              <a:rPr lang="en-US" sz="6000" dirty="0" smtClean="0">
                <a:latin typeface="Helvetica" pitchFamily="-105" charset="0"/>
              </a:rPr>
              <a:t>D.C.S.A.</a:t>
            </a:r>
          </a:p>
          <a:p>
            <a:pPr algn="ctr">
              <a:buNone/>
            </a:pPr>
            <a:r>
              <a:rPr lang="en-US" dirty="0" smtClean="0">
                <a:latin typeface="Helvetica" pitchFamily="-105" charset="0"/>
              </a:rPr>
              <a:t>Distinguished Commissioner Service Award</a:t>
            </a:r>
            <a:r>
              <a:rPr lang="en-US" sz="2800" dirty="0" smtClean="0">
                <a:latin typeface="Helvetica" pitchFamily="-105" charset="0"/>
              </a:rPr>
              <a:t/>
            </a:r>
            <a:br>
              <a:rPr lang="en-US" sz="2800" dirty="0" smtClean="0">
                <a:latin typeface="Helvetica" pitchFamily="-105" charset="0"/>
              </a:rPr>
            </a:br>
            <a:r>
              <a:rPr lang="en-US" sz="2800" dirty="0" smtClean="0">
                <a:latin typeface="Helvetica" pitchFamily="-105" charset="0"/>
              </a:rPr>
              <a:t/>
            </a:r>
            <a:br>
              <a:rPr lang="en-US" sz="2800" dirty="0" smtClean="0">
                <a:latin typeface="Helvetica" pitchFamily="-105" charset="0"/>
              </a:rPr>
            </a:br>
            <a:endParaRPr lang="en-US" dirty="0" smtClean="0">
              <a:latin typeface="Helvetica" pitchFamily="-105" charset="0"/>
            </a:endParaRPr>
          </a:p>
          <a:p>
            <a:pPr lvl="1">
              <a:buNone/>
            </a:pPr>
            <a:endParaRPr lang="en-US" dirty="0" smtClean="0">
              <a:latin typeface="Helvetica" pitchFamily="-105" charset="0"/>
            </a:endParaRPr>
          </a:p>
          <a:p>
            <a:pPr>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11</a:t>
            </a:fld>
            <a:endParaRPr lang="en-US"/>
          </a:p>
        </p:txBody>
      </p:sp>
      <p:sp>
        <p:nvSpPr>
          <p:cNvPr id="8" name="Content Placeholder 2"/>
          <p:cNvSpPr txBox="1">
            <a:spLocks/>
          </p:cNvSpPr>
          <p:nvPr/>
        </p:nvSpPr>
        <p:spPr bwMode="auto">
          <a:xfrm>
            <a:off x="2255838" y="5943600"/>
            <a:ext cx="6735762"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r>
              <a:rPr kumimoji="0" lang="en-US" sz="2400" b="1" i="0" u="none" strike="noStrike" kern="1200" cap="none" spc="0" normalizeH="0" baseline="0" noProof="0" dirty="0" smtClean="0">
                <a:ln>
                  <a:noFill/>
                </a:ln>
                <a:solidFill>
                  <a:srgbClr val="FFFF00"/>
                </a:solidFill>
                <a:effectLst/>
                <a:uLnTx/>
                <a:uFillTx/>
                <a:latin typeface="Helvetica" pitchFamily="-105" charset="0"/>
                <a:ea typeface="ＭＳ Ｐゴシック" pitchFamily="-105" charset="-128"/>
                <a:cs typeface="+mn-cs"/>
              </a:rPr>
              <a:t>http://dcsa.commissioner-bsa.org</a:t>
            </a:r>
            <a: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t/>
            </a:r>
            <a:b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br>
            <a: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t/>
            </a:r>
            <a:br>
              <a:rPr kumimoji="0" lang="en-US" sz="28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rPr>
            </a:br>
            <a:endParaRPr kumimoji="0" lang="en-US" sz="24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742950" marR="0" lvl="1" indent="-28575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000" b="0"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400" b="1" i="0"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a:p>
            <a:pPr marL="1600200" marR="0" lvl="3" indent="-22860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1400" b="1" i="1" u="none" strike="noStrike" kern="1200" cap="none" spc="0" normalizeH="0" baseline="0" noProof="0" dirty="0" smtClean="0">
              <a:ln>
                <a:noFill/>
              </a:ln>
              <a:solidFill>
                <a:srgbClr val="FFFFFF"/>
              </a:solidFill>
              <a:effectLst/>
              <a:uLnTx/>
              <a:uFillTx/>
              <a:latin typeface="Helvetica" pitchFamily="-105" charset="0"/>
              <a:ea typeface="ＭＳ Ｐゴシック" pitchFamily="-105" charset="-128"/>
              <a:cs typeface="+mn-cs"/>
            </a:endParaRPr>
          </a:p>
        </p:txBody>
      </p:sp>
      <p:pic>
        <p:nvPicPr>
          <p:cNvPr id="2051" name="Picture 3" descr="D:\Commissioner\ART\DCSA Knot.jpg"/>
          <p:cNvPicPr>
            <a:picLocks noChangeAspect="1" noChangeArrowheads="1"/>
          </p:cNvPicPr>
          <p:nvPr/>
        </p:nvPicPr>
        <p:blipFill>
          <a:blip r:embed="rId3" cstate="print"/>
          <a:srcRect/>
          <a:stretch>
            <a:fillRect/>
          </a:stretch>
        </p:blipFill>
        <p:spPr bwMode="auto">
          <a:xfrm>
            <a:off x="3733800" y="3962400"/>
            <a:ext cx="1501692" cy="685800"/>
          </a:xfrm>
          <a:prstGeom prst="rect">
            <a:avLst/>
          </a:prstGeom>
          <a:noFill/>
        </p:spPr>
      </p:pic>
      <p:pic>
        <p:nvPicPr>
          <p:cNvPr id="10" name="Picture 9" descr="DCSA Unit Commissioner.gif"/>
          <p:cNvPicPr>
            <a:picLocks noChangeAspect="1"/>
          </p:cNvPicPr>
          <p:nvPr/>
        </p:nvPicPr>
        <p:blipFill>
          <a:blip r:embed="rId4" cstate="print"/>
          <a:srcRect l="7260" t="7778" r="9253" b="1111"/>
          <a:stretch>
            <a:fillRect/>
          </a:stretch>
        </p:blipFill>
        <p:spPr>
          <a:xfrm>
            <a:off x="5638800" y="2819400"/>
            <a:ext cx="1709853" cy="304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latin typeface="Helvetica" pitchFamily="-105" charset="0"/>
              </a:rPr>
              <a:t>COMMISSIONER QUIZ</a:t>
            </a:r>
          </a:p>
        </p:txBody>
      </p:sp>
      <p:sp>
        <p:nvSpPr>
          <p:cNvPr id="12291" name="Content Placeholder 2"/>
          <p:cNvSpPr>
            <a:spLocks noGrp="1"/>
          </p:cNvSpPr>
          <p:nvPr>
            <p:ph idx="1"/>
          </p:nvPr>
        </p:nvSpPr>
        <p:spPr>
          <a:xfrm>
            <a:off x="2286000" y="1600200"/>
            <a:ext cx="6735762" cy="4724400"/>
          </a:xfrm>
        </p:spPr>
        <p:txBody>
          <a:bodyPr/>
          <a:lstStyle/>
          <a:p>
            <a:pPr marL="514350" indent="-514350">
              <a:buAutoNum type="arabicParenR"/>
            </a:pPr>
            <a:r>
              <a:rPr lang="en-US" sz="2800" dirty="0" err="1" smtClean="0">
                <a:latin typeface="Helvetica" pitchFamily="-105" charset="0"/>
              </a:rPr>
              <a:t>Uniforming</a:t>
            </a:r>
            <a:r>
              <a:rPr lang="en-US" sz="2800" dirty="0" smtClean="0">
                <a:latin typeface="Helvetica" pitchFamily="-105" charset="0"/>
              </a:rPr>
              <a:t> is a “method” of…</a:t>
            </a:r>
            <a:endParaRPr lang="en-US" sz="2000" dirty="0" smtClean="0">
              <a:latin typeface="Helvetica" pitchFamily="-105" charset="0"/>
            </a:endParaRPr>
          </a:p>
          <a:p>
            <a:pPr marL="697230" indent="-457200">
              <a:buFont typeface="+mj-lt"/>
              <a:buAutoNum type="alphaLcParenR"/>
            </a:pPr>
            <a:r>
              <a:rPr lang="en-US" dirty="0" smtClean="0">
                <a:latin typeface="Helvetica" pitchFamily="-105" charset="0"/>
              </a:rPr>
              <a:t>Cub Scouts</a:t>
            </a:r>
          </a:p>
          <a:p>
            <a:pPr marL="697230" indent="-457200">
              <a:buFont typeface="+mj-lt"/>
              <a:buAutoNum type="alphaLcParenR"/>
            </a:pPr>
            <a:r>
              <a:rPr lang="en-US" dirty="0" smtClean="0">
                <a:latin typeface="Helvetica" pitchFamily="-105" charset="0"/>
              </a:rPr>
              <a:t>Boy Scouts</a:t>
            </a:r>
          </a:p>
          <a:p>
            <a:pPr marL="697230" indent="-457200">
              <a:buFont typeface="+mj-lt"/>
              <a:buAutoNum type="alphaLcParenR"/>
            </a:pPr>
            <a:r>
              <a:rPr lang="en-US" dirty="0" smtClean="0">
                <a:latin typeface="Helvetica" pitchFamily="-105" charset="0"/>
              </a:rPr>
              <a:t>Venturing</a:t>
            </a:r>
          </a:p>
          <a:p>
            <a:pPr marL="697230" indent="-457200">
              <a:buFont typeface="+mj-lt"/>
              <a:buAutoNum type="alphaLcParenR"/>
            </a:pPr>
            <a:r>
              <a:rPr lang="en-US" dirty="0" smtClean="0">
                <a:latin typeface="Helvetica" pitchFamily="-105" charset="0"/>
              </a:rPr>
              <a:t>All of the above</a:t>
            </a:r>
            <a:endParaRPr lang="en-US" sz="2000" dirty="0" smtClean="0">
              <a:latin typeface="Helvetica" pitchFamily="-105" charset="0"/>
            </a:endParaRPr>
          </a:p>
          <a:p>
            <a:pPr>
              <a:buNone/>
            </a:pPr>
            <a:endParaRPr lang="en-US" sz="3600"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solidFill>
                  <a:srgbClr val="FFFF00"/>
                </a:solidFill>
                <a:latin typeface="Helvetica" pitchFamily="-105" charset="0"/>
              </a:rPr>
              <a:t>COMMISSIONER QUIZ</a:t>
            </a:r>
          </a:p>
        </p:txBody>
      </p:sp>
      <p:sp>
        <p:nvSpPr>
          <p:cNvPr id="12291" name="Content Placeholder 2"/>
          <p:cNvSpPr>
            <a:spLocks noGrp="1"/>
          </p:cNvSpPr>
          <p:nvPr>
            <p:ph idx="1"/>
          </p:nvPr>
        </p:nvSpPr>
        <p:spPr>
          <a:xfrm>
            <a:off x="2286000" y="1600200"/>
            <a:ext cx="6735762" cy="4724400"/>
          </a:xfrm>
        </p:spPr>
        <p:txBody>
          <a:bodyPr/>
          <a:lstStyle/>
          <a:p>
            <a:pPr marL="514350" indent="-514350">
              <a:buAutoNum type="arabicParenR"/>
            </a:pPr>
            <a:r>
              <a:rPr lang="en-US" sz="2800" dirty="0" err="1" smtClean="0">
                <a:latin typeface="Helvetica" pitchFamily="-105" charset="0"/>
              </a:rPr>
              <a:t>Uniforming</a:t>
            </a:r>
            <a:r>
              <a:rPr lang="en-US" sz="2800" dirty="0" smtClean="0">
                <a:latin typeface="Helvetica" pitchFamily="-105" charset="0"/>
              </a:rPr>
              <a:t> is a “method” of…</a:t>
            </a:r>
            <a:endParaRPr lang="en-US" sz="2000" dirty="0" smtClean="0">
              <a:latin typeface="Helvetica" pitchFamily="-105" charset="0"/>
            </a:endParaRPr>
          </a:p>
          <a:p>
            <a:pPr marL="697230" indent="-457200">
              <a:buFont typeface="+mj-lt"/>
              <a:buAutoNum type="alphaLcParenR"/>
            </a:pPr>
            <a:r>
              <a:rPr lang="en-US" dirty="0" smtClean="0">
                <a:solidFill>
                  <a:srgbClr val="FFFF00"/>
                </a:solidFill>
                <a:latin typeface="Helvetica" pitchFamily="-105" charset="0"/>
              </a:rPr>
              <a:t>Cub Scouts</a:t>
            </a:r>
          </a:p>
          <a:p>
            <a:pPr marL="697230" indent="-457200">
              <a:buFont typeface="+mj-lt"/>
              <a:buAutoNum type="alphaLcParenR"/>
            </a:pPr>
            <a:r>
              <a:rPr lang="en-US" dirty="0" smtClean="0">
                <a:solidFill>
                  <a:srgbClr val="FFFF00"/>
                </a:solidFill>
                <a:latin typeface="Helvetica" pitchFamily="-105" charset="0"/>
              </a:rPr>
              <a:t>Boy Scouts</a:t>
            </a:r>
          </a:p>
          <a:p>
            <a:pPr marL="697230" indent="-457200">
              <a:buFont typeface="+mj-lt"/>
              <a:buAutoNum type="alphaLcParenR"/>
            </a:pPr>
            <a:r>
              <a:rPr lang="en-US" dirty="0" smtClean="0">
                <a:latin typeface="Helvetica" pitchFamily="-105" charset="0"/>
              </a:rPr>
              <a:t>Venturing</a:t>
            </a:r>
          </a:p>
          <a:p>
            <a:pPr marL="697230" indent="-457200">
              <a:buFont typeface="+mj-lt"/>
              <a:buAutoNum type="alphaLcParenR"/>
            </a:pPr>
            <a:r>
              <a:rPr lang="en-US" dirty="0" smtClean="0">
                <a:solidFill>
                  <a:schemeClr val="bg1"/>
                </a:solidFill>
                <a:latin typeface="Helvetica" pitchFamily="-105" charset="0"/>
              </a:rPr>
              <a:t>All of the above</a:t>
            </a:r>
            <a:endParaRPr lang="en-US" sz="2000" dirty="0" smtClean="0">
              <a:solidFill>
                <a:schemeClr val="bg1"/>
              </a:solidFill>
              <a:latin typeface="Helvetica" pitchFamily="-105" charset="0"/>
            </a:endParaRPr>
          </a:p>
          <a:p>
            <a:pPr>
              <a:buNone/>
            </a:pPr>
            <a:endParaRPr lang="en-US" sz="3600"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latin typeface="Helvetica" pitchFamily="-105" charset="0"/>
              </a:rPr>
              <a:t>COMMISSIONER QUIZ</a:t>
            </a:r>
          </a:p>
        </p:txBody>
      </p:sp>
      <p:sp>
        <p:nvSpPr>
          <p:cNvPr id="12291" name="Content Placeholder 2"/>
          <p:cNvSpPr>
            <a:spLocks noGrp="1"/>
          </p:cNvSpPr>
          <p:nvPr>
            <p:ph idx="1"/>
          </p:nvPr>
        </p:nvSpPr>
        <p:spPr>
          <a:xfrm>
            <a:off x="2286000" y="1600200"/>
            <a:ext cx="6735762" cy="4724400"/>
          </a:xfrm>
        </p:spPr>
        <p:txBody>
          <a:bodyPr/>
          <a:lstStyle/>
          <a:p>
            <a:pPr marL="465138" indent="-465138">
              <a:buNone/>
            </a:pPr>
            <a:r>
              <a:rPr lang="en-US" sz="2800" dirty="0" smtClean="0">
                <a:latin typeface="Helvetica" pitchFamily="-105" charset="0"/>
              </a:rPr>
              <a:t>2) </a:t>
            </a:r>
            <a:r>
              <a:rPr lang="en-US" dirty="0" smtClean="0">
                <a:latin typeface="Helvetica" pitchFamily="-105" charset="0"/>
              </a:rPr>
              <a:t>True or False. The following represents the color epaulets in BSA —</a:t>
            </a:r>
            <a:endParaRPr lang="en-US" sz="2800" dirty="0" smtClean="0">
              <a:latin typeface="Helvetica" pitchFamily="-105" charset="0"/>
            </a:endParaRPr>
          </a:p>
          <a:p>
            <a:pPr marL="697230" indent="-457200">
              <a:buFont typeface="+mj-lt"/>
              <a:buAutoNum type="alphaLcParenR"/>
            </a:pPr>
            <a:r>
              <a:rPr lang="en-US" sz="2000" dirty="0" smtClean="0">
                <a:latin typeface="Helvetica" pitchFamily="-105" charset="0"/>
              </a:rPr>
              <a:t>Blue – Cub Scouts</a:t>
            </a:r>
          </a:p>
          <a:p>
            <a:pPr marL="697230" indent="-457200">
              <a:buFont typeface="+mj-lt"/>
              <a:buAutoNum type="alphaLcParenR"/>
            </a:pPr>
            <a:r>
              <a:rPr lang="en-US" sz="2000" dirty="0" smtClean="0">
                <a:latin typeface="Helvetica" pitchFamily="-105" charset="0"/>
              </a:rPr>
              <a:t>Forest Green – Boy Scouts</a:t>
            </a:r>
          </a:p>
          <a:p>
            <a:pPr marL="697230" indent="-457200">
              <a:buFont typeface="+mj-lt"/>
              <a:buAutoNum type="alphaLcParenR"/>
            </a:pPr>
            <a:r>
              <a:rPr lang="en-US" sz="2000" dirty="0" smtClean="0">
                <a:latin typeface="Helvetica" pitchFamily="-105" charset="0"/>
              </a:rPr>
              <a:t>Orange – Varsity Scouts</a:t>
            </a:r>
          </a:p>
          <a:p>
            <a:pPr marL="697230" indent="-457200">
              <a:buFont typeface="+mj-lt"/>
              <a:buAutoNum type="alphaLcParenR"/>
            </a:pPr>
            <a:r>
              <a:rPr lang="en-US" sz="2000" dirty="0" smtClean="0">
                <a:latin typeface="Helvetica" pitchFamily="-105" charset="0"/>
              </a:rPr>
              <a:t>Green – Venturing</a:t>
            </a:r>
          </a:p>
          <a:p>
            <a:pPr marL="697230" indent="-457200">
              <a:buFont typeface="+mj-lt"/>
              <a:buAutoNum type="alphaLcParenR"/>
            </a:pPr>
            <a:r>
              <a:rPr lang="en-US" sz="2000" dirty="0" smtClean="0">
                <a:latin typeface="Helvetica" pitchFamily="-105" charset="0"/>
              </a:rPr>
              <a:t>Silver – Council and District</a:t>
            </a:r>
          </a:p>
          <a:p>
            <a:pPr marL="697230" indent="-457200">
              <a:buFont typeface="+mj-lt"/>
              <a:buAutoNum type="alphaLcParenR"/>
            </a:pPr>
            <a:r>
              <a:rPr lang="en-US" sz="2000" dirty="0" smtClean="0">
                <a:latin typeface="Helvetica" pitchFamily="-105" charset="0"/>
              </a:rPr>
              <a:t>Gold – National, regional, and area</a:t>
            </a:r>
          </a:p>
          <a:p>
            <a:pPr marL="697230" indent="-457200">
              <a:buNone/>
            </a:pPr>
            <a:endParaRPr lang="en-US" sz="2000" dirty="0" smtClean="0">
              <a:latin typeface="Helvetica" pitchFamily="-105" charset="0"/>
            </a:endParaRPr>
          </a:p>
          <a:p>
            <a:pPr marL="697230" indent="-457200">
              <a:buNone/>
            </a:pPr>
            <a:endParaRPr lang="en-US" sz="2000" dirty="0" smtClean="0">
              <a:latin typeface="Helvetica" pitchFamily="-105" charset="0"/>
            </a:endParaRPr>
          </a:p>
          <a:p>
            <a:pPr marL="697230" indent="-457200">
              <a:buNone/>
            </a:pPr>
            <a:r>
              <a:rPr lang="en-US" sz="2000" dirty="0" smtClean="0">
                <a:solidFill>
                  <a:srgbClr val="FFFF00"/>
                </a:solidFill>
                <a:latin typeface="Helvetica" pitchFamily="-105" charset="0"/>
              </a:rPr>
              <a:t>BONUS QUESTION:</a:t>
            </a:r>
            <a:endParaRPr lang="en-US" sz="3600" dirty="0" smtClean="0">
              <a:solidFill>
                <a:srgbClr val="FFFF00"/>
              </a:solidFill>
              <a:latin typeface="Helvetica" pitchFamily="-105" charset="0"/>
            </a:endParaRPr>
          </a:p>
          <a:p>
            <a:pPr marL="697230" indent="-457200">
              <a:buNone/>
            </a:pPr>
            <a:r>
              <a:rPr lang="en-US" sz="2000" dirty="0" smtClean="0">
                <a:latin typeface="Helvetica" pitchFamily="-105" charset="0"/>
              </a:rPr>
              <a:t>What color do COR’s wear?</a:t>
            </a:r>
            <a:endParaRPr lang="en-US" sz="1400"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solidFill>
                  <a:srgbClr val="FFFF00"/>
                </a:solidFill>
                <a:latin typeface="Helvetica" pitchFamily="-105" charset="0"/>
              </a:rPr>
              <a:t>COMMISSIONER QUIZ</a:t>
            </a:r>
          </a:p>
        </p:txBody>
      </p:sp>
      <p:sp>
        <p:nvSpPr>
          <p:cNvPr id="12291" name="Content Placeholder 2"/>
          <p:cNvSpPr>
            <a:spLocks noGrp="1"/>
          </p:cNvSpPr>
          <p:nvPr>
            <p:ph idx="1"/>
          </p:nvPr>
        </p:nvSpPr>
        <p:spPr>
          <a:xfrm>
            <a:off x="2286000" y="1600200"/>
            <a:ext cx="6735762" cy="4724400"/>
          </a:xfrm>
        </p:spPr>
        <p:txBody>
          <a:bodyPr/>
          <a:lstStyle/>
          <a:p>
            <a:pPr marL="465138" indent="-465138">
              <a:buNone/>
            </a:pPr>
            <a:r>
              <a:rPr lang="en-US" sz="2800" dirty="0" smtClean="0">
                <a:latin typeface="Helvetica" pitchFamily="-105" charset="0"/>
              </a:rPr>
              <a:t>2) </a:t>
            </a:r>
            <a:r>
              <a:rPr lang="en-US" dirty="0" smtClean="0">
                <a:latin typeface="Helvetica" pitchFamily="-105" charset="0"/>
              </a:rPr>
              <a:t>True or </a:t>
            </a:r>
            <a:r>
              <a:rPr lang="en-US" sz="3200" dirty="0" smtClean="0">
                <a:solidFill>
                  <a:srgbClr val="FFFF00"/>
                </a:solidFill>
                <a:latin typeface="Helvetica" pitchFamily="-105" charset="0"/>
              </a:rPr>
              <a:t>False</a:t>
            </a:r>
            <a:r>
              <a:rPr lang="en-US" dirty="0" smtClean="0">
                <a:latin typeface="Helvetica" pitchFamily="-105" charset="0"/>
              </a:rPr>
              <a:t>. The following represents the color epaulets in BSA —</a:t>
            </a:r>
            <a:endParaRPr lang="en-US" sz="2800" dirty="0" smtClean="0">
              <a:latin typeface="Helvetica" pitchFamily="-105" charset="0"/>
            </a:endParaRPr>
          </a:p>
          <a:p>
            <a:pPr marL="697230" indent="-457200">
              <a:buFont typeface="+mj-lt"/>
              <a:buAutoNum type="alphaLcParenR"/>
            </a:pPr>
            <a:r>
              <a:rPr lang="en-US" sz="2000" dirty="0" smtClean="0">
                <a:latin typeface="Helvetica" pitchFamily="-105" charset="0"/>
              </a:rPr>
              <a:t>Blue – Cub Scouts</a:t>
            </a:r>
          </a:p>
          <a:p>
            <a:pPr marL="697230" indent="-457200">
              <a:buFont typeface="+mj-lt"/>
              <a:buAutoNum type="alphaLcParenR"/>
            </a:pPr>
            <a:r>
              <a:rPr lang="en-US" sz="2000" dirty="0" smtClean="0">
                <a:latin typeface="Helvetica" pitchFamily="-105" charset="0"/>
              </a:rPr>
              <a:t>Forest Green – Boy Scouts</a:t>
            </a:r>
          </a:p>
          <a:p>
            <a:pPr marL="697230" indent="-457200">
              <a:buFont typeface="+mj-lt"/>
              <a:buAutoNum type="alphaLcParenR"/>
            </a:pPr>
            <a:r>
              <a:rPr lang="en-US" sz="2000" dirty="0" smtClean="0">
                <a:latin typeface="Helvetica" pitchFamily="-105" charset="0"/>
              </a:rPr>
              <a:t>Orange – Varsity Scouts</a:t>
            </a:r>
          </a:p>
          <a:p>
            <a:pPr marL="697230" indent="-457200">
              <a:buFont typeface="+mj-lt"/>
              <a:buAutoNum type="alphaLcParenR"/>
            </a:pPr>
            <a:r>
              <a:rPr lang="en-US" sz="2000" dirty="0" smtClean="0">
                <a:latin typeface="Helvetica" pitchFamily="-105" charset="0"/>
              </a:rPr>
              <a:t>Green – Venturing</a:t>
            </a:r>
          </a:p>
          <a:p>
            <a:pPr marL="697230" indent="-457200">
              <a:buFont typeface="+mj-lt"/>
              <a:buAutoNum type="alphaLcParenR"/>
            </a:pPr>
            <a:r>
              <a:rPr lang="en-US" sz="2000" dirty="0" smtClean="0">
                <a:latin typeface="Helvetica" pitchFamily="-105" charset="0"/>
              </a:rPr>
              <a:t>Silver – Council and District</a:t>
            </a:r>
          </a:p>
          <a:p>
            <a:pPr marL="697230" indent="-457200">
              <a:buFont typeface="+mj-lt"/>
              <a:buAutoNum type="alphaLcParenR"/>
            </a:pPr>
            <a:r>
              <a:rPr lang="en-US" sz="2000" dirty="0" smtClean="0">
                <a:latin typeface="Helvetica" pitchFamily="-105" charset="0"/>
              </a:rPr>
              <a:t>Gold – National, regional, and area</a:t>
            </a:r>
          </a:p>
          <a:p>
            <a:pPr marL="697230" indent="-457200">
              <a:buNone/>
            </a:pPr>
            <a:endParaRPr lang="en-US" sz="2000" dirty="0" smtClean="0">
              <a:latin typeface="Helvetica" pitchFamily="-105" charset="0"/>
            </a:endParaRPr>
          </a:p>
          <a:p>
            <a:pPr marL="697230" indent="-457200">
              <a:buNone/>
            </a:pPr>
            <a:endParaRPr lang="en-US" sz="2000" dirty="0" smtClean="0">
              <a:latin typeface="Helvetica" pitchFamily="-105" charset="0"/>
            </a:endParaRPr>
          </a:p>
          <a:p>
            <a:pPr marL="697230" indent="-457200">
              <a:buNone/>
            </a:pPr>
            <a:r>
              <a:rPr lang="en-US" sz="2000" dirty="0" smtClean="0">
                <a:solidFill>
                  <a:srgbClr val="FFFF00"/>
                </a:solidFill>
                <a:latin typeface="Helvetica" pitchFamily="-105" charset="0"/>
              </a:rPr>
              <a:t>BONUS QUESTION:</a:t>
            </a:r>
            <a:endParaRPr lang="en-US" sz="3600" dirty="0" smtClean="0">
              <a:solidFill>
                <a:srgbClr val="FFFF00"/>
              </a:solidFill>
              <a:latin typeface="Helvetica" pitchFamily="-105" charset="0"/>
            </a:endParaRPr>
          </a:p>
          <a:p>
            <a:pPr marL="697230" indent="-457200">
              <a:buNone/>
            </a:pPr>
            <a:r>
              <a:rPr lang="en-US" sz="2000" dirty="0" smtClean="0">
                <a:latin typeface="Helvetica" pitchFamily="-105" charset="0"/>
              </a:rPr>
              <a:t>What color do COR’s wear?   </a:t>
            </a:r>
            <a:r>
              <a:rPr lang="en-US" sz="2800" dirty="0" smtClean="0">
                <a:solidFill>
                  <a:srgbClr val="FFFF00"/>
                </a:solidFill>
                <a:latin typeface="Helvetica" pitchFamily="-105" charset="0"/>
              </a:rPr>
              <a:t>SILVER</a:t>
            </a:r>
            <a:endParaRPr lang="en-US" sz="1400" dirty="0" smtClean="0">
              <a:solidFill>
                <a:srgbClr val="FFFF00"/>
              </a:solidFill>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latin typeface="Helvetica" pitchFamily="-105" charset="0"/>
              </a:rPr>
              <a:t>COMMISSIONER QUIZ</a:t>
            </a:r>
          </a:p>
        </p:txBody>
      </p:sp>
      <p:sp>
        <p:nvSpPr>
          <p:cNvPr id="12291" name="Content Placeholder 2"/>
          <p:cNvSpPr>
            <a:spLocks noGrp="1"/>
          </p:cNvSpPr>
          <p:nvPr>
            <p:ph idx="1"/>
          </p:nvPr>
        </p:nvSpPr>
        <p:spPr>
          <a:xfrm>
            <a:off x="2286000" y="1600200"/>
            <a:ext cx="6735762" cy="4724400"/>
          </a:xfrm>
        </p:spPr>
        <p:txBody>
          <a:bodyPr/>
          <a:lstStyle/>
          <a:p>
            <a:pPr marL="465138" indent="-465138">
              <a:buNone/>
            </a:pPr>
            <a:r>
              <a:rPr lang="en-US" sz="2800" dirty="0" smtClean="0">
                <a:latin typeface="Helvetica" pitchFamily="-105" charset="0"/>
              </a:rPr>
              <a:t>3) The Eagle Scout mentor pin should be worn—</a:t>
            </a:r>
          </a:p>
          <a:p>
            <a:pPr marL="697230" indent="-457200">
              <a:buFont typeface="+mj-lt"/>
              <a:buAutoNum type="alphaLcParenR"/>
            </a:pPr>
            <a:r>
              <a:rPr lang="en-US" dirty="0" smtClean="0">
                <a:latin typeface="Helvetica" pitchFamily="-105" charset="0"/>
              </a:rPr>
              <a:t>On the left lapel (closest to heart)</a:t>
            </a:r>
          </a:p>
          <a:p>
            <a:pPr marL="697230" indent="-457200">
              <a:buFont typeface="+mj-lt"/>
              <a:buAutoNum type="alphaLcParenR"/>
            </a:pPr>
            <a:r>
              <a:rPr lang="en-US" dirty="0" smtClean="0">
                <a:latin typeface="Helvetica" pitchFamily="-105" charset="0"/>
              </a:rPr>
              <a:t>One the left pocket flap</a:t>
            </a:r>
          </a:p>
          <a:p>
            <a:pPr marL="697230" indent="-457200">
              <a:buFont typeface="+mj-lt"/>
              <a:buAutoNum type="alphaLcParenR"/>
            </a:pPr>
            <a:r>
              <a:rPr lang="en-US" dirty="0" smtClean="0">
                <a:latin typeface="Helvetica" pitchFamily="-105" charset="0"/>
              </a:rPr>
              <a:t>Anywhere you want</a:t>
            </a:r>
          </a:p>
          <a:p>
            <a:pPr marL="697230" indent="-457200">
              <a:buFont typeface="+mj-lt"/>
              <a:buAutoNum type="alphaLcParenR"/>
            </a:pPr>
            <a:r>
              <a:rPr lang="en-US" dirty="0" smtClean="0">
                <a:latin typeface="Helvetica" pitchFamily="-105" charset="0"/>
              </a:rPr>
              <a:t>Nowhere on the uniform</a:t>
            </a:r>
          </a:p>
          <a:p>
            <a:pPr marL="697230" indent="-457200">
              <a:buNone/>
            </a:pPr>
            <a:endParaRPr lang="en-US" dirty="0" smtClean="0">
              <a:latin typeface="Helvetica" pitchFamily="-105" charset="0"/>
            </a:endParaRPr>
          </a:p>
          <a:p>
            <a:pPr marL="697230" indent="-457200">
              <a:buNone/>
            </a:pPr>
            <a:r>
              <a:rPr lang="en-US" dirty="0" smtClean="0">
                <a:solidFill>
                  <a:srgbClr val="FFFF00"/>
                </a:solidFill>
                <a:latin typeface="Helvetica" pitchFamily="-105" charset="0"/>
              </a:rPr>
              <a:t>BONUS QUESTION:</a:t>
            </a:r>
          </a:p>
          <a:p>
            <a:pPr marL="697230" indent="-457200">
              <a:buNone/>
            </a:pPr>
            <a:r>
              <a:rPr lang="en-US" b="0" dirty="0" smtClean="0">
                <a:latin typeface="Helvetica" pitchFamily="-105" charset="0"/>
              </a:rPr>
              <a:t>	Instead of the universal hat pin, what pin can a youth wear on the front of his campaign hat?  (or on his uniform)</a:t>
            </a: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solidFill>
                  <a:srgbClr val="FFFF00"/>
                </a:solidFill>
                <a:latin typeface="Helvetica" pitchFamily="-105" charset="0"/>
              </a:rPr>
              <a:t>COMMISSIONER QUIZ</a:t>
            </a:r>
          </a:p>
        </p:txBody>
      </p:sp>
      <p:sp>
        <p:nvSpPr>
          <p:cNvPr id="12291" name="Content Placeholder 2"/>
          <p:cNvSpPr>
            <a:spLocks noGrp="1"/>
          </p:cNvSpPr>
          <p:nvPr>
            <p:ph idx="1"/>
          </p:nvPr>
        </p:nvSpPr>
        <p:spPr>
          <a:xfrm>
            <a:off x="2286000" y="1447800"/>
            <a:ext cx="6735762" cy="4724400"/>
          </a:xfrm>
        </p:spPr>
        <p:txBody>
          <a:bodyPr/>
          <a:lstStyle/>
          <a:p>
            <a:pPr marL="465138" indent="-465138">
              <a:buNone/>
            </a:pPr>
            <a:r>
              <a:rPr lang="en-US" sz="2800" dirty="0" smtClean="0">
                <a:latin typeface="Helvetica" pitchFamily="-105" charset="0"/>
              </a:rPr>
              <a:t>3) The Eagle Scout mentor pin should be worn—</a:t>
            </a:r>
          </a:p>
          <a:p>
            <a:pPr marL="697230" indent="-457200">
              <a:buFont typeface="+mj-lt"/>
              <a:buAutoNum type="alphaLcParenR"/>
            </a:pPr>
            <a:r>
              <a:rPr lang="en-US" sz="2000" dirty="0" smtClean="0">
                <a:latin typeface="Helvetica" pitchFamily="-105" charset="0"/>
              </a:rPr>
              <a:t>On the left lapel (closest to heart)</a:t>
            </a:r>
          </a:p>
          <a:p>
            <a:pPr marL="697230" indent="-457200">
              <a:buFont typeface="+mj-lt"/>
              <a:buAutoNum type="alphaLcParenR"/>
            </a:pPr>
            <a:r>
              <a:rPr lang="en-US" sz="2000" dirty="0" smtClean="0">
                <a:latin typeface="Helvetica" pitchFamily="-105" charset="0"/>
              </a:rPr>
              <a:t>One the left pocket flap</a:t>
            </a:r>
          </a:p>
          <a:p>
            <a:pPr marL="697230" indent="-457200">
              <a:buFont typeface="+mj-lt"/>
              <a:buAutoNum type="alphaLcParenR"/>
            </a:pPr>
            <a:r>
              <a:rPr lang="en-US" sz="2000" dirty="0" smtClean="0">
                <a:latin typeface="Helvetica" pitchFamily="-105" charset="0"/>
              </a:rPr>
              <a:t>Anywhere you want</a:t>
            </a:r>
          </a:p>
          <a:p>
            <a:pPr marL="697230" indent="-457200">
              <a:buFont typeface="+mj-lt"/>
              <a:buAutoNum type="alphaLcParenR"/>
            </a:pPr>
            <a:r>
              <a:rPr lang="en-US" sz="2800" dirty="0" smtClean="0">
                <a:solidFill>
                  <a:srgbClr val="FFFF00"/>
                </a:solidFill>
                <a:latin typeface="Helvetica" pitchFamily="-105" charset="0"/>
              </a:rPr>
              <a:t>Nowhere on the uniform</a:t>
            </a:r>
          </a:p>
          <a:p>
            <a:pPr marL="697230" indent="-457200">
              <a:buNone/>
            </a:pPr>
            <a:endParaRPr lang="en-US" sz="1800" dirty="0" smtClean="0">
              <a:latin typeface="Helvetica" pitchFamily="-105" charset="0"/>
            </a:endParaRPr>
          </a:p>
          <a:p>
            <a:pPr marL="697230" indent="-457200">
              <a:buNone/>
            </a:pPr>
            <a:r>
              <a:rPr lang="en-US" sz="2000" dirty="0" smtClean="0">
                <a:solidFill>
                  <a:srgbClr val="FFFF00"/>
                </a:solidFill>
                <a:latin typeface="Helvetica" pitchFamily="-105" charset="0"/>
              </a:rPr>
              <a:t>BONUS QUESTION:</a:t>
            </a:r>
          </a:p>
          <a:p>
            <a:pPr marL="697230" indent="-457200">
              <a:buNone/>
            </a:pPr>
            <a:r>
              <a:rPr lang="en-US" b="0" dirty="0" smtClean="0">
                <a:latin typeface="Helvetica" pitchFamily="-105" charset="0"/>
              </a:rPr>
              <a:t>	</a:t>
            </a:r>
            <a:r>
              <a:rPr lang="en-US" sz="1800" b="0" dirty="0" smtClean="0">
                <a:latin typeface="Helvetica" pitchFamily="-105" charset="0"/>
              </a:rPr>
              <a:t>Instead of the universal hat pin, what pin can a youth wear on the front of his campaign hat?  (or on his uniform)</a:t>
            </a:r>
            <a:endParaRPr lang="en-US" b="0" dirty="0" smtClean="0">
              <a:latin typeface="Helvetica" pitchFamily="-105" charset="0"/>
            </a:endParaRPr>
          </a:p>
          <a:p>
            <a:pPr marL="697230" indent="-457200" algn="ctr">
              <a:buNone/>
            </a:pPr>
            <a:r>
              <a:rPr lang="en-US" dirty="0" smtClean="0">
                <a:solidFill>
                  <a:srgbClr val="FFFF00"/>
                </a:solidFill>
                <a:latin typeface="Helvetica" pitchFamily="-105" charset="0"/>
              </a:rPr>
              <a:t>The large standard First Class metal pin, No. 17</a:t>
            </a: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latin typeface="Helvetica" pitchFamily="-105" charset="0"/>
              </a:rPr>
              <a:t>COMMISSIONER QUIZ</a:t>
            </a:r>
          </a:p>
        </p:txBody>
      </p:sp>
      <p:sp>
        <p:nvSpPr>
          <p:cNvPr id="12291" name="Content Placeholder 2"/>
          <p:cNvSpPr>
            <a:spLocks noGrp="1"/>
          </p:cNvSpPr>
          <p:nvPr>
            <p:ph idx="1"/>
          </p:nvPr>
        </p:nvSpPr>
        <p:spPr>
          <a:xfrm>
            <a:off x="2286000" y="1600200"/>
            <a:ext cx="6735762" cy="4724400"/>
          </a:xfrm>
        </p:spPr>
        <p:txBody>
          <a:bodyPr/>
          <a:lstStyle/>
          <a:p>
            <a:pPr marL="465138" indent="-465138">
              <a:buNone/>
            </a:pPr>
            <a:r>
              <a:rPr lang="en-US" sz="2800" dirty="0" smtClean="0">
                <a:latin typeface="Helvetica" pitchFamily="-105" charset="0"/>
              </a:rPr>
              <a:t>4) </a:t>
            </a:r>
            <a:r>
              <a:rPr lang="en-US" dirty="0" smtClean="0">
                <a:latin typeface="Helvetica" pitchFamily="-105" charset="0"/>
              </a:rPr>
              <a:t>The Boy Scout neckerchief —</a:t>
            </a:r>
            <a:endParaRPr lang="en-US" sz="2800" dirty="0" smtClean="0">
              <a:latin typeface="Helvetica" pitchFamily="-105" charset="0"/>
            </a:endParaRPr>
          </a:p>
          <a:p>
            <a:pPr marL="697230" indent="-457200">
              <a:buFont typeface="+mj-lt"/>
              <a:buAutoNum type="alphaLcParenR"/>
            </a:pPr>
            <a:r>
              <a:rPr lang="en-US" sz="2000" dirty="0" smtClean="0">
                <a:latin typeface="Helvetica" pitchFamily="-105" charset="0"/>
              </a:rPr>
              <a:t>Is required at all uniformed events</a:t>
            </a:r>
          </a:p>
          <a:p>
            <a:pPr marL="697230" indent="-457200">
              <a:buFont typeface="+mj-lt"/>
              <a:buAutoNum type="alphaLcParenR"/>
            </a:pPr>
            <a:r>
              <a:rPr lang="en-US" sz="2000" dirty="0" smtClean="0">
                <a:latin typeface="Helvetica" pitchFamily="-105" charset="0"/>
              </a:rPr>
              <a:t>Worn over an open collar, over the turned-under collar or under the (unbuttoned) open collar </a:t>
            </a:r>
          </a:p>
          <a:p>
            <a:pPr marL="697230" indent="-457200">
              <a:buFont typeface="+mj-lt"/>
              <a:buAutoNum type="alphaLcParenR"/>
            </a:pPr>
            <a:r>
              <a:rPr lang="en-US" sz="2000" dirty="0" smtClean="0">
                <a:latin typeface="Helvetica" pitchFamily="-105" charset="0"/>
              </a:rPr>
              <a:t>The troop committee decides if the boys must wear a neckerchief</a:t>
            </a:r>
          </a:p>
          <a:p>
            <a:pPr marL="697230" indent="-457200">
              <a:buFont typeface="+mj-lt"/>
              <a:buAutoNum type="alphaLcParenR"/>
            </a:pPr>
            <a:r>
              <a:rPr lang="en-US" sz="2000" dirty="0" smtClean="0">
                <a:latin typeface="Helvetica" pitchFamily="-105" charset="0"/>
              </a:rPr>
              <a:t>Eagle Scout s can wear a different color neckerchief than the rest of the troop</a:t>
            </a:r>
          </a:p>
          <a:p>
            <a:pPr marL="697230" indent="-457200">
              <a:buFont typeface="+mj-lt"/>
              <a:buAutoNum type="alphaLcParenR"/>
            </a:pPr>
            <a:r>
              <a:rPr lang="en-US" sz="2000" dirty="0" smtClean="0">
                <a:latin typeface="Helvetica" pitchFamily="-105" charset="0"/>
              </a:rPr>
              <a:t>All of the above</a:t>
            </a:r>
          </a:p>
          <a:p>
            <a:pPr marL="697230" indent="-457200">
              <a:buFont typeface="+mj-lt"/>
              <a:buAutoNum type="alphaLcParenR"/>
            </a:pPr>
            <a:r>
              <a:rPr lang="en-US" sz="2000" dirty="0" smtClean="0">
                <a:latin typeface="Helvetica" pitchFamily="-105" charset="0"/>
              </a:rPr>
              <a:t>None of the above</a:t>
            </a: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solidFill>
                  <a:srgbClr val="FFFF00"/>
                </a:solidFill>
                <a:latin typeface="Helvetica" pitchFamily="-105" charset="0"/>
              </a:rPr>
              <a:t>COMMISSIONER QUIZ</a:t>
            </a:r>
          </a:p>
        </p:txBody>
      </p:sp>
      <p:sp>
        <p:nvSpPr>
          <p:cNvPr id="12291" name="Content Placeholder 2"/>
          <p:cNvSpPr>
            <a:spLocks noGrp="1"/>
          </p:cNvSpPr>
          <p:nvPr>
            <p:ph idx="1"/>
          </p:nvPr>
        </p:nvSpPr>
        <p:spPr>
          <a:xfrm>
            <a:off x="2286000" y="1600200"/>
            <a:ext cx="6735762" cy="4724400"/>
          </a:xfrm>
        </p:spPr>
        <p:txBody>
          <a:bodyPr/>
          <a:lstStyle/>
          <a:p>
            <a:pPr marL="465138" indent="-465138">
              <a:buNone/>
            </a:pPr>
            <a:r>
              <a:rPr lang="en-US" sz="2800" dirty="0" smtClean="0">
                <a:latin typeface="Helvetica" pitchFamily="-105" charset="0"/>
              </a:rPr>
              <a:t>4) </a:t>
            </a:r>
            <a:r>
              <a:rPr lang="en-US" dirty="0" smtClean="0">
                <a:latin typeface="Helvetica" pitchFamily="-105" charset="0"/>
              </a:rPr>
              <a:t>The Boy Scout neckerchief —</a:t>
            </a:r>
            <a:endParaRPr lang="en-US" sz="2800" dirty="0" smtClean="0">
              <a:latin typeface="Helvetica" pitchFamily="-105" charset="0"/>
            </a:endParaRPr>
          </a:p>
          <a:p>
            <a:pPr marL="697230" indent="-457200">
              <a:buFont typeface="+mj-lt"/>
              <a:buAutoNum type="alphaLcParenR"/>
            </a:pPr>
            <a:r>
              <a:rPr lang="en-US" sz="2000" dirty="0" smtClean="0">
                <a:latin typeface="Helvetica" pitchFamily="-105" charset="0"/>
              </a:rPr>
              <a:t>Is required at all uniformed events</a:t>
            </a:r>
          </a:p>
          <a:p>
            <a:pPr marL="697230" indent="-457200">
              <a:buFont typeface="+mj-lt"/>
              <a:buAutoNum type="alphaLcParenR"/>
            </a:pPr>
            <a:r>
              <a:rPr lang="en-US" sz="2000" dirty="0" smtClean="0">
                <a:latin typeface="Helvetica" pitchFamily="-105" charset="0"/>
              </a:rPr>
              <a:t>Worn over an open collar, over the turned-under collar or under the (unbuttoned) open collar </a:t>
            </a:r>
          </a:p>
          <a:p>
            <a:pPr marL="697230" indent="-457200">
              <a:buFont typeface="+mj-lt"/>
              <a:buAutoNum type="alphaLcParenR"/>
            </a:pPr>
            <a:r>
              <a:rPr lang="en-US" sz="2000" dirty="0" smtClean="0">
                <a:latin typeface="Helvetica" pitchFamily="-105" charset="0"/>
              </a:rPr>
              <a:t>The troop committee decides if the boys must wear a neckerchief</a:t>
            </a:r>
          </a:p>
          <a:p>
            <a:pPr marL="697230" indent="-457200">
              <a:buFont typeface="+mj-lt"/>
              <a:buAutoNum type="alphaLcParenR"/>
            </a:pPr>
            <a:r>
              <a:rPr lang="en-US" sz="2000" dirty="0" smtClean="0">
                <a:latin typeface="Helvetica" pitchFamily="-105" charset="0"/>
              </a:rPr>
              <a:t>Eagle Scouts can wear a different color neckerchief than the rest of the troop</a:t>
            </a:r>
          </a:p>
          <a:p>
            <a:pPr marL="697230" indent="-457200">
              <a:buFont typeface="+mj-lt"/>
              <a:buAutoNum type="alphaLcParenR"/>
            </a:pPr>
            <a:r>
              <a:rPr lang="en-US" sz="2000" dirty="0" smtClean="0">
                <a:latin typeface="Helvetica" pitchFamily="-105" charset="0"/>
              </a:rPr>
              <a:t>All of the above</a:t>
            </a:r>
          </a:p>
          <a:p>
            <a:pPr marL="697230" indent="-457200">
              <a:buFont typeface="+mj-lt"/>
              <a:buAutoNum type="alphaLcParenR"/>
            </a:pPr>
            <a:r>
              <a:rPr lang="en-US" dirty="0" smtClean="0">
                <a:solidFill>
                  <a:srgbClr val="FFFF00"/>
                </a:solidFill>
                <a:latin typeface="Helvetica" pitchFamily="-105" charset="0"/>
              </a:rPr>
              <a:t>None of the above</a:t>
            </a: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8"/>
          <p:cNvSpPr>
            <a:spLocks noGrp="1"/>
          </p:cNvSpPr>
          <p:nvPr>
            <p:ph type="title"/>
          </p:nvPr>
        </p:nvSpPr>
        <p:spPr/>
        <p:txBody>
          <a:bodyPr/>
          <a:lstStyle/>
          <a:p>
            <a:r>
              <a:rPr lang="en-US" dirty="0" smtClean="0">
                <a:latin typeface="Helvetica" pitchFamily="-105" charset="0"/>
              </a:rPr>
              <a:t>COMMISSIONER</a:t>
            </a:r>
            <a:br>
              <a:rPr lang="en-US" dirty="0" smtClean="0">
                <a:latin typeface="Helvetica" pitchFamily="-105" charset="0"/>
              </a:rPr>
            </a:br>
            <a:r>
              <a:rPr lang="en-US" dirty="0" smtClean="0">
                <a:latin typeface="Helvetica" pitchFamily="-105" charset="0"/>
              </a:rPr>
              <a:t>Training Updates</a:t>
            </a:r>
          </a:p>
        </p:txBody>
      </p:sp>
      <p:sp>
        <p:nvSpPr>
          <p:cNvPr id="6" name="Slide Number Placeholder 5"/>
          <p:cNvSpPr>
            <a:spLocks noGrp="1"/>
          </p:cNvSpPr>
          <p:nvPr>
            <p:ph type="sldNum" sz="quarter" idx="10"/>
          </p:nvPr>
        </p:nvSpPr>
        <p:spPr/>
        <p:txBody>
          <a:bodyPr/>
          <a:lstStyle/>
          <a:p>
            <a:fld id="{573331C9-5FC4-42B5-A6C3-F09C45E02CF1}" type="slidenum">
              <a:rPr lang="en-US"/>
              <a:pPr/>
              <a:t>2</a:t>
            </a:fld>
            <a:endParaRPr lang="en-US"/>
          </a:p>
        </p:txBody>
      </p:sp>
      <p:pic>
        <p:nvPicPr>
          <p:cNvPr id="8" name="Picture 7" descr="CommissionerB.gif"/>
          <p:cNvPicPr>
            <a:picLocks noChangeAspect="1"/>
          </p:cNvPicPr>
          <p:nvPr/>
        </p:nvPicPr>
        <p:blipFill>
          <a:blip r:embed="rId3" cstate="print">
            <a:lum bright="70000" contrast="-70000"/>
          </a:blip>
          <a:stretch>
            <a:fillRect/>
          </a:stretch>
        </p:blipFill>
        <p:spPr>
          <a:xfrm>
            <a:off x="3455499" y="1950595"/>
            <a:ext cx="4149986" cy="4173406"/>
          </a:xfrm>
          <a:prstGeom prst="rect">
            <a:avLst/>
          </a:prstGeom>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latin typeface="Helvetica" pitchFamily="-105" charset="0"/>
              </a:rPr>
              <a:t>COMMISSIONER QUIZ</a:t>
            </a:r>
          </a:p>
        </p:txBody>
      </p:sp>
      <p:sp>
        <p:nvSpPr>
          <p:cNvPr id="12291" name="Content Placeholder 2"/>
          <p:cNvSpPr>
            <a:spLocks noGrp="1"/>
          </p:cNvSpPr>
          <p:nvPr>
            <p:ph idx="1"/>
          </p:nvPr>
        </p:nvSpPr>
        <p:spPr>
          <a:xfrm>
            <a:off x="2286000" y="1600200"/>
            <a:ext cx="6735762" cy="4724400"/>
          </a:xfrm>
        </p:spPr>
        <p:txBody>
          <a:bodyPr/>
          <a:lstStyle/>
          <a:p>
            <a:pPr marL="465138" indent="-465138">
              <a:buNone/>
            </a:pPr>
            <a:r>
              <a:rPr lang="en-US" sz="2800" dirty="0" smtClean="0">
                <a:latin typeface="Helvetica" pitchFamily="-105" charset="0"/>
              </a:rPr>
              <a:t>5) </a:t>
            </a:r>
            <a:r>
              <a:rPr lang="en-US" dirty="0" smtClean="0">
                <a:latin typeface="Helvetica" pitchFamily="-105" charset="0"/>
              </a:rPr>
              <a:t>Name the only youth awards an adult may wear on their uniform as knots —</a:t>
            </a:r>
            <a:endParaRPr lang="en-US" sz="2800" dirty="0" smtClean="0">
              <a:latin typeface="Helvetica" pitchFamily="-105" charset="0"/>
            </a:endParaRPr>
          </a:p>
          <a:p>
            <a:pPr marL="697230" indent="-457200">
              <a:buFont typeface="+mj-lt"/>
              <a:buAutoNum type="alphaLcParenR"/>
            </a:pPr>
            <a:r>
              <a:rPr lang="en-US" sz="2000" dirty="0" smtClean="0">
                <a:latin typeface="Helvetica" pitchFamily="-105" charset="0"/>
              </a:rPr>
              <a:t> </a:t>
            </a:r>
          </a:p>
          <a:p>
            <a:pPr marL="697230" indent="-457200">
              <a:buFont typeface="+mj-lt"/>
              <a:buAutoNum type="alphaLcParenR"/>
            </a:pPr>
            <a:r>
              <a:rPr lang="en-US" sz="2000" dirty="0" smtClean="0">
                <a:latin typeface="Helvetica" pitchFamily="-105" charset="0"/>
              </a:rPr>
              <a:t> </a:t>
            </a:r>
          </a:p>
          <a:p>
            <a:pPr marL="697230" indent="-457200">
              <a:buFont typeface="+mj-lt"/>
              <a:buAutoNum type="alphaLcParenR"/>
            </a:pPr>
            <a:r>
              <a:rPr lang="en-US" sz="2000" dirty="0" smtClean="0">
                <a:latin typeface="Helvetica" pitchFamily="-105" charset="0"/>
              </a:rPr>
              <a:t> </a:t>
            </a:r>
          </a:p>
          <a:p>
            <a:pPr marL="697230" indent="-457200">
              <a:buFont typeface="+mj-lt"/>
              <a:buAutoNum type="alphaLcParenR"/>
            </a:pPr>
            <a:r>
              <a:rPr lang="en-US" sz="2000" dirty="0" smtClean="0">
                <a:latin typeface="Helvetica" pitchFamily="-105" charset="0"/>
              </a:rPr>
              <a:t> </a:t>
            </a:r>
          </a:p>
          <a:p>
            <a:pPr marL="697230" indent="-457200">
              <a:buFont typeface="+mj-lt"/>
              <a:buAutoNum type="alphaLcParenR"/>
            </a:pPr>
            <a:r>
              <a:rPr lang="en-US" sz="2000" dirty="0" smtClean="0">
                <a:latin typeface="Helvetica" pitchFamily="-105" charset="0"/>
              </a:rPr>
              <a:t> </a:t>
            </a:r>
          </a:p>
          <a:p>
            <a:pPr marL="697230" indent="-457200">
              <a:buFont typeface="+mj-lt"/>
              <a:buAutoNum type="alphaLcParenR"/>
            </a:pPr>
            <a:r>
              <a:rPr lang="en-US" sz="2000" dirty="0" smtClean="0">
                <a:latin typeface="Helvetica" pitchFamily="-105" charset="0"/>
              </a:rPr>
              <a:t> </a:t>
            </a:r>
            <a:endParaRPr lang="en-US" dirty="0" smtClean="0">
              <a:latin typeface="Helvetica" pitchFamily="-105" charset="0"/>
            </a:endParaRPr>
          </a:p>
          <a:p>
            <a:pPr lvl="1">
              <a:buNone/>
            </a:pPr>
            <a:endParaRPr lang="en-US" dirty="0" smtClean="0">
              <a:latin typeface="Helvetica" pitchFamily="-105" charset="0"/>
            </a:endParaRPr>
          </a:p>
          <a:p>
            <a:pPr>
              <a:buNone/>
            </a:pPr>
            <a:r>
              <a:rPr lang="en-US" sz="2000" b="1" dirty="0" smtClean="0">
                <a:solidFill>
                  <a:srgbClr val="FFFF00"/>
                </a:solidFill>
                <a:latin typeface="Helvetica" pitchFamily="-105" charset="0"/>
              </a:rPr>
              <a:t>BONUS:  </a:t>
            </a:r>
            <a:r>
              <a:rPr lang="en-US" sz="2000" b="1" dirty="0" smtClean="0">
                <a:latin typeface="Helvetica" pitchFamily="-105" charset="0"/>
              </a:rPr>
              <a:t/>
            </a:r>
            <a:br>
              <a:rPr lang="en-US" sz="2000" b="1" dirty="0" smtClean="0">
                <a:latin typeface="Helvetica" pitchFamily="-105" charset="0"/>
              </a:rPr>
            </a:br>
            <a:r>
              <a:rPr lang="en-US" sz="2000" b="1" dirty="0" smtClean="0">
                <a:latin typeface="Helvetica" pitchFamily="-105" charset="0"/>
              </a:rPr>
              <a:t>Which five knots can be worn by EITHER </a:t>
            </a:r>
            <a:br>
              <a:rPr lang="en-US" sz="2000" b="1" dirty="0" smtClean="0">
                <a:latin typeface="Helvetica" pitchFamily="-105" charset="0"/>
              </a:rPr>
            </a:br>
            <a:r>
              <a:rPr lang="en-US" sz="2000" b="1" dirty="0" smtClean="0">
                <a:latin typeface="Helvetica" pitchFamily="-105" charset="0"/>
              </a:rPr>
              <a:t>youth or adult?</a:t>
            </a: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solidFill>
                  <a:srgbClr val="FFFF00"/>
                </a:solidFill>
                <a:latin typeface="Helvetica" pitchFamily="-105" charset="0"/>
              </a:rPr>
              <a:t>COMMISSIONER QUIZ</a:t>
            </a:r>
          </a:p>
        </p:txBody>
      </p:sp>
      <p:sp>
        <p:nvSpPr>
          <p:cNvPr id="12291" name="Content Placeholder 2"/>
          <p:cNvSpPr>
            <a:spLocks noGrp="1"/>
          </p:cNvSpPr>
          <p:nvPr>
            <p:ph idx="1"/>
          </p:nvPr>
        </p:nvSpPr>
        <p:spPr>
          <a:xfrm>
            <a:off x="2286000" y="1600200"/>
            <a:ext cx="6735762" cy="4724400"/>
          </a:xfrm>
        </p:spPr>
        <p:txBody>
          <a:bodyPr/>
          <a:lstStyle/>
          <a:p>
            <a:pPr marL="465138" indent="-465138">
              <a:buNone/>
            </a:pPr>
            <a:r>
              <a:rPr lang="en-US" sz="2800" dirty="0" smtClean="0">
                <a:latin typeface="Helvetica" pitchFamily="-105" charset="0"/>
              </a:rPr>
              <a:t>5) </a:t>
            </a:r>
            <a:r>
              <a:rPr lang="en-US" dirty="0" smtClean="0">
                <a:latin typeface="Helvetica" pitchFamily="-105" charset="0"/>
              </a:rPr>
              <a:t>Name the only youth awards an adult may wear on their uniform as knots —</a:t>
            </a:r>
            <a:endParaRPr lang="en-US" sz="2800" dirty="0" smtClean="0">
              <a:latin typeface="Helvetica" pitchFamily="-105" charset="0"/>
            </a:endParaRPr>
          </a:p>
          <a:p>
            <a:pPr marL="697230" indent="-457200">
              <a:buFont typeface="+mj-lt"/>
              <a:buAutoNum type="alphaLcParenR"/>
            </a:pPr>
            <a:r>
              <a:rPr lang="en-US" sz="1800" dirty="0" smtClean="0">
                <a:solidFill>
                  <a:srgbClr val="FFFF00"/>
                </a:solidFill>
                <a:latin typeface="Helvetica" pitchFamily="-105" charset="0"/>
              </a:rPr>
              <a:t>Arrow of Light</a:t>
            </a:r>
          </a:p>
          <a:p>
            <a:pPr marL="697230" indent="-457200">
              <a:buFont typeface="+mj-lt"/>
              <a:buAutoNum type="alphaLcParenR"/>
            </a:pPr>
            <a:r>
              <a:rPr lang="en-US" sz="1800" dirty="0" smtClean="0">
                <a:solidFill>
                  <a:srgbClr val="FFFF00"/>
                </a:solidFill>
                <a:latin typeface="Helvetica" pitchFamily="-105" charset="0"/>
              </a:rPr>
              <a:t>Eagle Scout</a:t>
            </a:r>
          </a:p>
          <a:p>
            <a:pPr marL="697230" indent="-457200">
              <a:buFont typeface="+mj-lt"/>
              <a:buAutoNum type="alphaLcParenR"/>
            </a:pPr>
            <a:r>
              <a:rPr lang="en-US" sz="1800" dirty="0" smtClean="0">
                <a:solidFill>
                  <a:srgbClr val="FFFF00"/>
                </a:solidFill>
                <a:latin typeface="Helvetica" pitchFamily="-105" charset="0"/>
              </a:rPr>
              <a:t>Venturing Silver</a:t>
            </a:r>
          </a:p>
          <a:p>
            <a:pPr marL="697230" indent="-457200">
              <a:buFont typeface="+mj-lt"/>
              <a:buAutoNum type="alphaLcParenR"/>
            </a:pPr>
            <a:r>
              <a:rPr lang="en-US" sz="1800" dirty="0" smtClean="0">
                <a:solidFill>
                  <a:srgbClr val="FFFF00"/>
                </a:solidFill>
                <a:latin typeface="Helvetica" pitchFamily="-105" charset="0"/>
              </a:rPr>
              <a:t>Quartermaster</a:t>
            </a:r>
          </a:p>
          <a:p>
            <a:pPr marL="697230" indent="-457200">
              <a:buFont typeface="+mj-lt"/>
              <a:buAutoNum type="alphaLcParenR"/>
            </a:pPr>
            <a:r>
              <a:rPr lang="en-US" sz="1800" dirty="0" smtClean="0">
                <a:solidFill>
                  <a:srgbClr val="FFFF00"/>
                </a:solidFill>
                <a:latin typeface="Helvetica" pitchFamily="-105" charset="0"/>
              </a:rPr>
              <a:t>Religious emblems earned as a youth member</a:t>
            </a:r>
          </a:p>
          <a:p>
            <a:pPr marL="697230" indent="-457200">
              <a:buFont typeface="+mj-lt"/>
              <a:buAutoNum type="alphaLcParenR"/>
            </a:pPr>
            <a:r>
              <a:rPr lang="en-US" sz="1800" dirty="0" smtClean="0">
                <a:solidFill>
                  <a:srgbClr val="FFFF00"/>
                </a:solidFill>
                <a:latin typeface="Helvetica" pitchFamily="-105" charset="0"/>
              </a:rPr>
              <a:t>Hornaday</a:t>
            </a:r>
          </a:p>
          <a:p>
            <a:pPr lvl="1">
              <a:buNone/>
            </a:pPr>
            <a:endParaRPr lang="en-US" dirty="0" smtClean="0">
              <a:latin typeface="Helvetica" pitchFamily="-105" charset="0"/>
            </a:endParaRPr>
          </a:p>
          <a:p>
            <a:pPr>
              <a:buNone/>
            </a:pPr>
            <a:r>
              <a:rPr lang="en-US" sz="2000" b="1" dirty="0" smtClean="0">
                <a:solidFill>
                  <a:srgbClr val="FFFF00"/>
                </a:solidFill>
                <a:latin typeface="Helvetica" pitchFamily="-105" charset="0"/>
              </a:rPr>
              <a:t>BONUS:  </a:t>
            </a:r>
            <a:r>
              <a:rPr lang="en-US" sz="2000" b="1" dirty="0" smtClean="0">
                <a:latin typeface="Helvetica" pitchFamily="-105" charset="0"/>
              </a:rPr>
              <a:t/>
            </a:r>
            <a:br>
              <a:rPr lang="en-US" sz="2000" b="1" dirty="0" smtClean="0">
                <a:latin typeface="Helvetica" pitchFamily="-105" charset="0"/>
              </a:rPr>
            </a:br>
            <a:r>
              <a:rPr lang="en-US" sz="1600" b="1" dirty="0" smtClean="0">
                <a:latin typeface="Helvetica" pitchFamily="-105" charset="0"/>
              </a:rPr>
              <a:t>Which five knots can be worn by EITHER youth or adult?</a:t>
            </a:r>
            <a:endParaRPr lang="en-US" sz="2000" b="1" dirty="0" smtClean="0">
              <a:latin typeface="Helvetica" pitchFamily="-105" charset="0"/>
            </a:endParaRPr>
          </a:p>
          <a:p>
            <a:pPr lvl="1">
              <a:buNone/>
            </a:pPr>
            <a:r>
              <a:rPr lang="en-US" sz="1800" b="1" dirty="0" smtClean="0">
                <a:solidFill>
                  <a:srgbClr val="FFFF00"/>
                </a:solidFill>
                <a:latin typeface="Helvetica" pitchFamily="-105" charset="0"/>
              </a:rPr>
              <a:t>Venturing Leadership Award</a:t>
            </a:r>
          </a:p>
          <a:p>
            <a:pPr lvl="1">
              <a:buNone/>
            </a:pPr>
            <a:r>
              <a:rPr lang="en-US" sz="1800" b="1" dirty="0" smtClean="0">
                <a:solidFill>
                  <a:srgbClr val="FFFF00"/>
                </a:solidFill>
                <a:latin typeface="Helvetica" pitchFamily="-105" charset="0"/>
              </a:rPr>
              <a:t>Medal of Merit / Heroism Award / Honor Medal</a:t>
            </a:r>
          </a:p>
          <a:p>
            <a:pPr lvl="1">
              <a:buNone/>
            </a:pPr>
            <a:r>
              <a:rPr lang="en-US" sz="1800" b="1" dirty="0" smtClean="0">
                <a:solidFill>
                  <a:srgbClr val="FFFF00"/>
                </a:solidFill>
                <a:latin typeface="Helvetica" pitchFamily="-105" charset="0"/>
              </a:rPr>
              <a:t>James E. West    </a:t>
            </a:r>
            <a:r>
              <a:rPr lang="en-US" sz="1800" i="1" dirty="0" smtClean="0">
                <a:solidFill>
                  <a:srgbClr val="FFFF00"/>
                </a:solidFill>
                <a:latin typeface="Helvetica" pitchFamily="-105" charset="0"/>
              </a:rPr>
              <a:t>(maybe the Findley Award/CS Knot)</a:t>
            </a: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latin typeface="Helvetica" pitchFamily="-105" charset="0"/>
              </a:rPr>
              <a:t>COMMISSIONER QUIZ</a:t>
            </a:r>
          </a:p>
        </p:txBody>
      </p:sp>
      <p:sp>
        <p:nvSpPr>
          <p:cNvPr id="12291" name="Content Placeholder 2"/>
          <p:cNvSpPr>
            <a:spLocks noGrp="1"/>
          </p:cNvSpPr>
          <p:nvPr>
            <p:ph idx="1"/>
          </p:nvPr>
        </p:nvSpPr>
        <p:spPr>
          <a:xfrm>
            <a:off x="2332038" y="1447800"/>
            <a:ext cx="6735762" cy="4724400"/>
          </a:xfrm>
        </p:spPr>
        <p:txBody>
          <a:bodyPr/>
          <a:lstStyle/>
          <a:p>
            <a:pPr marL="465138" indent="-465138">
              <a:buNone/>
            </a:pPr>
            <a:r>
              <a:rPr lang="en-US" sz="2800" dirty="0" smtClean="0">
                <a:latin typeface="Helvetica" pitchFamily="-105" charset="0"/>
              </a:rPr>
              <a:t>6) </a:t>
            </a:r>
            <a:r>
              <a:rPr lang="en-US" dirty="0" smtClean="0">
                <a:latin typeface="Helvetica" pitchFamily="-105" charset="0"/>
              </a:rPr>
              <a:t>Which of the following is true about the “World Crest”—</a:t>
            </a:r>
          </a:p>
          <a:p>
            <a:pPr marL="697230" indent="-457200">
              <a:buFont typeface="+mj-lt"/>
              <a:buAutoNum type="alphaLcParenR"/>
            </a:pPr>
            <a:r>
              <a:rPr lang="en-US" sz="2000" dirty="0" smtClean="0">
                <a:latin typeface="Helvetica" pitchFamily="-105" charset="0"/>
              </a:rPr>
              <a:t>It is required on all BSA uniforms</a:t>
            </a:r>
          </a:p>
          <a:p>
            <a:pPr marL="697230" indent="-457200">
              <a:buFont typeface="+mj-lt"/>
              <a:buAutoNum type="alphaLcParenR"/>
            </a:pPr>
            <a:r>
              <a:rPr lang="en-US" sz="2000" dirty="0" smtClean="0">
                <a:latin typeface="Helvetica" pitchFamily="-105" charset="0"/>
              </a:rPr>
              <a:t>The two stars symbolize brotherhood and unity </a:t>
            </a:r>
          </a:p>
          <a:p>
            <a:pPr marL="697230" indent="-457200">
              <a:buFont typeface="+mj-lt"/>
              <a:buAutoNum type="alphaLcParenR"/>
            </a:pPr>
            <a:r>
              <a:rPr lang="en-US" sz="2000" dirty="0" smtClean="0">
                <a:latin typeface="Helvetica" pitchFamily="-105" charset="0"/>
              </a:rPr>
              <a:t>Is an award for participation in an international program</a:t>
            </a:r>
          </a:p>
          <a:p>
            <a:pPr marL="697230" indent="-457200">
              <a:buFont typeface="+mj-lt"/>
              <a:buAutoNum type="alphaLcParenR"/>
            </a:pPr>
            <a:r>
              <a:rPr lang="en-US" sz="2000" dirty="0" smtClean="0">
                <a:latin typeface="Helvetica" pitchFamily="-105" charset="0"/>
              </a:rPr>
              <a:t>Can be replaced on the uniform by the World Conservation Award</a:t>
            </a:r>
          </a:p>
          <a:p>
            <a:pPr marL="697230" indent="-457200">
              <a:buFont typeface="+mj-lt"/>
              <a:buAutoNum type="alphaLcParenR"/>
            </a:pPr>
            <a:r>
              <a:rPr lang="en-US" sz="2000" dirty="0" smtClean="0">
                <a:latin typeface="Helvetica" pitchFamily="-105" charset="0"/>
              </a:rPr>
              <a:t>Lady Baden Powell said the badge “shows the true way to go”</a:t>
            </a:r>
          </a:p>
          <a:p>
            <a:pPr marL="697230" indent="-457200">
              <a:buFont typeface="+mj-lt"/>
              <a:buAutoNum type="alphaLcParenR"/>
            </a:pPr>
            <a:r>
              <a:rPr lang="en-US" sz="2000" dirty="0" smtClean="0">
                <a:latin typeface="Helvetica" pitchFamily="-105" charset="0"/>
              </a:rPr>
              <a:t>BSA donates a portion of the patch money to the World Scout Foundation</a:t>
            </a:r>
          </a:p>
          <a:p>
            <a:pPr marL="697230" indent="-457200">
              <a:buFont typeface="+mj-lt"/>
              <a:buAutoNum type="alphaLcParenR"/>
            </a:pPr>
            <a:r>
              <a:rPr lang="en-US" sz="2000" dirty="0" smtClean="0">
                <a:latin typeface="Helvetica" pitchFamily="-105" charset="0"/>
              </a:rPr>
              <a:t>It’s a mini-replica of the flag that flies over the WOSM office in Switzerland</a:t>
            </a: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solidFill>
                  <a:srgbClr val="FFFF00"/>
                </a:solidFill>
                <a:latin typeface="Helvetica" pitchFamily="-105" charset="0"/>
              </a:rPr>
              <a:t>COMMISSIONER QUIZ</a:t>
            </a:r>
          </a:p>
        </p:txBody>
      </p:sp>
      <p:sp>
        <p:nvSpPr>
          <p:cNvPr id="12291" name="Content Placeholder 2"/>
          <p:cNvSpPr>
            <a:spLocks noGrp="1"/>
          </p:cNvSpPr>
          <p:nvPr>
            <p:ph idx="1"/>
          </p:nvPr>
        </p:nvSpPr>
        <p:spPr>
          <a:xfrm>
            <a:off x="2332038" y="1447800"/>
            <a:ext cx="6735762" cy="4724400"/>
          </a:xfrm>
        </p:spPr>
        <p:txBody>
          <a:bodyPr/>
          <a:lstStyle/>
          <a:p>
            <a:pPr marL="465138" indent="-465138">
              <a:buNone/>
            </a:pPr>
            <a:r>
              <a:rPr lang="en-US" sz="2800" dirty="0" smtClean="0">
                <a:latin typeface="Helvetica" pitchFamily="-105" charset="0"/>
              </a:rPr>
              <a:t>6) </a:t>
            </a:r>
            <a:r>
              <a:rPr lang="en-US" dirty="0" smtClean="0">
                <a:latin typeface="Helvetica" pitchFamily="-105" charset="0"/>
              </a:rPr>
              <a:t>Which of the following is true about the “World Crest”—</a:t>
            </a:r>
          </a:p>
          <a:p>
            <a:pPr marL="697230" indent="-457200">
              <a:buFont typeface="+mj-lt"/>
              <a:buAutoNum type="alphaLcParenR"/>
            </a:pPr>
            <a:r>
              <a:rPr lang="en-US" sz="1800" dirty="0" smtClean="0">
                <a:latin typeface="Helvetica" pitchFamily="-105" charset="0"/>
              </a:rPr>
              <a:t>It is required on all BSA uniforms</a:t>
            </a:r>
          </a:p>
          <a:p>
            <a:pPr marL="697230" indent="-457200">
              <a:buFont typeface="+mj-lt"/>
              <a:buAutoNum type="alphaLcParenR"/>
            </a:pPr>
            <a:r>
              <a:rPr lang="en-US" sz="1800" dirty="0" smtClean="0">
                <a:latin typeface="Helvetica" pitchFamily="-105" charset="0"/>
              </a:rPr>
              <a:t>The two stars symbolize brotherhood and unity </a:t>
            </a:r>
          </a:p>
          <a:p>
            <a:pPr marL="697230" indent="-457200">
              <a:buFont typeface="+mj-lt"/>
              <a:buAutoNum type="alphaLcParenR"/>
            </a:pPr>
            <a:r>
              <a:rPr lang="en-US" sz="1800" dirty="0" smtClean="0">
                <a:latin typeface="Helvetica" pitchFamily="-105" charset="0"/>
              </a:rPr>
              <a:t>Is an award for participation in an international program</a:t>
            </a:r>
          </a:p>
          <a:p>
            <a:pPr marL="697230" indent="-457200">
              <a:buFont typeface="+mj-lt"/>
              <a:buAutoNum type="alphaLcParenR"/>
            </a:pPr>
            <a:r>
              <a:rPr lang="en-US" sz="1800" dirty="0" smtClean="0">
                <a:latin typeface="Helvetica" pitchFamily="-105" charset="0"/>
              </a:rPr>
              <a:t>Can be replaced on the uniform by the World Conservation Award</a:t>
            </a:r>
          </a:p>
          <a:p>
            <a:pPr marL="697230" indent="-457200">
              <a:buFont typeface="+mj-lt"/>
              <a:buAutoNum type="alphaLcParenR"/>
            </a:pPr>
            <a:r>
              <a:rPr lang="en-US" sz="2000" dirty="0" smtClean="0">
                <a:solidFill>
                  <a:srgbClr val="FFFF00"/>
                </a:solidFill>
                <a:latin typeface="Helvetica" pitchFamily="-105" charset="0"/>
              </a:rPr>
              <a:t>Lady Baden Powell said the badge “shows the true way to go”</a:t>
            </a:r>
          </a:p>
          <a:p>
            <a:pPr marL="697230" indent="-457200">
              <a:buFont typeface="+mj-lt"/>
              <a:buAutoNum type="alphaLcParenR"/>
            </a:pPr>
            <a:r>
              <a:rPr lang="en-US" sz="2000" dirty="0" smtClean="0">
                <a:solidFill>
                  <a:srgbClr val="FFFF00"/>
                </a:solidFill>
                <a:latin typeface="Helvetica" pitchFamily="-105" charset="0"/>
              </a:rPr>
              <a:t>BSA donates a portion of the patch money to the World Scout Foundation</a:t>
            </a:r>
          </a:p>
          <a:p>
            <a:pPr marL="697230" indent="-457200">
              <a:buFont typeface="+mj-lt"/>
              <a:buAutoNum type="alphaLcParenR"/>
            </a:pPr>
            <a:r>
              <a:rPr lang="en-US" sz="2000" dirty="0" smtClean="0">
                <a:solidFill>
                  <a:srgbClr val="FFFF00"/>
                </a:solidFill>
                <a:latin typeface="Helvetica" pitchFamily="-105" charset="0"/>
              </a:rPr>
              <a:t>It’s a mini-replica of the flag that flies over the WOSM office in Switzerland</a:t>
            </a:r>
            <a:endParaRPr lang="en-US" dirty="0" smtClean="0">
              <a:solidFill>
                <a:srgbClr val="FFFF00"/>
              </a:solidFill>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latin typeface="Helvetica" pitchFamily="-105" charset="0"/>
              </a:rPr>
              <a:t>COMMISSIONER QUIZ</a:t>
            </a:r>
          </a:p>
        </p:txBody>
      </p:sp>
      <p:sp>
        <p:nvSpPr>
          <p:cNvPr id="12291" name="Content Placeholder 2"/>
          <p:cNvSpPr>
            <a:spLocks noGrp="1"/>
          </p:cNvSpPr>
          <p:nvPr>
            <p:ph idx="1"/>
          </p:nvPr>
        </p:nvSpPr>
        <p:spPr>
          <a:xfrm>
            <a:off x="2332038" y="1447800"/>
            <a:ext cx="6735762" cy="4724400"/>
          </a:xfrm>
        </p:spPr>
        <p:txBody>
          <a:bodyPr/>
          <a:lstStyle/>
          <a:p>
            <a:pPr marL="465138" indent="-465138">
              <a:buNone/>
            </a:pPr>
            <a:r>
              <a:rPr lang="en-US" dirty="0" smtClean="0">
                <a:solidFill>
                  <a:srgbClr val="FFFF00"/>
                </a:solidFill>
                <a:latin typeface="Helvetica" pitchFamily="-105" charset="0"/>
              </a:rPr>
              <a:t>BONUS QUESTION</a:t>
            </a:r>
          </a:p>
          <a:p>
            <a:pPr marL="465138" indent="-465138">
              <a:buNone/>
            </a:pPr>
            <a:r>
              <a:rPr lang="en-US" sz="2000" dirty="0" smtClean="0">
                <a:latin typeface="Helvetica" pitchFamily="-105" charset="0"/>
              </a:rPr>
              <a:t>	In 1991, the World Crest was discontinued as an award for participation in an international activity.  </a:t>
            </a:r>
          </a:p>
          <a:p>
            <a:pPr marL="465138" indent="-465138">
              <a:buNone/>
            </a:pPr>
            <a:r>
              <a:rPr lang="en-US" sz="2000" dirty="0" smtClean="0">
                <a:latin typeface="Helvetica" pitchFamily="-105" charset="0"/>
              </a:rPr>
              <a:t>	It was replaced by the International Activity Patch which was a large 3” temporary patch with an optional 5” patch for </a:t>
            </a:r>
            <a:r>
              <a:rPr lang="en-US" sz="2000" dirty="0" err="1" smtClean="0">
                <a:latin typeface="Helvetica" pitchFamily="-105" charset="0"/>
              </a:rPr>
              <a:t>jac</a:t>
            </a:r>
            <a:r>
              <a:rPr lang="en-US" sz="2000" dirty="0" smtClean="0">
                <a:latin typeface="Helvetica" pitchFamily="-105" charset="0"/>
              </a:rPr>
              <a:t>-shirts.</a:t>
            </a:r>
          </a:p>
          <a:p>
            <a:pPr marL="465138" indent="-465138">
              <a:buNone/>
            </a:pPr>
            <a:endParaRPr lang="en-US" sz="2000" dirty="0" smtClean="0">
              <a:latin typeface="Helvetica" pitchFamily="-105" charset="0"/>
            </a:endParaRPr>
          </a:p>
          <a:p>
            <a:pPr marL="465138" indent="-465138">
              <a:buNone/>
            </a:pPr>
            <a:r>
              <a:rPr lang="en-US" dirty="0" smtClean="0">
                <a:latin typeface="Helvetica" pitchFamily="-105" charset="0"/>
              </a:rPr>
              <a:t>	In 2013 the international activity patch was replaced by what award??? </a:t>
            </a: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solidFill>
                  <a:srgbClr val="FFFF00"/>
                </a:solidFill>
                <a:latin typeface="Helvetica" pitchFamily="-105" charset="0"/>
              </a:rPr>
              <a:t>COMMISSIONER QUIZ</a:t>
            </a:r>
          </a:p>
        </p:txBody>
      </p:sp>
      <p:sp>
        <p:nvSpPr>
          <p:cNvPr id="12291" name="Content Placeholder 2"/>
          <p:cNvSpPr>
            <a:spLocks noGrp="1"/>
          </p:cNvSpPr>
          <p:nvPr>
            <p:ph idx="1"/>
          </p:nvPr>
        </p:nvSpPr>
        <p:spPr>
          <a:xfrm>
            <a:off x="2332038" y="1447800"/>
            <a:ext cx="6735762" cy="4724400"/>
          </a:xfrm>
        </p:spPr>
        <p:txBody>
          <a:bodyPr/>
          <a:lstStyle/>
          <a:p>
            <a:pPr marL="465138" indent="-465138">
              <a:buNone/>
            </a:pPr>
            <a:r>
              <a:rPr lang="en-US" dirty="0" smtClean="0">
                <a:solidFill>
                  <a:srgbClr val="FFFF00"/>
                </a:solidFill>
                <a:latin typeface="Helvetica" pitchFamily="-105" charset="0"/>
              </a:rPr>
              <a:t>6. BONUS QUESTION</a:t>
            </a:r>
          </a:p>
          <a:p>
            <a:pPr marL="465138" indent="-465138">
              <a:buNone/>
            </a:pPr>
            <a:r>
              <a:rPr lang="en-US" sz="2000" dirty="0" smtClean="0">
                <a:latin typeface="Helvetica" pitchFamily="-105" charset="0"/>
              </a:rPr>
              <a:t>	In 1991, the World Crest was discontinued as an award for participation in an international activity.  </a:t>
            </a:r>
          </a:p>
          <a:p>
            <a:pPr marL="465138" indent="-465138">
              <a:buNone/>
            </a:pPr>
            <a:r>
              <a:rPr lang="en-US" sz="2000" dirty="0" smtClean="0">
                <a:latin typeface="Helvetica" pitchFamily="-105" charset="0"/>
              </a:rPr>
              <a:t>	It was replaced by the International Activity Patch which was a large 3” temporary patch with an optional 5” patch for </a:t>
            </a:r>
            <a:r>
              <a:rPr lang="en-US" sz="2000" dirty="0" err="1" smtClean="0">
                <a:latin typeface="Helvetica" pitchFamily="-105" charset="0"/>
              </a:rPr>
              <a:t>jac</a:t>
            </a:r>
            <a:r>
              <a:rPr lang="en-US" sz="2000" dirty="0" smtClean="0">
                <a:latin typeface="Helvetica" pitchFamily="-105" charset="0"/>
              </a:rPr>
              <a:t>-shirts.</a:t>
            </a:r>
          </a:p>
          <a:p>
            <a:pPr marL="465138" indent="-465138">
              <a:buNone/>
            </a:pPr>
            <a:endParaRPr lang="en-US" sz="2000" dirty="0" smtClean="0">
              <a:latin typeface="Helvetica" pitchFamily="-105" charset="0"/>
            </a:endParaRPr>
          </a:p>
          <a:p>
            <a:pPr marL="465138" indent="-465138">
              <a:buNone/>
            </a:pPr>
            <a:r>
              <a:rPr lang="en-US" dirty="0" smtClean="0">
                <a:latin typeface="Helvetica" pitchFamily="-105" charset="0"/>
              </a:rPr>
              <a:t>	In 2013 the international activity patch was replaced by what award??? </a:t>
            </a:r>
          </a:p>
          <a:p>
            <a:pPr marL="465138" indent="-465138">
              <a:buNone/>
            </a:pPr>
            <a:endParaRPr lang="en-US" dirty="0" smtClean="0">
              <a:latin typeface="Helvetica" pitchFamily="-105" charset="0"/>
            </a:endParaRPr>
          </a:p>
          <a:p>
            <a:pPr marL="465138" indent="-465138">
              <a:buNone/>
            </a:pPr>
            <a:r>
              <a:rPr lang="en-US" dirty="0" smtClean="0">
                <a:latin typeface="Helvetica" pitchFamily="-105" charset="0"/>
              </a:rPr>
              <a:t>	</a:t>
            </a:r>
            <a:r>
              <a:rPr lang="en-US" sz="2800" dirty="0" smtClean="0">
                <a:solidFill>
                  <a:srgbClr val="FFFF00"/>
                </a:solidFill>
                <a:latin typeface="Helvetica" pitchFamily="-105" charset="0"/>
              </a:rPr>
              <a:t>The International Spirit Award</a:t>
            </a:r>
            <a:endParaRPr lang="en-US" dirty="0" smtClean="0">
              <a:solidFill>
                <a:srgbClr val="FFFF00"/>
              </a:solidFill>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ubtitle 2"/>
          <p:cNvSpPr>
            <a:spLocks noGrp="1"/>
          </p:cNvSpPr>
          <p:nvPr>
            <p:ph type="subTitle" idx="4294967295"/>
          </p:nvPr>
        </p:nvSpPr>
        <p:spPr>
          <a:xfrm>
            <a:off x="685800" y="3124200"/>
            <a:ext cx="7772400" cy="2514600"/>
          </a:xfrm>
        </p:spPr>
        <p:txBody>
          <a:bodyPr lIns="45720" rIns="45720"/>
          <a:lstStyle/>
          <a:p>
            <a:pPr marL="0" indent="0" algn="r">
              <a:buFont typeface="Wingdings 3" pitchFamily="18" charset="2"/>
              <a:buNone/>
            </a:pPr>
            <a:r>
              <a:rPr lang="en-US" sz="4000" b="1" dirty="0" smtClean="0">
                <a:solidFill>
                  <a:schemeClr val="tx2"/>
                </a:solidFill>
                <a:effectLst>
                  <a:outerShdw blurRad="38100" dist="38100" dir="2700000" algn="tl">
                    <a:srgbClr val="C0C0C0"/>
                  </a:outerShdw>
                </a:effectLst>
              </a:rPr>
              <a:t>COMMISSIONER CABINET</a:t>
            </a:r>
            <a:endParaRPr lang="en-US" sz="4000" b="1" dirty="0">
              <a:solidFill>
                <a:schemeClr val="tx2"/>
              </a:solidFill>
              <a:effectLst>
                <a:outerShdw blurRad="38100" dist="38100" dir="2700000" algn="tl">
                  <a:srgbClr val="C0C0C0"/>
                </a:outerShdw>
              </a:effectLst>
            </a:endParaRPr>
          </a:p>
          <a:p>
            <a:pPr marL="0" indent="0" algn="r">
              <a:buFont typeface="Wingdings 3" pitchFamily="18" charset="2"/>
              <a:buNone/>
            </a:pPr>
            <a:r>
              <a:rPr lang="en-US" sz="4000" b="1" dirty="0" smtClean="0">
                <a:solidFill>
                  <a:schemeClr val="tx2"/>
                </a:solidFill>
                <a:effectLst>
                  <a:outerShdw blurRad="38100" dist="38100" dir="2700000" algn="tl">
                    <a:srgbClr val="C0C0C0"/>
                  </a:outerShdw>
                </a:effectLst>
              </a:rPr>
              <a:t>Monthly Training</a:t>
            </a:r>
            <a:endParaRPr lang="en-US" sz="4000" b="1" dirty="0">
              <a:solidFill>
                <a:schemeClr val="tx2"/>
              </a:solidFill>
              <a:effectLst>
                <a:outerShdw blurRad="38100" dist="38100" dir="2700000" algn="tl">
                  <a:srgbClr val="C0C0C0"/>
                </a:outerShdw>
              </a:effectLst>
            </a:endParaRPr>
          </a:p>
        </p:txBody>
      </p:sp>
      <p:pic>
        <p:nvPicPr>
          <p:cNvPr id="9220" name="Picture 3" descr="Untitled.jpg"/>
          <p:cNvPicPr>
            <a:picLocks noChangeAspect="1"/>
          </p:cNvPicPr>
          <p:nvPr/>
        </p:nvPicPr>
        <p:blipFill>
          <a:blip r:embed="rId3" cstate="print">
            <a:lum contrast="10000"/>
          </a:blip>
          <a:srcRect/>
          <a:stretch>
            <a:fillRect/>
          </a:stretch>
        </p:blipFill>
        <p:spPr bwMode="auto">
          <a:xfrm>
            <a:off x="3608388" y="533400"/>
            <a:ext cx="1927225" cy="1905000"/>
          </a:xfrm>
          <a:prstGeom prst="rect">
            <a:avLst/>
          </a:prstGeom>
          <a:noFill/>
          <a:ln w="9525">
            <a:noFill/>
            <a:miter lim="800000"/>
            <a:headEnd/>
            <a:tailEnd/>
          </a:ln>
        </p:spPr>
      </p:pic>
      <p:grpSp>
        <p:nvGrpSpPr>
          <p:cNvPr id="2" name="Group 15"/>
          <p:cNvGrpSpPr>
            <a:grpSpLocks/>
          </p:cNvGrpSpPr>
          <p:nvPr/>
        </p:nvGrpSpPr>
        <p:grpSpPr bwMode="auto">
          <a:xfrm>
            <a:off x="-3175" y="4953000"/>
            <a:ext cx="9147175" cy="1911350"/>
            <a:chOff x="-3765" y="4832896"/>
            <a:chExt cx="9147765" cy="2032192"/>
          </a:xfrm>
        </p:grpSpPr>
        <p:sp>
          <p:nvSpPr>
            <p:cNvPr id="17" name="Freeform 1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9" name="Freeform 18"/>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20" name="Freeform 19"/>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21" name="Straight Connector 20"/>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9229" name="Picture 13" descr="AnnivGrStandard_White.png"/>
          <p:cNvPicPr>
            <a:picLocks noChangeAspect="1"/>
          </p:cNvPicPr>
          <p:nvPr/>
        </p:nvPicPr>
        <p:blipFill>
          <a:blip r:embed="rId5" cstate="print"/>
          <a:srcRect/>
          <a:stretch>
            <a:fillRect/>
          </a:stretch>
        </p:blipFill>
        <p:spPr bwMode="auto">
          <a:xfrm>
            <a:off x="228600" y="6159500"/>
            <a:ext cx="2895600" cy="46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Placeholder 2"/>
          <p:cNvSpPr>
            <a:spLocks noGrp="1"/>
          </p:cNvSpPr>
          <p:nvPr>
            <p:ph type="body" idx="1"/>
          </p:nvPr>
        </p:nvSpPr>
        <p:spPr>
          <a:xfrm>
            <a:off x="1524000" y="3505200"/>
            <a:ext cx="6589713" cy="1944687"/>
          </a:xfrm>
        </p:spPr>
        <p:txBody>
          <a:bodyPr/>
          <a:lstStyle/>
          <a:p>
            <a:pPr marL="0" indent="0" algn="r" eaLnBrk="1" hangingPunct="1">
              <a:buNone/>
            </a:pPr>
            <a:r>
              <a:rPr lang="en-US" sz="4000" dirty="0" smtClean="0">
                <a:latin typeface="Lucida Sans Unicode" pitchFamily="34" charset="0"/>
              </a:rPr>
              <a:t>How To Perform A</a:t>
            </a:r>
          </a:p>
          <a:p>
            <a:pPr marL="0" indent="0" algn="r" eaLnBrk="1" hangingPunct="1">
              <a:buNone/>
            </a:pPr>
            <a:r>
              <a:rPr lang="en-US" sz="4000" dirty="0" smtClean="0">
                <a:latin typeface="Lucida Sans Unicode" pitchFamily="34" charset="0"/>
              </a:rPr>
              <a:t>Uniform Inspection</a:t>
            </a:r>
          </a:p>
        </p:txBody>
      </p:sp>
      <p:sp>
        <p:nvSpPr>
          <p:cNvPr id="15365" name="Text Placeholder 2"/>
          <p:cNvSpPr>
            <a:spLocks/>
          </p:cNvSpPr>
          <p:nvPr/>
        </p:nvSpPr>
        <p:spPr bwMode="auto">
          <a:xfrm>
            <a:off x="1066800" y="1143000"/>
            <a:ext cx="7010400" cy="1600200"/>
          </a:xfrm>
          <a:prstGeom prst="rect">
            <a:avLst/>
          </a:prstGeom>
          <a:noFill/>
          <a:ln w="9525">
            <a:noFill/>
            <a:miter lim="800000"/>
            <a:headEnd/>
            <a:tailEnd/>
          </a:ln>
        </p:spPr>
        <p:txBody>
          <a:bodyPr/>
          <a:lstStyle/>
          <a:p>
            <a:pPr algn="r">
              <a:spcBef>
                <a:spcPts val="400"/>
              </a:spcBef>
              <a:buClr>
                <a:srgbClr val="AD2E27"/>
              </a:buClr>
              <a:buSzPct val="68000"/>
              <a:buFont typeface="Wingdings 3" pitchFamily="18" charset="2"/>
              <a:buNone/>
            </a:pPr>
            <a:r>
              <a:rPr lang="en-US" sz="5400" b="1" dirty="0" smtClean="0">
                <a:solidFill>
                  <a:srgbClr val="AD2E27"/>
                </a:solidFill>
                <a:effectLst>
                  <a:outerShdw blurRad="38100" dist="38100" dir="2700000" algn="tl">
                    <a:srgbClr val="FFFFFF"/>
                  </a:outerShdw>
                </a:effectLst>
                <a:latin typeface="Lucida Sans Unicode" pitchFamily="34" charset="0"/>
              </a:rPr>
              <a:t>JOHN NEUHAUS</a:t>
            </a:r>
          </a:p>
          <a:p>
            <a:pPr algn="r">
              <a:spcBef>
                <a:spcPts val="400"/>
              </a:spcBef>
              <a:buClr>
                <a:srgbClr val="AD2E27"/>
              </a:buClr>
              <a:buSzPct val="68000"/>
              <a:buFont typeface="Wingdings 3" pitchFamily="18" charset="2"/>
              <a:buNone/>
            </a:pPr>
            <a:r>
              <a:rPr lang="en-US" sz="4000" dirty="0" smtClean="0">
                <a:solidFill>
                  <a:srgbClr val="F7EEDD"/>
                </a:solidFill>
                <a:latin typeface="Lucida Sans Unicode" pitchFamily="34" charset="0"/>
              </a:rPr>
              <a:t>District Commissioner</a:t>
            </a:r>
            <a:endParaRPr lang="en-US" sz="4000" dirty="0">
              <a:solidFill>
                <a:srgbClr val="F7EEDD"/>
              </a:solidFill>
              <a:latin typeface="Lucida Sans Unicode" pitchFamily="34" charset="0"/>
            </a:endParaRPr>
          </a:p>
        </p:txBody>
      </p:sp>
      <p:pic>
        <p:nvPicPr>
          <p:cNvPr id="15366" name="Picture 13" descr="AnnivGrStandard_White.png"/>
          <p:cNvPicPr>
            <a:picLocks noChangeAspect="1"/>
          </p:cNvPicPr>
          <p:nvPr/>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BSA Uniform.png"/>
          <p:cNvPicPr>
            <a:picLocks noChangeAspect="1"/>
          </p:cNvPicPr>
          <p:nvPr/>
        </p:nvPicPr>
        <p:blipFill>
          <a:blip r:embed="rId3" cstate="print"/>
          <a:srcRect b="17913"/>
          <a:stretch>
            <a:fillRect/>
          </a:stretch>
        </p:blipFill>
        <p:spPr>
          <a:xfrm>
            <a:off x="1" y="-152400"/>
            <a:ext cx="9144000" cy="70104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Set the Example!</a:t>
            </a:r>
          </a:p>
          <a:p>
            <a:r>
              <a:rPr lang="en-US" sz="3200" dirty="0" smtClean="0"/>
              <a:t>Perfect uniform score</a:t>
            </a:r>
            <a:endParaRPr lang="en-US" sz="3200" dirty="0"/>
          </a:p>
          <a:p>
            <a:r>
              <a:rPr lang="en-US" sz="3200" dirty="0" smtClean="0"/>
              <a:t>Modest display of badges</a:t>
            </a:r>
          </a:p>
          <a:p>
            <a:pPr lvl="1"/>
            <a:r>
              <a:rPr lang="en-US" sz="2800" dirty="0" smtClean="0"/>
              <a:t>Commissioner’s badges should reflect service at Council or District level</a:t>
            </a:r>
          </a:p>
          <a:p>
            <a:pPr lvl="1"/>
            <a:r>
              <a:rPr lang="en-US" sz="2800" dirty="0" smtClean="0"/>
              <a:t>Consider no more than 9 knots</a:t>
            </a:r>
            <a:br>
              <a:rPr lang="en-US" sz="2800" dirty="0" smtClean="0"/>
            </a:br>
            <a:r>
              <a:rPr lang="en-US" sz="2400" i="1" dirty="0" smtClean="0"/>
              <a:t>(BSA Guide to Awards &amp; Insignia – Page 61)</a:t>
            </a:r>
            <a:endParaRPr lang="en-US" sz="2800" i="1"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3810000"/>
            <a:ext cx="2438400" cy="2110257"/>
          </a:xfrm>
        </p:spPr>
        <p:txBody>
          <a:bodyPr/>
          <a:lstStyle/>
          <a:p>
            <a:pPr algn="ctr"/>
            <a:r>
              <a:rPr lang="en-US" dirty="0" smtClean="0">
                <a:latin typeface="Comic Sans MS" pitchFamily="66" charset="0"/>
              </a:rPr>
              <a:t>Ask</a:t>
            </a:r>
            <a:br>
              <a:rPr lang="en-US" dirty="0" smtClean="0">
                <a:latin typeface="Comic Sans MS" pitchFamily="66" charset="0"/>
              </a:rPr>
            </a:br>
            <a:r>
              <a:rPr lang="en-US" dirty="0" smtClean="0">
                <a:latin typeface="Comic Sans MS" pitchFamily="66" charset="0"/>
              </a:rPr>
              <a:t>the </a:t>
            </a:r>
            <a:br>
              <a:rPr lang="en-US" dirty="0" smtClean="0">
                <a:latin typeface="Comic Sans MS" pitchFamily="66" charset="0"/>
              </a:rPr>
            </a:br>
            <a:r>
              <a:rPr lang="en-US" dirty="0" err="1" smtClean="0">
                <a:latin typeface="Comic Sans MS" pitchFamily="66" charset="0"/>
              </a:rPr>
              <a:t>Commish</a:t>
            </a:r>
            <a:endParaRPr lang="en-US" dirty="0">
              <a:latin typeface="Comic Sans MS" pitchFamily="66" charset="0"/>
            </a:endParaRPr>
          </a:p>
        </p:txBody>
      </p:sp>
      <p:sp>
        <p:nvSpPr>
          <p:cNvPr id="3" name="Slide Number Placeholder 2"/>
          <p:cNvSpPr>
            <a:spLocks noGrp="1"/>
          </p:cNvSpPr>
          <p:nvPr>
            <p:ph type="sldNum" sz="quarter" idx="10"/>
          </p:nvPr>
        </p:nvSpPr>
        <p:spPr/>
        <p:txBody>
          <a:bodyPr/>
          <a:lstStyle/>
          <a:p>
            <a:fld id="{8E6C9121-6021-42F3-9796-22D1DEAD909F}" type="slidenum">
              <a:rPr lang="en-US" smtClean="0"/>
              <a:pPr/>
              <a:t>3</a:t>
            </a:fld>
            <a:endParaRPr lang="en-US"/>
          </a:p>
        </p:txBody>
      </p:sp>
      <p:pic>
        <p:nvPicPr>
          <p:cNvPr id="4" name="Picture 3" descr="Ask The Commish Scout Square.gif"/>
          <p:cNvPicPr>
            <a:picLocks noChangeAspect="1"/>
          </p:cNvPicPr>
          <p:nvPr/>
        </p:nvPicPr>
        <p:blipFill>
          <a:blip cstate="print"/>
          <a:stretch>
            <a:fillRect/>
          </a:stretch>
        </p:blipFill>
        <p:spPr>
          <a:xfrm>
            <a:off x="1701588" y="275513"/>
            <a:ext cx="6680412" cy="658248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3708BE2-7196-4B78-B3B8-8E814461D07D}" type="slidenum">
              <a:rPr lang="en-US" smtClean="0"/>
              <a:pPr>
                <a:defRPr/>
              </a:pPr>
              <a:t>30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056" y="1600200"/>
            <a:ext cx="4309888" cy="4474502"/>
          </a:xfrm>
          <a:prstGeom prst="rect">
            <a:avLst/>
          </a:prstGeom>
        </p:spPr>
      </p:pic>
      <p:sp>
        <p:nvSpPr>
          <p:cNvPr id="4" name="Rectangle 2"/>
          <p:cNvSpPr txBox="1">
            <a:spLocks/>
          </p:cNvSpPr>
          <p:nvPr/>
        </p:nvSpPr>
        <p:spPr bwMode="auto">
          <a:xfrm>
            <a:off x="304800" y="393526"/>
            <a:ext cx="8229600" cy="1477962"/>
          </a:xfrm>
          <a:prstGeom prst="rect">
            <a:avLst/>
          </a:prstGeom>
          <a:noFill/>
        </p:spPr>
        <p:txBody>
          <a:bodyPr>
            <a:noAutofit/>
          </a:bodyPr>
          <a:lst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lstStyle>
          <a:p>
            <a:r>
              <a:rPr lang="en-US" sz="4800" kern="0" cap="small" dirty="0" smtClean="0"/>
              <a:t>Uniform Inspection</a:t>
            </a:r>
            <a:endParaRPr lang="en-US" sz="4800" kern="0" cap="small" dirty="0"/>
          </a:p>
        </p:txBody>
      </p:sp>
    </p:spTree>
    <p:extLst>
      <p:ext uri="{BB962C8B-B14F-4D97-AF65-F5344CB8AC3E}">
        <p14:creationId xmlns:p14="http://schemas.microsoft.com/office/powerpoint/2010/main" val="2274588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676400"/>
            <a:ext cx="8382000" cy="4525962"/>
          </a:xfrm>
        </p:spPr>
        <p:txBody>
          <a:bodyPr/>
          <a:lstStyle/>
          <a:p>
            <a:pPr>
              <a:buNone/>
            </a:pPr>
            <a:r>
              <a:rPr lang="en-US" sz="2800" dirty="0" smtClean="0"/>
              <a:t>	While Scouters may wear the insignia to which they are entitled, a ‘total display’ may not be in the best taste if the uniform looks overcrowded.  </a:t>
            </a:r>
            <a:br>
              <a:rPr lang="en-US" sz="2800" dirty="0" smtClean="0"/>
            </a:br>
            <a:endParaRPr lang="en-US" sz="2000" dirty="0" smtClean="0"/>
          </a:p>
          <a:p>
            <a:pPr>
              <a:buNone/>
            </a:pPr>
            <a:r>
              <a:rPr lang="en-US" sz="2800" dirty="0" smtClean="0"/>
              <a:t>	The Commissioner who wears only his Commissioner emblem, council shoulder patch and service star on his uniform is never guilty of poor taste.</a:t>
            </a:r>
            <a:endParaRPr lang="en-US" sz="2400"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Who:</a:t>
            </a:r>
          </a:p>
          <a:p>
            <a:r>
              <a:rPr lang="en-US" sz="3200" dirty="0" smtClean="0"/>
              <a:t>Unit Commissioner</a:t>
            </a:r>
            <a:endParaRPr lang="en-US" sz="3200" dirty="0"/>
          </a:p>
          <a:p>
            <a:r>
              <a:rPr lang="en-US" sz="3200" dirty="0" smtClean="0"/>
              <a:t>Integral part of </a:t>
            </a:r>
            <a:br>
              <a:rPr lang="en-US" sz="3200" dirty="0" smtClean="0"/>
            </a:br>
            <a:r>
              <a:rPr lang="en-US" sz="3200" dirty="0" smtClean="0"/>
              <a:t>Annual Commissioner Service Plan</a:t>
            </a:r>
            <a:endParaRPr lang="en-US" sz="3200"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5" name="Picture 4" descr="UC.png"/>
          <p:cNvPicPr>
            <a:picLocks noChangeAspect="1"/>
          </p:cNvPicPr>
          <p:nvPr/>
        </p:nvPicPr>
        <p:blipFill>
          <a:blip r:embed="rId4" cstate="print"/>
          <a:stretch>
            <a:fillRect/>
          </a:stretch>
        </p:blipFill>
        <p:spPr>
          <a:xfrm>
            <a:off x="7239000" y="5105400"/>
            <a:ext cx="1381248" cy="13716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Why:</a:t>
            </a:r>
          </a:p>
          <a:p>
            <a:r>
              <a:rPr lang="en-US" sz="3200" dirty="0" smtClean="0"/>
              <a:t>Encourages complete uniforms</a:t>
            </a:r>
          </a:p>
          <a:p>
            <a:r>
              <a:rPr lang="en-US" sz="3200" dirty="0" smtClean="0"/>
              <a:t>Persuade new members to obtain a uniform</a:t>
            </a:r>
          </a:p>
          <a:p>
            <a:r>
              <a:rPr lang="en-US" sz="3200" dirty="0" smtClean="0"/>
              <a:t>Develops unit pride</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1027" name="Picture 3" descr="\\D8200\Commissioner\ART\Boy Scout Uniform\boyscou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9129" y="3396850"/>
            <a:ext cx="2771342" cy="3474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When:</a:t>
            </a:r>
          </a:p>
          <a:p>
            <a:r>
              <a:rPr lang="en-US" sz="3200" dirty="0" smtClean="0"/>
              <a:t>Cub Scout Packs - </a:t>
            </a:r>
            <a:r>
              <a:rPr lang="en-US" sz="3200" b="1" dirty="0" smtClean="0"/>
              <a:t>Fall</a:t>
            </a:r>
            <a:endParaRPr lang="en-US" sz="3200" b="1" dirty="0"/>
          </a:p>
          <a:p>
            <a:r>
              <a:rPr lang="en-US" sz="3200" dirty="0" smtClean="0"/>
              <a:t>Boy Scout Troops – </a:t>
            </a:r>
            <a:r>
              <a:rPr lang="en-US" sz="3200" b="1" dirty="0" smtClean="0"/>
              <a:t>Spring &amp; Fall</a:t>
            </a:r>
          </a:p>
          <a:p>
            <a:r>
              <a:rPr lang="en-US" sz="3200" dirty="0" smtClean="0"/>
              <a:t>Venturing Crews – </a:t>
            </a:r>
            <a:r>
              <a:rPr lang="en-US" sz="3200" b="1" dirty="0" smtClean="0"/>
              <a:t>Never*</a:t>
            </a:r>
          </a:p>
          <a:p>
            <a:endParaRPr lang="en-US" sz="3200" b="1" dirty="0" smtClean="0"/>
          </a:p>
          <a:p>
            <a:r>
              <a:rPr lang="en-US" sz="3200" dirty="0" smtClean="0"/>
              <a:t>At the request of the unit leader</a:t>
            </a:r>
            <a:endParaRPr lang="en-US" sz="3200"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8194" name="Picture 2" descr="\\D8200\Commissioner\ART\Boy Scout Uniform\webelot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3931920"/>
            <a:ext cx="994619" cy="2926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Obtain a supply of inspection sheets</a:t>
            </a:r>
            <a:endParaRPr lang="en-US" sz="3200" b="1" dirty="0"/>
          </a:p>
          <a:p>
            <a:pPr lvl="1"/>
            <a:r>
              <a:rPr lang="en-US" sz="2800" dirty="0" smtClean="0"/>
              <a:t>2x each youth/adult</a:t>
            </a:r>
            <a:endParaRPr lang="en-US" sz="2800" b="1" dirty="0" smtClean="0"/>
          </a:p>
          <a:p>
            <a:r>
              <a:rPr lang="en-US" sz="3200" dirty="0" smtClean="0"/>
              <a:t>Supply unit leader with a set</a:t>
            </a:r>
          </a:p>
          <a:p>
            <a:r>
              <a:rPr lang="en-US" sz="3200" dirty="0" smtClean="0"/>
              <a:t>Unit Leader distributes sheets </a:t>
            </a:r>
            <a:br>
              <a:rPr lang="en-US" sz="3200" dirty="0" smtClean="0"/>
            </a:br>
            <a:r>
              <a:rPr lang="en-US" sz="3200" dirty="0" smtClean="0"/>
              <a:t>7-14 days before inspection </a:t>
            </a:r>
          </a:p>
          <a:p>
            <a:r>
              <a:rPr lang="en-US" sz="3200" dirty="0" smtClean="0"/>
              <a:t>Members are instructed to take home and check their uniforms</a:t>
            </a:r>
            <a:endParaRPr lang="en-US" sz="3200"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Short &amp; Snappy</a:t>
            </a:r>
          </a:p>
          <a:p>
            <a:r>
              <a:rPr lang="en-US" sz="3200" dirty="0" smtClean="0"/>
              <a:t>Friendly </a:t>
            </a:r>
            <a:r>
              <a:rPr lang="en-US" sz="3200" i="1" dirty="0" smtClean="0"/>
              <a:t>but</a:t>
            </a:r>
            <a:r>
              <a:rPr lang="en-US" sz="3200" dirty="0" smtClean="0"/>
              <a:t> dignified manner</a:t>
            </a:r>
            <a:endParaRPr lang="en-US" sz="3200" b="1" dirty="0"/>
          </a:p>
          <a:p>
            <a:r>
              <a:rPr lang="en-US" sz="3200" dirty="0" smtClean="0"/>
              <a:t>Use common sense</a:t>
            </a:r>
            <a:endParaRPr lang="en-US" sz="3200" b="1" dirty="0" smtClean="0"/>
          </a:p>
          <a:p>
            <a:r>
              <a:rPr lang="en-US" sz="3200" dirty="0" smtClean="0"/>
              <a:t>Basic rule is neatness</a:t>
            </a:r>
          </a:p>
          <a:p>
            <a:r>
              <a:rPr lang="en-US" sz="3200" dirty="0" smtClean="0"/>
              <a:t>Positive experience</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2050" name="Picture 2" descr="\\D8200\Commissioner\ART\Boy Scout Uniform\leaderma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7504" y="3220599"/>
            <a:ext cx="1185496" cy="36374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Involve Pack or Troop leaders</a:t>
            </a:r>
            <a:endParaRPr lang="en-US" sz="3200" b="1" dirty="0"/>
          </a:p>
          <a:p>
            <a:pPr lvl="1"/>
            <a:r>
              <a:rPr lang="en-US" sz="2800" dirty="0" smtClean="0"/>
              <a:t>SPL with you to inspect Troop</a:t>
            </a:r>
            <a:endParaRPr lang="en-US" sz="2800" b="1" dirty="0" smtClean="0"/>
          </a:p>
          <a:p>
            <a:pPr lvl="1"/>
            <a:r>
              <a:rPr lang="en-US" sz="2800" dirty="0" smtClean="0"/>
              <a:t>PL with you to inspect Patrol</a:t>
            </a:r>
            <a:endParaRPr lang="en-US" sz="2800" b="1" dirty="0" smtClean="0"/>
          </a:p>
          <a:p>
            <a:pPr lvl="1"/>
            <a:r>
              <a:rPr lang="en-US" sz="2800" dirty="0" smtClean="0"/>
              <a:t>DC with you for their Dens</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3074" name="Picture 2" descr="\\D8200\Commissioner\ART\Boy Scout Uniform\leaderfema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913" y="3215640"/>
            <a:ext cx="1140887" cy="3566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Use unit committee members as inspecting officers</a:t>
            </a:r>
            <a:endParaRPr lang="en-US" sz="3200" b="1" dirty="0" smtClean="0"/>
          </a:p>
          <a:p>
            <a:pPr lvl="1"/>
            <a:r>
              <a:rPr lang="en-US" sz="2800" dirty="0" smtClean="0"/>
              <a:t>Work in teams.</a:t>
            </a:r>
          </a:p>
          <a:p>
            <a:pPr lvl="1"/>
            <a:r>
              <a:rPr lang="en-US" sz="2800" dirty="0" smtClean="0"/>
              <a:t>One check uniforms</a:t>
            </a:r>
          </a:p>
          <a:p>
            <a:pPr lvl="1"/>
            <a:r>
              <a:rPr lang="en-US" sz="2800" dirty="0" smtClean="0"/>
              <a:t>One inspect insignia</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6146" name="Picture 2" descr="\\D8200\Commissioner\ART\Boy Scout Uniform\dressunifor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597" y="3200400"/>
            <a:ext cx="2917203"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Use inspection sheets</a:t>
            </a:r>
          </a:p>
          <a:p>
            <a:r>
              <a:rPr lang="en-US" sz="3200" dirty="0" smtClean="0"/>
              <a:t>Find things to </a:t>
            </a:r>
            <a:r>
              <a:rPr lang="en-US" sz="3200" dirty="0" smtClean="0"/>
              <a:t>compliment during </a:t>
            </a:r>
            <a:r>
              <a:rPr lang="en-US" sz="3200" dirty="0" smtClean="0"/>
              <a:t>inspection</a:t>
            </a:r>
          </a:p>
          <a:p>
            <a:r>
              <a:rPr lang="en-US" sz="3200" dirty="0" smtClean="0"/>
              <a:t>Brief complimentary </a:t>
            </a:r>
            <a:r>
              <a:rPr lang="en-US" sz="3200" dirty="0" smtClean="0"/>
              <a:t/>
            </a:r>
            <a:br>
              <a:rPr lang="en-US" sz="3200" dirty="0" smtClean="0"/>
            </a:br>
            <a:r>
              <a:rPr lang="en-US" sz="3200" dirty="0" smtClean="0"/>
              <a:t>statement </a:t>
            </a:r>
            <a:r>
              <a:rPr lang="en-US" sz="3200" dirty="0" smtClean="0"/>
              <a:t>at end</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5122" name="Picture 2" descr="\\D8200\Commissioner\ART\Boy Scout Uniform\people_group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448" y="3505200"/>
            <a:ext cx="2552552"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408238" y="3429000"/>
            <a:ext cx="6735762" cy="2468563"/>
          </a:xfrm>
        </p:spPr>
        <p:txBody>
          <a:bodyPr/>
          <a:lstStyle/>
          <a:p>
            <a:pPr>
              <a:buNone/>
            </a:pPr>
            <a:r>
              <a:rPr lang="en-US" sz="2800" dirty="0" smtClean="0">
                <a:latin typeface="Helvetica" pitchFamily="-105" charset="0"/>
              </a:rPr>
              <a:t>•	June 15, 2013 – Area 6</a:t>
            </a:r>
            <a:br>
              <a:rPr lang="en-US" sz="2800" dirty="0" smtClean="0">
                <a:latin typeface="Helvetica" pitchFamily="-105" charset="0"/>
              </a:rPr>
            </a:br>
            <a:r>
              <a:rPr lang="en-US" sz="2800" dirty="0" smtClean="0">
                <a:latin typeface="Helvetica" pitchFamily="-105" charset="0"/>
              </a:rPr>
              <a:t>8:30 AM @ Ebensburg Office</a:t>
            </a:r>
            <a:br>
              <a:rPr lang="en-US" sz="2800" dirty="0" smtClean="0">
                <a:latin typeface="Helvetica" pitchFamily="-105" charset="0"/>
              </a:rPr>
            </a:br>
            <a:r>
              <a:rPr lang="en-US" sz="2800" dirty="0" smtClean="0">
                <a:latin typeface="Helvetica" pitchFamily="-105" charset="0"/>
              </a:rPr>
              <a:t/>
            </a:r>
            <a:br>
              <a:rPr lang="en-US" sz="2800" dirty="0" smtClean="0">
                <a:latin typeface="Helvetica" pitchFamily="-105" charset="0"/>
              </a:rPr>
            </a:br>
            <a:endParaRPr lang="en-US" sz="2800" dirty="0" smtClean="0">
              <a:latin typeface="Helvetica" pitchFamily="-105" charset="0"/>
            </a:endParaRPr>
          </a:p>
          <a:p>
            <a:pPr>
              <a:buNone/>
            </a:pPr>
            <a:r>
              <a:rPr lang="en-US" sz="2800" b="0" dirty="0" smtClean="0">
                <a:latin typeface="Helvetica" pitchFamily="-105" charset="0"/>
              </a:rPr>
              <a:t>•	Aug 10 @ Barbecue</a:t>
            </a:r>
          </a:p>
          <a:p>
            <a:pPr>
              <a:spcBef>
                <a:spcPts val="0"/>
              </a:spcBef>
              <a:buNone/>
            </a:pPr>
            <a:r>
              <a:rPr lang="en-US" sz="2800" dirty="0" smtClean="0">
                <a:latin typeface="Helvetica" pitchFamily="-105" charset="0"/>
              </a:rPr>
              <a:t>	</a:t>
            </a:r>
            <a:endParaRPr lang="en-US" sz="2000"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4</a:t>
            </a:fld>
            <a:endParaRPr lang="en-US"/>
          </a:p>
        </p:txBody>
      </p:sp>
      <p:pic>
        <p:nvPicPr>
          <p:cNvPr id="6" name="Picture 5" descr="FLASH Basic Training II.gif"/>
          <p:cNvPicPr>
            <a:picLocks noChangeAspect="1"/>
          </p:cNvPicPr>
          <p:nvPr/>
        </p:nvPicPr>
        <p:blipFill>
          <a:blip r:embed="rId3" cstate="print"/>
          <a:stretch>
            <a:fillRect/>
          </a:stretch>
        </p:blipFill>
        <p:spPr>
          <a:xfrm>
            <a:off x="4112079" y="381000"/>
            <a:ext cx="2669721" cy="236792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How:</a:t>
            </a:r>
          </a:p>
          <a:p>
            <a:r>
              <a:rPr lang="en-US" sz="3200" dirty="0" smtClean="0"/>
              <a:t>Follow up with unit leaders on any serious uniform issues</a:t>
            </a:r>
          </a:p>
          <a:p>
            <a:r>
              <a:rPr lang="en-US" sz="3200" dirty="0" smtClean="0"/>
              <a:t>Review leader uniforms </a:t>
            </a:r>
            <a:r>
              <a:rPr lang="en-US" sz="3200" dirty="0" smtClean="0"/>
              <a:t/>
            </a:r>
            <a:br>
              <a:rPr lang="en-US" sz="3200" dirty="0" smtClean="0"/>
            </a:br>
            <a:r>
              <a:rPr lang="en-US" sz="3200" dirty="0" smtClean="0"/>
              <a:t>in </a:t>
            </a:r>
            <a:r>
              <a:rPr lang="en-US" sz="3200" dirty="0" smtClean="0"/>
              <a:t>private</a:t>
            </a:r>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4098" name="Picture 2" descr="\\D8200\Commissioner\ART\Boy Scout Uniform\lead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00400"/>
            <a:ext cx="2917203"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What about!?</a:t>
            </a:r>
          </a:p>
          <a:p>
            <a:r>
              <a:rPr lang="en-US" sz="3200" dirty="0" smtClean="0"/>
              <a:t>Boys without Uniforms?</a:t>
            </a:r>
            <a:endParaRPr lang="en-US" sz="3200" b="1" dirty="0" smtClean="0"/>
          </a:p>
          <a:p>
            <a:r>
              <a:rPr lang="en-US" sz="3200" dirty="0" smtClean="0"/>
              <a:t>Leaders who aren’t properly uniformed</a:t>
            </a:r>
            <a:endParaRPr lang="en-US" sz="3200" b="1" dirty="0" smtClean="0"/>
          </a:p>
          <a:p>
            <a:r>
              <a:rPr lang="en-US" sz="3200" dirty="0" smtClean="0"/>
              <a:t>When to wear the uniform</a:t>
            </a:r>
          </a:p>
          <a:p>
            <a:r>
              <a:rPr lang="en-US" sz="3200" dirty="0" smtClean="0"/>
              <a:t>When not to wear uniform</a:t>
            </a:r>
            <a:endParaRPr lang="en-US" sz="3200"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7170" name="Picture 2" descr="\\D8200\Commissioner\ART\Boy Scout Uniform\venturerfema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3561" y="3466369"/>
            <a:ext cx="1109439" cy="3383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What about!?</a:t>
            </a:r>
          </a:p>
          <a:p>
            <a:r>
              <a:rPr lang="en-US" sz="3200" dirty="0" smtClean="0"/>
              <a:t>Uniforms when travelling</a:t>
            </a:r>
            <a:endParaRPr lang="en-US" sz="3200" b="1" dirty="0" smtClean="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1026" name="Picture 2" descr="D:\Scouts\GPC\GPC Venturing\SuperActivity 2006\Southwest 2006 Pix\Day 1\DSC00347.JPG"/>
          <p:cNvPicPr>
            <a:picLocks noChangeAspect="1" noChangeArrowheads="1"/>
          </p:cNvPicPr>
          <p:nvPr/>
        </p:nvPicPr>
        <p:blipFill>
          <a:blip r:embed="rId4" cstate="print">
            <a:lum bright="10000" contrast="10000"/>
          </a:blip>
          <a:srcRect l="6307" t="13791" r="6193" b="11730"/>
          <a:stretch>
            <a:fillRect/>
          </a:stretch>
        </p:blipFill>
        <p:spPr bwMode="auto">
          <a:xfrm>
            <a:off x="3550920" y="3109098"/>
            <a:ext cx="5212080" cy="3327353"/>
          </a:xfrm>
          <a:prstGeom prst="rect">
            <a:avLst/>
          </a:prstGeom>
          <a:noFill/>
          <a:ln w="57150">
            <a:solidFill>
              <a:schemeClr val="bg2">
                <a:lumMod val="75000"/>
              </a:schemeClr>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Font typeface="Wingdings 3" pitchFamily="18" charset="2"/>
              <a:buNone/>
            </a:pPr>
            <a:r>
              <a:rPr lang="en-US" sz="3600" b="1" dirty="0" smtClean="0">
                <a:solidFill>
                  <a:schemeClr val="hlink"/>
                </a:solidFill>
                <a:effectLst>
                  <a:outerShdw blurRad="38100" dist="38100" dir="2700000" algn="tl">
                    <a:srgbClr val="C0C0C0"/>
                  </a:outerShdw>
                </a:effectLst>
              </a:rPr>
              <a:t>Where does this go?!</a:t>
            </a:r>
            <a:endParaRPr lang="en-US" sz="3200" b="1" dirty="0">
              <a:solidFill>
                <a:schemeClr val="hlink"/>
              </a:solidFill>
              <a:effectLst>
                <a:outerShdw blurRad="38100" dist="38100" dir="2700000" algn="tl">
                  <a:srgbClr val="C0C0C0"/>
                </a:outerShdw>
              </a:effectLst>
            </a:endParaRPr>
          </a:p>
          <a:p>
            <a:pPr lvl="1"/>
            <a:endParaRPr lang="en-US" sz="2800" dirty="0" smtClean="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6" name="Picture 5" descr="amateur-radio-badge.jpg"/>
          <p:cNvPicPr>
            <a:picLocks noChangeAspect="1"/>
          </p:cNvPicPr>
          <p:nvPr/>
        </p:nvPicPr>
        <p:blipFill>
          <a:blip r:embed="rId4" cstate="print"/>
          <a:stretch>
            <a:fillRect/>
          </a:stretch>
        </p:blipFill>
        <p:spPr>
          <a:xfrm>
            <a:off x="1397000" y="3175000"/>
            <a:ext cx="6350000" cy="1016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sp>
        <p:nvSpPr>
          <p:cNvPr id="123907" name="Rectangle 3"/>
          <p:cNvSpPr>
            <a:spLocks noGrp="1"/>
          </p:cNvSpPr>
          <p:nvPr>
            <p:ph type="body" idx="1"/>
          </p:nvPr>
        </p:nvSpPr>
        <p:spPr>
          <a:xfrm>
            <a:off x="457200" y="1524000"/>
            <a:ext cx="8686800" cy="4525962"/>
          </a:xfrm>
        </p:spPr>
        <p:txBody>
          <a:bodyPr/>
          <a:lstStyle/>
          <a:p>
            <a:pPr>
              <a:buFont typeface="Wingdings 3" pitchFamily="18" charset="2"/>
              <a:buNone/>
            </a:pPr>
            <a:r>
              <a:rPr lang="en-US" sz="3600" b="1" dirty="0" smtClean="0">
                <a:solidFill>
                  <a:schemeClr val="hlink"/>
                </a:solidFill>
                <a:effectLst>
                  <a:outerShdw blurRad="38100" dist="38100" dir="2700000" algn="tl">
                    <a:srgbClr val="C0C0C0"/>
                  </a:outerShdw>
                </a:effectLst>
              </a:rPr>
              <a:t>Right sleeve</a:t>
            </a:r>
            <a:endParaRPr lang="en-US" sz="3200" b="1" dirty="0">
              <a:solidFill>
                <a:schemeClr val="hlink"/>
              </a:solidFill>
              <a:effectLst>
                <a:outerShdw blurRad="38100" dist="38100" dir="2700000" algn="tl">
                  <a:srgbClr val="C0C0C0"/>
                </a:outerShdw>
              </a:effectLst>
            </a:endParaRPr>
          </a:p>
          <a:p>
            <a:pPr lvl="1"/>
            <a:endParaRPr lang="en-US" sz="2800" dirty="0" smtClean="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grpSp>
        <p:nvGrpSpPr>
          <p:cNvPr id="12" name="Group 11"/>
          <p:cNvGrpSpPr/>
          <p:nvPr/>
        </p:nvGrpSpPr>
        <p:grpSpPr>
          <a:xfrm>
            <a:off x="2104658" y="2057400"/>
            <a:ext cx="5743942" cy="4191000"/>
            <a:chOff x="1752600" y="2057400"/>
            <a:chExt cx="5743942" cy="4191000"/>
          </a:xfrm>
        </p:grpSpPr>
        <p:pic>
          <p:nvPicPr>
            <p:cNvPr id="7" name="Picture 6" descr="Amateur-Radio-Operator-Uniform-Guide-monochromatic.jpg"/>
            <p:cNvPicPr>
              <a:picLocks noChangeAspect="1"/>
            </p:cNvPicPr>
            <p:nvPr/>
          </p:nvPicPr>
          <p:blipFill>
            <a:blip r:embed="rId4" cstate="print"/>
            <a:stretch>
              <a:fillRect/>
            </a:stretch>
          </p:blipFill>
          <p:spPr>
            <a:xfrm>
              <a:off x="2667000" y="2057400"/>
              <a:ext cx="4829542" cy="4191000"/>
            </a:xfrm>
            <a:prstGeom prst="rect">
              <a:avLst/>
            </a:prstGeom>
          </p:spPr>
        </p:pic>
        <p:cxnSp>
          <p:nvCxnSpPr>
            <p:cNvPr id="8" name="Straight Arrow Connector 7"/>
            <p:cNvCxnSpPr/>
            <p:nvPr/>
          </p:nvCxnSpPr>
          <p:spPr>
            <a:xfrm flipV="1">
              <a:off x="1752600" y="5029200"/>
              <a:ext cx="12192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sp>
        <p:nvSpPr>
          <p:cNvPr id="123907" name="Rectangle 3"/>
          <p:cNvSpPr>
            <a:spLocks noGrp="1"/>
          </p:cNvSpPr>
          <p:nvPr>
            <p:ph type="body" idx="1"/>
          </p:nvPr>
        </p:nvSpPr>
        <p:spPr>
          <a:xfrm>
            <a:off x="457200" y="1524000"/>
            <a:ext cx="8686800" cy="4525962"/>
          </a:xfrm>
        </p:spPr>
        <p:txBody>
          <a:bodyPr/>
          <a:lstStyle/>
          <a:p>
            <a:pPr>
              <a:buFont typeface="Wingdings 3" pitchFamily="18" charset="2"/>
              <a:buNone/>
            </a:pPr>
            <a:r>
              <a:rPr lang="en-US" sz="3600" b="1" dirty="0" smtClean="0">
                <a:solidFill>
                  <a:schemeClr val="hlink"/>
                </a:solidFill>
                <a:effectLst>
                  <a:outerShdw blurRad="38100" dist="38100" dir="2700000" algn="tl">
                    <a:srgbClr val="C0C0C0"/>
                  </a:outerShdw>
                </a:effectLst>
              </a:rPr>
              <a:t>Extra points – where does this go?</a:t>
            </a:r>
            <a:endParaRPr lang="en-US" sz="3200" b="1" dirty="0">
              <a:solidFill>
                <a:schemeClr val="hlink"/>
              </a:solidFill>
              <a:effectLst>
                <a:outerShdw blurRad="38100" dist="38100" dir="2700000" algn="tl">
                  <a:srgbClr val="C0C0C0"/>
                </a:outerShdw>
              </a:effectLst>
            </a:endParaRPr>
          </a:p>
          <a:p>
            <a:pPr lvl="1"/>
            <a:endParaRPr lang="en-US" sz="2800" dirty="0" smtClean="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6" name="Picture 5" descr="InterpretorStrip001.jpg"/>
          <p:cNvPicPr>
            <a:picLocks noChangeAspect="1"/>
          </p:cNvPicPr>
          <p:nvPr/>
        </p:nvPicPr>
        <p:blipFill>
          <a:blip r:embed="rId4" cstate="print"/>
          <a:stretch>
            <a:fillRect/>
          </a:stretch>
        </p:blipFill>
        <p:spPr>
          <a:xfrm>
            <a:off x="1399032" y="3276600"/>
            <a:ext cx="6345936" cy="964533"/>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sp>
        <p:nvSpPr>
          <p:cNvPr id="123907" name="Rectangle 3"/>
          <p:cNvSpPr>
            <a:spLocks noGrp="1"/>
          </p:cNvSpPr>
          <p:nvPr>
            <p:ph type="body" idx="1"/>
          </p:nvPr>
        </p:nvSpPr>
        <p:spPr>
          <a:xfrm>
            <a:off x="457200" y="1524000"/>
            <a:ext cx="8686800" cy="4525962"/>
          </a:xfrm>
        </p:spPr>
        <p:txBody>
          <a:bodyPr/>
          <a:lstStyle/>
          <a:p>
            <a:pPr>
              <a:buFont typeface="Wingdings 3" pitchFamily="18" charset="2"/>
              <a:buNone/>
            </a:pPr>
            <a:r>
              <a:rPr lang="en-US" sz="3600" b="1" dirty="0" smtClean="0">
                <a:solidFill>
                  <a:schemeClr val="hlink"/>
                </a:solidFill>
                <a:effectLst>
                  <a:outerShdw blurRad="38100" dist="38100" dir="2700000" algn="tl">
                    <a:srgbClr val="C0C0C0"/>
                  </a:outerShdw>
                </a:effectLst>
              </a:rPr>
              <a:t>Right pocket</a:t>
            </a:r>
            <a:endParaRPr lang="en-US" sz="3200" b="1" dirty="0">
              <a:solidFill>
                <a:schemeClr val="hlink"/>
              </a:solidFill>
              <a:effectLst>
                <a:outerShdw blurRad="38100" dist="38100" dir="2700000" algn="tl">
                  <a:srgbClr val="C0C0C0"/>
                </a:outerShdw>
              </a:effectLst>
            </a:endParaRPr>
          </a:p>
          <a:p>
            <a:pPr lvl="1"/>
            <a:endParaRPr lang="en-US" sz="2800" dirty="0" smtClean="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grpSp>
        <p:nvGrpSpPr>
          <p:cNvPr id="10" name="Group 9"/>
          <p:cNvGrpSpPr/>
          <p:nvPr/>
        </p:nvGrpSpPr>
        <p:grpSpPr>
          <a:xfrm>
            <a:off x="3048000" y="1121366"/>
            <a:ext cx="4993341" cy="5431834"/>
            <a:chOff x="2895600" y="1371600"/>
            <a:chExt cx="4993341" cy="5431834"/>
          </a:xfrm>
        </p:grpSpPr>
        <p:pic>
          <p:nvPicPr>
            <p:cNvPr id="6" name="Picture 5" descr="InterpreterStripPlacement-morse.JPG"/>
            <p:cNvPicPr>
              <a:picLocks noChangeAspect="1"/>
            </p:cNvPicPr>
            <p:nvPr/>
          </p:nvPicPr>
          <p:blipFill>
            <a:blip r:embed="rId4" cstate="print"/>
            <a:stretch>
              <a:fillRect/>
            </a:stretch>
          </p:blipFill>
          <p:spPr>
            <a:xfrm>
              <a:off x="3962400" y="1371600"/>
              <a:ext cx="3926541" cy="5431834"/>
            </a:xfrm>
            <a:prstGeom prst="rect">
              <a:avLst/>
            </a:prstGeom>
          </p:spPr>
        </p:pic>
        <p:cxnSp>
          <p:nvCxnSpPr>
            <p:cNvPr id="9" name="Straight Arrow Connector 8"/>
            <p:cNvCxnSpPr/>
            <p:nvPr/>
          </p:nvCxnSpPr>
          <p:spPr>
            <a:xfrm flipV="1">
              <a:off x="2895600" y="3505200"/>
              <a:ext cx="12192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8" name="Content Placeholder 7" descr="NP___26.jpg"/>
          <p:cNvPicPr>
            <a:picLocks noGrp="1" noChangeAspect="1"/>
          </p:cNvPicPr>
          <p:nvPr>
            <p:ph idx="1"/>
          </p:nvPr>
        </p:nvPicPr>
        <p:blipFill>
          <a:blip r:embed="rId4" cstate="print">
            <a:lum bright="10000" contrast="3000"/>
          </a:blip>
          <a:stretch>
            <a:fillRect/>
          </a:stretch>
        </p:blipFill>
        <p:spPr>
          <a:xfrm>
            <a:off x="1165606" y="1481138"/>
            <a:ext cx="6812788" cy="452596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Uniforms</a:t>
            </a:r>
            <a:endParaRPr lang="en-US" sz="4800" cap="small"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2050" name="Picture 2" descr="\\Lg-nas1\volume1_public\Scouts\TO GRAPHICS\NCUni_NekFrtSm.jpg"/>
          <p:cNvPicPr>
            <a:picLocks noChangeAspect="1" noChangeArrowheads="1"/>
          </p:cNvPicPr>
          <p:nvPr/>
        </p:nvPicPr>
        <p:blipFill>
          <a:blip r:embed="rId4" cstate="print"/>
          <a:srcRect/>
          <a:stretch>
            <a:fillRect/>
          </a:stretch>
        </p:blipFill>
        <p:spPr bwMode="auto">
          <a:xfrm>
            <a:off x="2948940" y="1569720"/>
            <a:ext cx="3223260" cy="42976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Resources</a:t>
            </a:r>
          </a:p>
          <a:p>
            <a:r>
              <a:rPr lang="en-US" sz="3200" dirty="0" smtClean="0"/>
              <a:t>#33066 Guide to Awards &amp; Insignia</a:t>
            </a:r>
            <a:endParaRPr lang="en-US" sz="3200" b="1" dirty="0" smtClean="0"/>
          </a:p>
          <a:p>
            <a:r>
              <a:rPr lang="en-US" sz="3200" dirty="0" smtClean="0"/>
              <a:t>Uniform Inspection Sheets</a:t>
            </a:r>
          </a:p>
          <a:p>
            <a:pPr lvl="1"/>
            <a:r>
              <a:rPr lang="en-US" sz="2800" dirty="0" smtClean="0"/>
              <a:t>34282  Tiger-Wolf-Bear</a:t>
            </a:r>
          </a:p>
          <a:p>
            <a:pPr lvl="1"/>
            <a:r>
              <a:rPr lang="en-US" sz="2800" dirty="0" smtClean="0"/>
              <a:t>34760  Webelos</a:t>
            </a:r>
          </a:p>
          <a:p>
            <a:pPr lvl="1"/>
            <a:r>
              <a:rPr lang="en-US" sz="2800" dirty="0" smtClean="0"/>
              <a:t>34283  Boy Scout-Varsity</a:t>
            </a:r>
          </a:p>
          <a:p>
            <a:pPr lvl="1"/>
            <a:r>
              <a:rPr lang="en-US" sz="2800" dirty="0" smtClean="0"/>
              <a:t>34048  Leader</a:t>
            </a:r>
          </a:p>
          <a:p>
            <a:pPr lvl="1"/>
            <a:endParaRPr lang="en-US" sz="2800" dirty="0" smtClean="0"/>
          </a:p>
          <a:p>
            <a:pPr lvl="2" algn="ctr">
              <a:buNone/>
            </a:pPr>
            <a:r>
              <a:rPr lang="en-US" sz="2600" b="1" dirty="0" smtClean="0"/>
              <a:t>Commissioner-BSA.org</a:t>
            </a:r>
            <a:endParaRPr lang="en-US" sz="2600" b="1" dirty="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408238" y="3429000"/>
            <a:ext cx="6735762" cy="2468563"/>
          </a:xfrm>
        </p:spPr>
        <p:txBody>
          <a:bodyPr/>
          <a:lstStyle/>
          <a:p>
            <a:pPr>
              <a:buNone/>
            </a:pPr>
            <a:r>
              <a:rPr lang="en-US" sz="2800" dirty="0" smtClean="0">
                <a:latin typeface="Helvetica" pitchFamily="-105" charset="0"/>
              </a:rPr>
              <a:t>•	May 18, 2013</a:t>
            </a:r>
            <a:br>
              <a:rPr lang="en-US" sz="2800" dirty="0" smtClean="0">
                <a:latin typeface="Helvetica" pitchFamily="-105" charset="0"/>
              </a:rPr>
            </a:br>
            <a:r>
              <a:rPr lang="en-US" sz="2800" dirty="0" smtClean="0">
                <a:latin typeface="Helvetica" pitchFamily="-105" charset="0"/>
              </a:rPr>
              <a:t>8 AM @ Flag Plaza</a:t>
            </a:r>
          </a:p>
          <a:p>
            <a:pPr>
              <a:buNone/>
            </a:pPr>
            <a:endParaRPr lang="en-US" sz="2800" b="0" dirty="0" smtClean="0">
              <a:latin typeface="Helvetica" pitchFamily="-105" charset="0"/>
            </a:endParaRPr>
          </a:p>
          <a:p>
            <a:pPr algn="ctr">
              <a:buNone/>
            </a:pPr>
            <a:r>
              <a:rPr lang="en-US" sz="2800" b="0" dirty="0" smtClean="0">
                <a:latin typeface="Helvetica" pitchFamily="-105" charset="0"/>
              </a:rPr>
              <a:t>New Unit Membership Conference</a:t>
            </a:r>
          </a:p>
          <a:p>
            <a:pPr algn="ctr">
              <a:buNone/>
            </a:pPr>
            <a:r>
              <a:rPr lang="en-US" b="0" i="1" dirty="0" smtClean="0">
                <a:latin typeface="Helvetica" pitchFamily="-105" charset="0"/>
              </a:rPr>
              <a:t>Includes Membership Committee</a:t>
            </a:r>
            <a:endParaRPr lang="en-US" sz="1800" i="1"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1">
              <a:buNone/>
            </a:pPr>
            <a:endParaRPr lang="en-US" dirty="0" smtClean="0">
              <a:latin typeface="Helvetica" pitchFamily="-105" charset="0"/>
            </a:endParaRPr>
          </a:p>
          <a:p>
            <a:pPr lvl="3">
              <a:buFont typeface="Arial" charset="0"/>
              <a:buNone/>
            </a:pPr>
            <a:endParaRPr lang="en-US" dirty="0" smtClean="0">
              <a:latin typeface="Helvetica" pitchFamily="-105" charset="0"/>
            </a:endParaRPr>
          </a:p>
        </p:txBody>
      </p:sp>
      <p:sp>
        <p:nvSpPr>
          <p:cNvPr id="5" name="Slide Number Placeholder 4"/>
          <p:cNvSpPr>
            <a:spLocks noGrp="1"/>
          </p:cNvSpPr>
          <p:nvPr>
            <p:ph type="sldNum" sz="quarter" idx="10"/>
          </p:nvPr>
        </p:nvSpPr>
        <p:spPr/>
        <p:txBody>
          <a:bodyPr/>
          <a:lstStyle/>
          <a:p>
            <a:fld id="{F1C61C4A-AB4F-4E46-BB2E-5B5A6EB2B89B}" type="slidenum">
              <a:rPr lang="en-US"/>
              <a:pPr/>
              <a:t>5</a:t>
            </a:fld>
            <a:endParaRPr lang="en-US"/>
          </a:p>
        </p:txBody>
      </p:sp>
      <p:pic>
        <p:nvPicPr>
          <p:cNvPr id="7" name="Picture 6" descr="New Unit Commissiner Basic.gif"/>
          <p:cNvPicPr>
            <a:picLocks noChangeAspect="1"/>
          </p:cNvPicPr>
          <p:nvPr/>
        </p:nvPicPr>
        <p:blipFill>
          <a:blip r:embed="rId3" cstate="print"/>
          <a:stretch>
            <a:fillRect/>
          </a:stretch>
        </p:blipFill>
        <p:spPr>
          <a:xfrm>
            <a:off x="4038600" y="457200"/>
            <a:ext cx="2670138" cy="236829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800" cap="small" dirty="0" smtClean="0"/>
              <a:t>Uniform Inspection</a:t>
            </a:r>
            <a:endParaRPr lang="en-US" sz="4800" cap="small" dirty="0"/>
          </a:p>
        </p:txBody>
      </p:sp>
      <p:sp>
        <p:nvSpPr>
          <p:cNvPr id="123907" name="Rectangle 3"/>
          <p:cNvSpPr>
            <a:spLocks noGrp="1"/>
          </p:cNvSpPr>
          <p:nvPr>
            <p:ph type="body" idx="1"/>
          </p:nvPr>
        </p:nvSpPr>
        <p:spPr>
          <a:xfrm>
            <a:off x="457200" y="1828800"/>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Resources</a:t>
            </a:r>
          </a:p>
          <a:p>
            <a:r>
              <a:rPr lang="en-US" sz="3200" dirty="0" smtClean="0"/>
              <a:t>bsauniforms.org</a:t>
            </a:r>
          </a:p>
          <a:p>
            <a:pPr lvl="1">
              <a:buNone/>
            </a:pPr>
            <a:endParaRPr lang="en-US" sz="2800" dirty="0" smtClean="0"/>
          </a:p>
        </p:txBody>
      </p:sp>
      <p:pic>
        <p:nvPicPr>
          <p:cNvPr id="123909" name="Picture 5" descr="Wreath_sITE"/>
          <p:cNvPicPr>
            <a:picLocks noChangeAspect="1" noChangeArrowheads="1"/>
          </p:cNvPicPr>
          <p:nvPr/>
        </p:nvPicPr>
        <p:blipFill>
          <a:blip r:embed="rId3" cstate="print"/>
          <a:srcRect/>
          <a:stretch>
            <a:fillRect/>
          </a:stretch>
        </p:blipFill>
        <p:spPr bwMode="auto">
          <a:xfrm>
            <a:off x="7924800" y="304800"/>
            <a:ext cx="906463" cy="9144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4359853" y="3063240"/>
            <a:ext cx="4174547" cy="32613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365125" indent="-255588" algn="ctr">
              <a:spcBef>
                <a:spcPts val="400"/>
              </a:spcBef>
              <a:buClr>
                <a:schemeClr val="accent1"/>
              </a:buClr>
              <a:buSzPct val="68000"/>
            </a:pPr>
            <a:r>
              <a:rPr lang="en-US" sz="6000" dirty="0" smtClean="0">
                <a:solidFill>
                  <a:schemeClr val="hlink"/>
                </a:solidFill>
                <a:effectLst>
                  <a:outerShdw blurRad="38100" dist="38100" dir="2700000" algn="tl">
                    <a:srgbClr val="C0C0C0"/>
                  </a:outerShdw>
                </a:effectLst>
                <a:latin typeface="+mn-lt"/>
                <a:ea typeface="+mn-ea"/>
                <a:cs typeface="+mn-cs"/>
              </a:rPr>
              <a:t>Questions?</a:t>
            </a:r>
          </a:p>
        </p:txBody>
      </p:sp>
      <p:sp>
        <p:nvSpPr>
          <p:cNvPr id="4" name="Slide Number Placeholder 3"/>
          <p:cNvSpPr>
            <a:spLocks noGrp="1"/>
          </p:cNvSpPr>
          <p:nvPr>
            <p:ph type="sldNum" sz="quarter" idx="12"/>
          </p:nvPr>
        </p:nvSpPr>
        <p:spPr/>
        <p:txBody>
          <a:bodyPr/>
          <a:lstStyle/>
          <a:p>
            <a:pPr>
              <a:defRPr/>
            </a:pPr>
            <a:fld id="{1DDE3366-C31E-43CF-90E9-48B09332E02E}" type="slidenum">
              <a:rPr lang="en-US">
                <a:solidFill>
                  <a:srgbClr val="000000"/>
                </a:solidFill>
              </a:rPr>
              <a:pPr>
                <a:defRPr/>
              </a:pPr>
              <a:t>51</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2" name="Picture 13" descr="AnnivGrStandard_White.png"/>
          <p:cNvPicPr>
            <a:picLocks noChangeAspect="1"/>
          </p:cNvPicPr>
          <p:nvPr/>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pic>
        <p:nvPicPr>
          <p:cNvPr id="160777" name="Picture 9" descr="JTE_Logo_BW"/>
          <p:cNvPicPr>
            <a:picLocks noChangeAspect="1" noChangeArrowheads="1"/>
          </p:cNvPicPr>
          <p:nvPr/>
        </p:nvPicPr>
        <p:blipFill>
          <a:blip r:embed="rId4" cstate="print"/>
          <a:srcRect/>
          <a:stretch>
            <a:fillRect/>
          </a:stretch>
        </p:blipFill>
        <p:spPr bwMode="auto">
          <a:xfrm>
            <a:off x="838200" y="762000"/>
            <a:ext cx="7678738" cy="4572000"/>
          </a:xfrm>
          <a:prstGeom prst="rect">
            <a:avLst/>
          </a:prstGeom>
          <a:noFill/>
        </p:spPr>
      </p:pic>
    </p:spTree>
  </p:cSld>
  <p:clrMapOvr>
    <a:masterClrMapping/>
  </p:clrMapOvr>
  <p:transition>
    <p:randomBa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04800"/>
            <a:ext cx="6202362" cy="1143000"/>
          </a:xfrm>
        </p:spPr>
        <p:txBody>
          <a:bodyPr/>
          <a:lstStyle/>
          <a:p>
            <a:pPr algn="ctr"/>
            <a:r>
              <a:rPr lang="en-US" sz="4800" cap="small" dirty="0" smtClean="0">
                <a:solidFill>
                  <a:srgbClr val="FFFF00"/>
                </a:solidFill>
              </a:rPr>
              <a:t>We had a BLAST!</a:t>
            </a:r>
            <a:endParaRPr lang="en-US" sz="4800" cap="small" dirty="0">
              <a:solidFill>
                <a:srgbClr val="FFFF00"/>
              </a:solidFill>
            </a:endParaRPr>
          </a:p>
        </p:txBody>
      </p:sp>
      <p:sp>
        <p:nvSpPr>
          <p:cNvPr id="3" name="Content Placeholder 2"/>
          <p:cNvSpPr>
            <a:spLocks noGrp="1"/>
          </p:cNvSpPr>
          <p:nvPr>
            <p:ph idx="1"/>
          </p:nvPr>
        </p:nvSpPr>
        <p:spPr>
          <a:xfrm>
            <a:off x="2484438" y="5562600"/>
            <a:ext cx="6278562" cy="609600"/>
          </a:xfrm>
        </p:spPr>
        <p:txBody>
          <a:bodyPr/>
          <a:lstStyle/>
          <a:p>
            <a:pPr algn="ctr">
              <a:buNone/>
            </a:pPr>
            <a:r>
              <a:rPr lang="en-US" sz="3200" i="1" dirty="0" smtClean="0"/>
              <a:t>It wasn’t cold at all….</a:t>
            </a:r>
            <a:endParaRPr lang="en-US" sz="3200" b="0" i="1" dirty="0" smtClean="0"/>
          </a:p>
          <a:p>
            <a:endParaRPr lang="en-US" dirty="0"/>
          </a:p>
        </p:txBody>
      </p:sp>
      <p:sp>
        <p:nvSpPr>
          <p:cNvPr id="4" name="Slide Number Placeholder 3"/>
          <p:cNvSpPr>
            <a:spLocks noGrp="1"/>
          </p:cNvSpPr>
          <p:nvPr>
            <p:ph type="sldNum" sz="quarter" idx="10"/>
          </p:nvPr>
        </p:nvSpPr>
        <p:spPr/>
        <p:txBody>
          <a:bodyPr/>
          <a:lstStyle/>
          <a:p>
            <a:fld id="{BE238B9C-D53A-444D-9C87-7E9126D60BD2}" type="slidenum">
              <a:rPr lang="en-US" smtClean="0"/>
              <a:pPr/>
              <a:t>6</a:t>
            </a:fld>
            <a:endParaRPr lang="en-US"/>
          </a:p>
        </p:txBody>
      </p:sp>
      <p:pic>
        <p:nvPicPr>
          <p:cNvPr id="1026" name="Picture 2" descr="D:\Commissioner\Pirates\Commissioner Pirates Logo.gif"/>
          <p:cNvPicPr>
            <a:picLocks noChangeAspect="1" noChangeArrowheads="1"/>
          </p:cNvPicPr>
          <p:nvPr/>
        </p:nvPicPr>
        <p:blipFill>
          <a:blip r:embed="rId3" cstate="print"/>
          <a:srcRect/>
          <a:stretch>
            <a:fillRect/>
          </a:stretch>
        </p:blipFill>
        <p:spPr bwMode="auto">
          <a:xfrm>
            <a:off x="3886200" y="1828800"/>
            <a:ext cx="3429000" cy="343385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3172" y="4572000"/>
            <a:ext cx="6629400" cy="1752600"/>
          </a:xfrm>
        </p:spPr>
        <p:txBody>
          <a:bodyPr/>
          <a:lstStyle/>
          <a:p>
            <a:pPr algn="ctr" fontAlgn="t"/>
            <a:r>
              <a:rPr lang="en-US" sz="3600" dirty="0" smtClean="0"/>
              <a:t/>
            </a:r>
            <a:br>
              <a:rPr lang="en-US" sz="3600" dirty="0" smtClean="0"/>
            </a:br>
            <a:r>
              <a:rPr lang="en-US" sz="3600" dirty="0" smtClean="0"/>
              <a:t/>
            </a:r>
            <a:br>
              <a:rPr lang="en-US" sz="3600" dirty="0" smtClean="0"/>
            </a:br>
            <a:r>
              <a:rPr lang="en-US" sz="3600" dirty="0" smtClean="0"/>
              <a:t>August 10</a:t>
            </a:r>
            <a:br>
              <a:rPr lang="en-US" sz="3600" dirty="0" smtClean="0"/>
            </a:br>
            <a:r>
              <a:rPr lang="en-US" sz="3600" dirty="0" smtClean="0"/>
              <a:t>Camp </a:t>
            </a:r>
            <a:r>
              <a:rPr lang="en-US" sz="3600" dirty="0" err="1" smtClean="0"/>
              <a:t>Seph</a:t>
            </a:r>
            <a:r>
              <a:rPr lang="en-US" sz="3600" dirty="0" smtClean="0"/>
              <a:t> Mack</a:t>
            </a:r>
            <a:r>
              <a:rPr lang="en-US" sz="2000" dirty="0" smtClean="0"/>
              <a:t/>
            </a:r>
            <a:br>
              <a:rPr lang="en-US" sz="2000" dirty="0" smtClean="0"/>
            </a:br>
            <a:r>
              <a:rPr lang="en-US" sz="2000" dirty="0" smtClean="0"/>
              <a:t/>
            </a:r>
            <a:br>
              <a:rPr lang="en-US" sz="2000" dirty="0" smtClean="0"/>
            </a:br>
            <a:endParaRPr lang="en-US" sz="2000" dirty="0"/>
          </a:p>
        </p:txBody>
      </p:sp>
      <p:sp>
        <p:nvSpPr>
          <p:cNvPr id="3" name="Slide Number Placeholder 2"/>
          <p:cNvSpPr>
            <a:spLocks noGrp="1"/>
          </p:cNvSpPr>
          <p:nvPr>
            <p:ph type="sldNum" sz="quarter" idx="10"/>
          </p:nvPr>
        </p:nvSpPr>
        <p:spPr/>
        <p:txBody>
          <a:bodyPr/>
          <a:lstStyle/>
          <a:p>
            <a:fld id="{8E6C9121-6021-42F3-9796-22D1DEAD909F}" type="slidenum">
              <a:rPr lang="en-US" smtClean="0"/>
              <a:pPr/>
              <a:t>7</a:t>
            </a:fld>
            <a:endParaRPr lang="en-US"/>
          </a:p>
        </p:txBody>
      </p:sp>
      <p:pic>
        <p:nvPicPr>
          <p:cNvPr id="4" name="Picture 2" descr="D:\Commissioner\Barbecue &amp; Fall Kick-off\Red Star.gif"/>
          <p:cNvPicPr>
            <a:picLocks noChangeAspect="1" noChangeArrowheads="1"/>
          </p:cNvPicPr>
          <p:nvPr/>
        </p:nvPicPr>
        <p:blipFill>
          <a:blip r:embed="rId3" cstate="print"/>
          <a:srcRect/>
          <a:stretch>
            <a:fillRect/>
          </a:stretch>
        </p:blipFill>
        <p:spPr bwMode="auto">
          <a:xfrm>
            <a:off x="5032375" y="234950"/>
            <a:ext cx="1212850" cy="1212850"/>
          </a:xfrm>
          <a:prstGeom prst="rect">
            <a:avLst/>
          </a:prstGeom>
          <a:noFill/>
        </p:spPr>
      </p:pic>
      <p:sp>
        <p:nvSpPr>
          <p:cNvPr id="7" name="Rectangle 6"/>
          <p:cNvSpPr/>
          <p:nvPr/>
        </p:nvSpPr>
        <p:spPr>
          <a:xfrm>
            <a:off x="2524806" y="1371600"/>
            <a:ext cx="6227987" cy="707886"/>
          </a:xfrm>
          <a:prstGeom prst="rect">
            <a:avLst/>
          </a:prstGeom>
        </p:spPr>
        <p:txBody>
          <a:bodyPr wrap="none">
            <a:spAutoFit/>
          </a:bodyPr>
          <a:lstStyle/>
          <a:p>
            <a:r>
              <a:rPr lang="en-US" sz="4000" b="1" dirty="0" smtClean="0">
                <a:solidFill>
                  <a:schemeClr val="accent2">
                    <a:lumMod val="40000"/>
                    <a:lumOff val="60000"/>
                  </a:schemeClr>
                </a:solidFill>
              </a:rPr>
              <a:t>Commissioner Barbecue</a:t>
            </a:r>
            <a:endParaRPr lang="en-US" sz="4000" b="1" dirty="0">
              <a:solidFill>
                <a:schemeClr val="accent2">
                  <a:lumMod val="40000"/>
                  <a:lumOff val="60000"/>
                </a:schemeClr>
              </a:solidFill>
            </a:endParaRPr>
          </a:p>
        </p:txBody>
      </p:sp>
      <p:pic>
        <p:nvPicPr>
          <p:cNvPr id="1027" name="Picture 3" descr="D:\Commissioner\Barbecue &amp; Fall Kick-off\Osprey_mm.gif"/>
          <p:cNvPicPr>
            <a:picLocks noChangeAspect="1" noChangeArrowheads="1"/>
          </p:cNvPicPr>
          <p:nvPr/>
        </p:nvPicPr>
        <p:blipFill>
          <a:blip r:embed="rId4" cstate="print"/>
          <a:srcRect l="2192" t="21068" b="27626"/>
          <a:stretch>
            <a:fillRect/>
          </a:stretch>
        </p:blipFill>
        <p:spPr bwMode="auto">
          <a:xfrm>
            <a:off x="1447800" y="1676400"/>
            <a:ext cx="7696200" cy="322743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562600"/>
            <a:ext cx="8763000" cy="1219200"/>
          </a:xfrm>
        </p:spPr>
        <p:txBody>
          <a:bodyPr/>
          <a:lstStyle/>
          <a:p>
            <a:pPr algn="ctr" fontAlgn="t"/>
            <a:r>
              <a:rPr lang="en-US" sz="3600" spc="100" dirty="0" smtClean="0">
                <a:effectLst>
                  <a:outerShdw blurRad="38100" dist="38100" dir="2700000" algn="tl">
                    <a:srgbClr val="000000">
                      <a:alpha val="43137"/>
                    </a:srgbClr>
                  </a:outerShdw>
                </a:effectLst>
              </a:rPr>
              <a:t>Having trouble getting volunteers </a:t>
            </a:r>
            <a:br>
              <a:rPr lang="en-US" sz="3600" spc="100" dirty="0" smtClean="0">
                <a:effectLst>
                  <a:outerShdw blurRad="38100" dist="38100" dir="2700000" algn="tl">
                    <a:srgbClr val="000000">
                      <a:alpha val="43137"/>
                    </a:srgbClr>
                  </a:outerShdw>
                </a:effectLst>
              </a:rPr>
            </a:br>
            <a:r>
              <a:rPr lang="en-US" sz="3600" spc="100" dirty="0" smtClean="0">
                <a:effectLst>
                  <a:outerShdw blurRad="38100" dist="38100" dir="2700000" algn="tl">
                    <a:srgbClr val="000000">
                      <a:alpha val="43137"/>
                    </a:srgbClr>
                  </a:outerShdw>
                </a:effectLst>
              </a:rPr>
              <a:t>to do their jobs? </a:t>
            </a:r>
            <a:endParaRPr lang="en-US" sz="2000" spc="100"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0"/>
          </p:nvPr>
        </p:nvSpPr>
        <p:spPr/>
        <p:txBody>
          <a:bodyPr/>
          <a:lstStyle/>
          <a:p>
            <a:fld id="{8E6C9121-6021-42F3-9796-22D1DEAD909F}" type="slidenum">
              <a:rPr lang="en-US" smtClean="0"/>
              <a:pPr/>
              <a:t>8</a:t>
            </a:fld>
            <a:endParaRPr lang="en-US"/>
          </a:p>
        </p:txBody>
      </p:sp>
      <p:pic>
        <p:nvPicPr>
          <p:cNvPr id="3074" name="Picture 2" descr="D:\Commissioner\District Leadership Conference\2013 Promo\Hair Out.gif"/>
          <p:cNvPicPr>
            <a:picLocks noChangeAspect="1" noChangeArrowheads="1"/>
          </p:cNvPicPr>
          <p:nvPr/>
        </p:nvPicPr>
        <p:blipFill>
          <a:blip r:embed="rId3" cstate="print"/>
          <a:srcRect l="1115" r="290" b="1667"/>
          <a:stretch>
            <a:fillRect/>
          </a:stretch>
        </p:blipFill>
        <p:spPr bwMode="auto">
          <a:xfrm>
            <a:off x="0" y="-419100"/>
            <a:ext cx="9081453" cy="59055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E6C9121-6021-42F3-9796-22D1DEAD909F}" type="slidenum">
              <a:rPr lang="en-US" smtClean="0"/>
              <a:pPr/>
              <a:t>9</a:t>
            </a:fld>
            <a:endParaRPr lang="en-US"/>
          </a:p>
        </p:txBody>
      </p:sp>
      <p:pic>
        <p:nvPicPr>
          <p:cNvPr id="4" name="Picture 3" descr="D:\Commissioner\District Leadership Conference\2013 Promo\2013 Save The Date Horizontal.png"/>
          <p:cNvPicPr>
            <a:picLocks noChangeAspect="1" noChangeArrowheads="1"/>
          </p:cNvPicPr>
          <p:nvPr/>
        </p:nvPicPr>
        <p:blipFill>
          <a:blip r:embed="rId3" cstate="print"/>
          <a:srcRect/>
          <a:stretch>
            <a:fillRect/>
          </a:stretch>
        </p:blipFill>
        <p:spPr bwMode="auto">
          <a:xfrm>
            <a:off x="2514600" y="1143000"/>
            <a:ext cx="6248400" cy="3891414"/>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UIDATA" val="&lt;database version=&quot;7.0&quot;&gt;&lt;object type=&quot;1&quot; unique_id=&quot;10001&quot;&gt;&lt;property id=&quot;20141&quot; value=&quot;February Commissioner Training&quot;/&gt;&lt;property id=&quot;20148&quot; value=&quot;5&quot;/&gt;&lt;property id=&quot;20184&quot; value=&quot;7&quot;/&gt;&lt;property id=&quot;20224&quot; value=&quot;D:\My Adobe Presentations\February Commissioner Training&quot;/&gt;&lt;property id=&quot;20250&quot; value=&quot;0&quot;/&gt;&lt;property id=&quot;20251&quot; value=&quot;0&quot;/&gt;&lt;property id=&quot;20259&quot; value=&quot;0&quot;/&gt;&lt;object type=&quot;8&quot; unique_id=&quot;10002&quot;&gt;&lt;/object&gt;&lt;object type=&quot;2&quot; unique_id=&quot;10003&quot;&gt;&lt;object type=&quot;3&quot; unique_id=&quot;10004&quot;&gt;&lt;property id=&quot;20148&quot; value=&quot;5&quot;/&gt;&lt;property id=&quot;20300&quot; value=&quot;Slide 1 - &amp;quot;Quote of the month:&amp;quot;&quot;/&gt;&lt;property id=&quot;20303&quot; value=&quot;-1&quot;/&gt;&lt;property id=&quot;20307&quot; value=&quot;399&quot;/&gt;&lt;property id=&quot;20309&quot; value=&quot;-1&quot;/&gt;&lt;/object&gt;&lt;object type=&quot;3&quot; unique_id=&quot;10008&quot;&gt;&lt;property id=&quot;20148&quot; value=&quot;5&quot;/&gt;&lt;property id=&quot;20300&quot; value=&quot;Slide 2 - &amp;quot;COMMISSIONER&amp;#x0D;&amp;#x0A;Training Updates&amp;quot;&quot;/&gt;&lt;property id=&quot;20303&quot; value=&quot;-1&quot;/&gt;&lt;property id=&quot;20307&quot; value=&quot;400&quot;/&gt;&lt;property id=&quot;20309&quot; value=&quot;-1&quot;/&gt;&lt;/object&gt;&lt;object type=&quot;3&quot; unique_id=&quot;10009&quot;&gt;&lt;property id=&quot;20148&quot; value=&quot;5&quot;/&gt;&lt;property id=&quot;20300&quot; value=&quot;Slide 4&quot;/&gt;&lt;property id=&quot;20303&quot; value=&quot;-1&quot;/&gt;&lt;property id=&quot;20307&quot; value=&quot;402&quot;/&gt;&lt;property id=&quot;20309&quot; value=&quot;-1&quot;/&gt;&lt;/object&gt;&lt;object type=&quot;3&quot; unique_id=&quot;10010&quot;&gt;&lt;property id=&quot;20148&quot; value=&quot;5&quot;/&gt;&lt;property id=&quot;20300&quot; value=&quot;Slide 6 - &amp;quot;We had a BLAST!&amp;quot;&quot;/&gt;&lt;property id=&quot;20303&quot; value=&quot;-1&quot;/&gt;&lt;property id=&quot;20307&quot; value=&quot;408&quot;/&gt;&lt;property id=&quot;20309&quot; value=&quot;-1&quot;/&gt;&lt;/object&gt;&lt;object type=&quot;3&quot; unique_id=&quot;10011&quot;&gt;&lt;property id=&quot;20148&quot; value=&quot;5&quot;/&gt;&lt;property id=&quot;20300&quot; value=&quot;Slide 7 - &amp;quot;&amp;#x0D;&amp;#x0A;&amp;#x0D;&amp;#x0A;August 10&amp;#x0D;&amp;#x0A;Camp Seph Mack&amp;#x0D;&amp;#x0A;&amp;#x0D;&amp;#x0A;&amp;quot;&quot;/&gt;&lt;property id=&quot;20303&quot; value=&quot;-1&quot;/&gt;&lt;property id=&quot;20307&quot; value=&quot;418&quot;/&gt;&lt;property id=&quot;20309&quot; value=&quot;-1&quot;/&gt;&lt;/object&gt;&lt;object type=&quot;3&quot; unique_id=&quot;10012&quot;&gt;&lt;property id=&quot;20148&quot; value=&quot;5&quot;/&gt;&lt;property id=&quot;20300&quot; value=&quot;Slide 12 - &amp;quot;COMMISSIONER QUIZ&amp;quot;&quot;/&gt;&lt;property id=&quot;20303&quot; value=&quot;-1&quot;/&gt;&lt;property id=&quot;20307&quot; value=&quot;414&quot;/&gt;&lt;property id=&quot;20309&quot; value=&quot;-1&quot;/&gt;&lt;/object&gt;&lt;object type=&quot;3&quot; unique_id=&quot;10014&quot;&gt;&lt;property id=&quot;20148&quot; value=&quot;5&quot;/&gt;&lt;property id=&quot;20300&quot; value=&quot;Slide 14 - &amp;quot;COMMISSIONER QUIZ&amp;quot;&quot;/&gt;&lt;property id=&quot;20303&quot; value=&quot;-1&quot;/&gt;&lt;property id=&quot;20307&quot; value=&quot;443&quot;/&gt;&lt;property id=&quot;20309&quot; value=&quot;-1&quot;/&gt;&lt;/object&gt;&lt;object type=&quot;3&quot; unique_id=&quot;10016&quot;&gt;&lt;property id=&quot;20148&quot; value=&quot;5&quot;/&gt;&lt;property id=&quot;20300&quot; value=&quot;Slide 16 - &amp;quot;COMMISSIONER QUIZ&amp;quot;&quot;/&gt;&lt;property id=&quot;20303&quot; value=&quot;-1&quot;/&gt;&lt;property id=&quot;20307&quot; value=&quot;444&quot;/&gt;&lt;property id=&quot;20309&quot; value=&quot;-1&quot;/&gt;&lt;/object&gt;&lt;object type=&quot;3&quot; unique_id=&quot;10018&quot;&gt;&lt;property id=&quot;20148&quot; value=&quot;5&quot;/&gt;&lt;property id=&quot;20300&quot; value=&quot;Slide 18 - &amp;quot;COMMISSIONER QUIZ&amp;quot;&quot;/&gt;&lt;property id=&quot;20303&quot; value=&quot;-1&quot;/&gt;&lt;property id=&quot;20307&quot; value=&quot;448&quot;/&gt;&lt;property id=&quot;20309&quot; value=&quot;-1&quot;/&gt;&lt;/object&gt;&lt;object type=&quot;3&quot; unique_id=&quot;10020&quot;&gt;&lt;property id=&quot;20148&quot; value=&quot;5&quot;/&gt;&lt;property id=&quot;20300&quot; value=&quot;Slide 10 - &amp;quot;START THINKING ABOUT…&amp;quot;&quot;/&gt;&lt;property id=&quot;20303&quot; value=&quot;-1&quot;/&gt;&lt;property id=&quot;20307&quot; value=&quot;417&quot;/&gt;&lt;property id=&quot;20309&quot; value=&quot;-1&quot;/&gt;&lt;/object&gt;&lt;object type=&quot;3&quot; unique_id=&quot;10448&quot;&gt;&lt;property id=&quot;20148&quot; value=&quot;5&quot;/&gt;&lt;property id=&quot;20300&quot; value=&quot;Slide 5&quot;/&gt;&lt;property id=&quot;20307&quot; value=&quot;451&quot;/&gt;&lt;/object&gt;&lt;object type=&quot;3&quot; unique_id=&quot;10622&quot;&gt;&lt;property id=&quot;20148&quot; value=&quot;5&quot;/&gt;&lt;property id=&quot;20300&quot; value=&quot;Slide 20 - &amp;quot;COMMISSIONER QUIZ&amp;quot;&quot;/&gt;&lt;property id=&quot;20307&quot; value=&quot;452&quot;/&gt;&lt;/object&gt;&lt;object type=&quot;3&quot; unique_id=&quot;10766&quot;&gt;&lt;property id=&quot;20148&quot; value=&quot;5&quot;/&gt;&lt;property id=&quot;20300&quot; value=&quot;Slide 11 - &amp;quot;CONTINUE THINKING ABOUT…&amp;quot;&quot;/&gt;&lt;property id=&quot;20307&quot; value=&quot;453&quot;/&gt;&lt;/object&gt;&lt;object type=&quot;3&quot; unique_id=&quot;11397&quot;&gt;&lt;property id=&quot;20148&quot; value=&quot;5&quot;/&gt;&lt;property id=&quot;20300&quot; value=&quot;Slide 26&quot;/&gt;&lt;property id=&quot;20307&quot; value=&quot;454&quot;/&gt;&lt;/object&gt;&lt;object type=&quot;3&quot; unique_id=&quot;11398&quot;&gt;&lt;property id=&quot;20148&quot; value=&quot;5&quot;/&gt;&lt;property id=&quot;20300&quot; value=&quot;Slide 27&quot;/&gt;&lt;property id=&quot;20307&quot; value=&quot;455&quot;/&gt;&lt;/object&gt;&lt;object type=&quot;3&quot; unique_id=&quot;11399&quot;&gt;&lt;property id=&quot;20148&quot; value=&quot;5&quot;/&gt;&lt;property id=&quot;20300&quot; value=&quot;Slide 28&quot;/&gt;&lt;property id=&quot;20307&quot; value=&quot;456&quot;/&gt;&lt;/object&gt;&lt;object type=&quot;3&quot; unique_id=&quot;11400&quot;&gt;&lt;property id=&quot;20148&quot; value=&quot;5&quot;/&gt;&lt;property id=&quot;20300&quot; value=&quot;Slide 29 - &amp;quot;Uniform Inspection&amp;quot;&quot;/&gt;&lt;property id=&quot;20307&quot; value=&quot;457&quot;/&gt;&lt;/object&gt;&lt;object type=&quot;3&quot; unique_id=&quot;11401&quot;&gt;&lt;property id=&quot;20148&quot; value=&quot;5&quot;/&gt;&lt;property id=&quot;20300&quot; value=&quot;Slide 30 - &amp;quot;Uniform Inspection&amp;quot;&quot;/&gt;&lt;property id=&quot;20307&quot; value=&quot;458&quot;/&gt;&lt;/object&gt;&lt;object type=&quot;3&quot; unique_id=&quot;11402&quot;&gt;&lt;property id=&quot;20148&quot; value=&quot;5&quot;/&gt;&lt;property id=&quot;20300&quot; value=&quot;Slide 31 - &amp;quot;Uniform Inspection&amp;quot;&quot;/&gt;&lt;property id=&quot;20307&quot; value=&quot;459&quot;/&gt;&lt;/object&gt;&lt;object type=&quot;3&quot; unique_id=&quot;11403&quot;&gt;&lt;property id=&quot;20148&quot; value=&quot;5&quot;/&gt;&lt;property id=&quot;20300&quot; value=&quot;Slide 32 - &amp;quot;Uniform Inspection&amp;quot;&quot;/&gt;&lt;property id=&quot;20307&quot; value=&quot;460&quot;/&gt;&lt;/object&gt;&lt;object type=&quot;3&quot; unique_id=&quot;11404&quot;&gt;&lt;property id=&quot;20148&quot; value=&quot;5&quot;/&gt;&lt;property id=&quot;20300&quot; value=&quot;Slide 33 - &amp;quot;Uniform Inspection&amp;quot;&quot;/&gt;&lt;property id=&quot;20307&quot; value=&quot;461&quot;/&gt;&lt;/object&gt;&lt;object type=&quot;3&quot; unique_id=&quot;11405&quot;&gt;&lt;property id=&quot;20148&quot; value=&quot;5&quot;/&gt;&lt;property id=&quot;20300&quot; value=&quot;Slide 34 - &amp;quot;Uniform Inspection&amp;quot;&quot;/&gt;&lt;property id=&quot;20307&quot; value=&quot;462&quot;/&gt;&lt;/object&gt;&lt;object type=&quot;3&quot; unique_id=&quot;11406&quot;&gt;&lt;property id=&quot;20148&quot; value=&quot;5&quot;/&gt;&lt;property id=&quot;20300&quot; value=&quot;Slide 35 - &amp;quot;Uniform Inspection&amp;quot;&quot;/&gt;&lt;property id=&quot;20307&quot; value=&quot;463&quot;/&gt;&lt;/object&gt;&lt;object type=&quot;3&quot; unique_id=&quot;11407&quot;&gt;&lt;property id=&quot;20148&quot; value=&quot;5&quot;/&gt;&lt;property id=&quot;20300&quot; value=&quot;Slide 36 - &amp;quot;Uniform Inspection&amp;quot;&quot;/&gt;&lt;property id=&quot;20307&quot; value=&quot;464&quot;/&gt;&lt;/object&gt;&lt;object type=&quot;3&quot; unique_id=&quot;11408&quot;&gt;&lt;property id=&quot;20148&quot; value=&quot;5&quot;/&gt;&lt;property id=&quot;20300&quot; value=&quot;Slide 37 - &amp;quot;Uniform Inspection&amp;quot;&quot;/&gt;&lt;property id=&quot;20307&quot; value=&quot;465&quot;/&gt;&lt;/object&gt;&lt;object type=&quot;3&quot; unique_id=&quot;11409&quot;&gt;&lt;property id=&quot;20148&quot; value=&quot;5&quot;/&gt;&lt;property id=&quot;20300&quot; value=&quot;Slide 38 - &amp;quot;Uniform Inspection&amp;quot;&quot;/&gt;&lt;property id=&quot;20307&quot; value=&quot;466&quot;/&gt;&lt;/object&gt;&lt;object type=&quot;3&quot; unique_id=&quot;11410&quot;&gt;&lt;property id=&quot;20148&quot; value=&quot;5&quot;/&gt;&lt;property id=&quot;20300&quot; value=&quot;Slide 39 - &amp;quot;Uniform Inspection&amp;quot;&quot;/&gt;&lt;property id=&quot;20307&quot; value=&quot;467&quot;/&gt;&lt;/object&gt;&lt;object type=&quot;3&quot; unique_id=&quot;11411&quot;&gt;&lt;property id=&quot;20148&quot; value=&quot;5&quot;/&gt;&lt;property id=&quot;20300&quot; value=&quot;Slide 40 - &amp;quot;Uniform Inspection&amp;quot;&quot;/&gt;&lt;property id=&quot;20307&quot; value=&quot;468&quot;/&gt;&lt;/object&gt;&lt;object type=&quot;3&quot; unique_id=&quot;11412&quot;&gt;&lt;property id=&quot;20148&quot; value=&quot;5&quot;/&gt;&lt;property id=&quot;20300&quot; value=&quot;Slide 41 - &amp;quot;Uniform Inspection&amp;quot;&quot;/&gt;&lt;property id=&quot;20307&quot; value=&quot;469&quot;/&gt;&lt;/object&gt;&lt;object type=&quot;3&quot; unique_id=&quot;11413&quot;&gt;&lt;property id=&quot;20148&quot; value=&quot;5&quot;/&gt;&lt;property id=&quot;20300&quot; value=&quot;Slide 42 - &amp;quot;Uniforms&amp;quot;&quot;/&gt;&lt;property id=&quot;20307&quot; value=&quot;470&quot;/&gt;&lt;/object&gt;&lt;object type=&quot;3&quot; unique_id=&quot;11414&quot;&gt;&lt;property id=&quot;20148&quot; value=&quot;5&quot;/&gt;&lt;property id=&quot;20300&quot; value=&quot;Slide 43 - &amp;quot;Uniforms&amp;quot;&quot;/&gt;&lt;property id=&quot;20307&quot; value=&quot;471&quot;/&gt;&lt;/object&gt;&lt;object type=&quot;3&quot; unique_id=&quot;11415&quot;&gt;&lt;property id=&quot;20148&quot; value=&quot;5&quot;/&gt;&lt;property id=&quot;20300&quot; value=&quot;Slide 44 - &amp;quot;Uniforms&amp;quot;&quot;/&gt;&lt;property id=&quot;20307&quot; value=&quot;472&quot;/&gt;&lt;/object&gt;&lt;object type=&quot;3&quot; unique_id=&quot;11416&quot;&gt;&lt;property id=&quot;20148&quot; value=&quot;5&quot;/&gt;&lt;property id=&quot;20300&quot; value=&quot;Slide 45 - &amp;quot;Uniforms&amp;quot;&quot;/&gt;&lt;property id=&quot;20307&quot; value=&quot;473&quot;/&gt;&lt;/object&gt;&lt;object type=&quot;3&quot; unique_id=&quot;11417&quot;&gt;&lt;property id=&quot;20148&quot; value=&quot;5&quot;/&gt;&lt;property id=&quot;20300&quot; value=&quot;Slide 46 - &amp;quot;Uniforms&amp;quot;&quot;/&gt;&lt;property id=&quot;20307&quot; value=&quot;474&quot;/&gt;&lt;/object&gt;&lt;object type=&quot;3&quot; unique_id=&quot;11418&quot;&gt;&lt;property id=&quot;20148&quot; value=&quot;5&quot;/&gt;&lt;property id=&quot;20300&quot; value=&quot;Slide 47 - &amp;quot;Uniforms&amp;quot;&quot;/&gt;&lt;property id=&quot;20307&quot; value=&quot;475&quot;/&gt;&lt;/object&gt;&lt;object type=&quot;3&quot; unique_id=&quot;11419&quot;&gt;&lt;property id=&quot;20148&quot; value=&quot;5&quot;/&gt;&lt;property id=&quot;20300&quot; value=&quot;Slide 48 - &amp;quot;Uniform Inspection&amp;quot;&quot;/&gt;&lt;property id=&quot;20307&quot; value=&quot;476&quot;/&gt;&lt;/object&gt;&lt;object type=&quot;3&quot; unique_id=&quot;11420&quot;&gt;&lt;property id=&quot;20148&quot; value=&quot;5&quot;/&gt;&lt;property id=&quot;20300&quot; value=&quot;Slide 50 - &amp;quot;Questions?&amp;quot;&quot;/&gt;&lt;property id=&quot;20307&quot; value=&quot;477&quot;/&gt;&lt;/object&gt;&lt;object type=&quot;3&quot; unique_id=&quot;11421&quot;&gt;&lt;property id=&quot;20148&quot; value=&quot;5&quot;/&gt;&lt;property id=&quot;20300&quot; value=&quot;Slide 51&quot;/&gt;&lt;property id=&quot;20307&quot; value=&quot;478&quot;/&gt;&lt;/object&gt;&lt;object type=&quot;3&quot; unique_id=&quot;12153&quot;&gt;&lt;property id=&quot;20148&quot; value=&quot;5&quot;/&gt;&lt;property id=&quot;20300&quot; value=&quot;Slide 8 - &amp;quot;Having trouble getting volunteers &amp;#x0D;&amp;#x0A;to do their jobs? &amp;quot;&quot;/&gt;&lt;property id=&quot;20307&quot; value=&quot;479&quot;/&gt;&lt;/object&gt;&lt;object type=&quot;3&quot; unique_id=&quot;12154&quot;&gt;&lt;property id=&quot;20148&quot; value=&quot;5&quot;/&gt;&lt;property id=&quot;20300&quot; value=&quot;Slide 9&quot;/&gt;&lt;property id=&quot;20307&quot; value=&quot;481&quot;/&gt;&lt;/object&gt;&lt;object type=&quot;3&quot; unique_id=&quot;12470&quot;&gt;&lt;property id=&quot;20148&quot; value=&quot;5&quot;/&gt;&lt;property id=&quot;20300&quot; value=&quot;Slide 3 - &amp;quot;Ask&amp;#x0D;&amp;#x0A;the &amp;#x0D;&amp;#x0A;Commish&amp;quot;&quot;/&gt;&lt;property id=&quot;20307&quot; value=&quot;482&quot;/&gt;&lt;/object&gt;&lt;object type=&quot;3&quot; unique_id=&quot;12566&quot;&gt;&lt;property id=&quot;20148&quot; value=&quot;5&quot;/&gt;&lt;property id=&quot;20300&quot; value=&quot;Slide 22 - &amp;quot;COMMISSIONER QUIZ&amp;quot;&quot;/&gt;&lt;property id=&quot;20307&quot; value=&quot;483&quot;/&gt;&lt;/object&gt;&lt;object type=&quot;3&quot; unique_id=&quot;12567&quot;&gt;&lt;property id=&quot;20148&quot; value=&quot;5&quot;/&gt;&lt;property id=&quot;20300&quot; value=&quot;Slide 49 - &amp;quot;Uniform Inspection&amp;quot;&quot;/&gt;&lt;property id=&quot;20307&quot; value=&quot;484&quot;/&gt;&lt;/object&gt;&lt;object type=&quot;3&quot; unique_id=&quot;13240&quot;&gt;&lt;property id=&quot;20148&quot; value=&quot;5&quot;/&gt;&lt;property id=&quot;20300&quot; value=&quot;Slide 24 - &amp;quot;COMMISSIONER QUIZ&amp;quot;&quot;/&gt;&lt;property id=&quot;20307&quot; value=&quot;485&quot;/&gt;&lt;/object&gt;&lt;object type=&quot;3&quot; unique_id=&quot;13780&quot;&gt;&lt;property id=&quot;20148&quot; value=&quot;5&quot;/&gt;&lt;property id=&quot;20300&quot; value=&quot;Slide 13 - &amp;quot;COMMISSIONER QUIZ&amp;quot;&quot;/&gt;&lt;property id=&quot;20307&quot; value=&quot;486&quot;/&gt;&lt;/object&gt;&lt;object type=&quot;3&quot; unique_id=&quot;13781&quot;&gt;&lt;property id=&quot;20148&quot; value=&quot;5&quot;/&gt;&lt;property id=&quot;20300&quot; value=&quot;Slide 15 - &amp;quot;COMMISSIONER QUIZ&amp;quot;&quot;/&gt;&lt;property id=&quot;20307&quot; value=&quot;487&quot;/&gt;&lt;/object&gt;&lt;object type=&quot;3&quot; unique_id=&quot;13782&quot;&gt;&lt;property id=&quot;20148&quot; value=&quot;5&quot;/&gt;&lt;property id=&quot;20300&quot; value=&quot;Slide 17 - &amp;quot;COMMISSIONER QUIZ&amp;quot;&quot;/&gt;&lt;property id=&quot;20307&quot; value=&quot;488&quot;/&gt;&lt;/object&gt;&lt;object type=&quot;3&quot; unique_id=&quot;13783&quot;&gt;&lt;property id=&quot;20148&quot; value=&quot;5&quot;/&gt;&lt;property id=&quot;20300&quot; value=&quot;Slide 19 - &amp;quot;COMMISSIONER QUIZ&amp;quot;&quot;/&gt;&lt;property id=&quot;20307&quot; value=&quot;489&quot;/&gt;&lt;/object&gt;&lt;object type=&quot;3&quot; unique_id=&quot;13784&quot;&gt;&lt;property id=&quot;20148&quot; value=&quot;5&quot;/&gt;&lt;property id=&quot;20300&quot; value=&quot;Slide 21 - &amp;quot;COMMISSIONER QUIZ&amp;quot;&quot;/&gt;&lt;property id=&quot;20307&quot; value=&quot;490&quot;/&gt;&lt;/object&gt;&lt;object type=&quot;3&quot; unique_id=&quot;13785&quot;&gt;&lt;property id=&quot;20148&quot; value=&quot;5&quot;/&gt;&lt;property id=&quot;20300&quot; value=&quot;Slide 23 - &amp;quot;COMMISSIONER QUIZ&amp;quot;&quot;/&gt;&lt;property id=&quot;20307&quot; value=&quot;491&quot;/&gt;&lt;/object&gt;&lt;object type=&quot;3&quot; unique_id=&quot;13786&quot;&gt;&lt;property id=&quot;20148&quot; value=&quot;5&quot;/&gt;&lt;property id=&quot;20300&quot; value=&quot;Slide 25 - &amp;quot;COMMISSIONER QUIZ&amp;quot;&quot;/&gt;&lt;property id=&quot;20307&quot; value=&quot;492&quot;/&gt;&lt;/object&gt;&lt;/object&gt;&lt;object type=&quot;4&quot; unique_id=&quot;10122&quot;&gt;&lt;/object&gt;&lt;object type=&quot;10&quot; unique_id=&quot;10185&quot;&gt;&lt;object type=&quot;11&quot; unique_id=&quot;10186&quot;&gt;&lt;/object&gt;&lt;/object&gt;&lt;/object&gt;&lt;/database&gt;"/>
  <p:tag name="SECTOMILLISECCONVERTED" val="1"/>
</p:tagLst>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1_Concourse">
  <a:themeElements>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fontScheme name="7_Concourse">
      <a:majorFont>
        <a:latin typeface=""/>
        <a:ea typeface=""/>
        <a:cs typeface=""/>
      </a:majorFont>
      <a:minorFont>
        <a:latin typefac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3.xml><?xml version="1.0" encoding="utf-8"?>
<a:theme xmlns:a="http://schemas.openxmlformats.org/drawingml/2006/main" name="3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themeOverride>
</file>

<file path=docProps/app.xml><?xml version="1.0" encoding="utf-8"?>
<Properties xmlns="http://schemas.openxmlformats.org/officeDocument/2006/extended-properties" xmlns:vt="http://schemas.openxmlformats.org/officeDocument/2006/docPropsVTypes">
  <Template>Concourse</Template>
  <TotalTime>2382</TotalTime>
  <Words>3045</Words>
  <Application>Microsoft Office PowerPoint</Application>
  <PresentationFormat>On-screen Show (4:3)</PresentationFormat>
  <Paragraphs>558</Paragraphs>
  <Slides>52</Slides>
  <Notes>50</Notes>
  <HiddenSlides>0</HiddenSlides>
  <MMClips>0</MMClips>
  <ScaleCrop>false</ScaleCrop>
  <HeadingPairs>
    <vt:vector size="4" baseType="variant">
      <vt:variant>
        <vt:lpstr>Theme</vt:lpstr>
      </vt:variant>
      <vt:variant>
        <vt:i4>43</vt:i4>
      </vt:variant>
      <vt:variant>
        <vt:lpstr>Slide Titles</vt:lpstr>
      </vt:variant>
      <vt:variant>
        <vt:i4>52</vt:i4>
      </vt:variant>
    </vt:vector>
  </HeadingPairs>
  <TitlesOfParts>
    <vt:vector size="95" baseType="lpstr">
      <vt:lpstr>Concourse</vt:lpstr>
      <vt:lpstr>4_Office Theme</vt:lpstr>
      <vt:lpstr>2_Office Theme</vt:lpstr>
      <vt:lpstr>Office Theme</vt:lpstr>
      <vt:lpstr>1_Office Theme</vt:lpstr>
      <vt:lpstr>3_Office Theme</vt:lpstr>
      <vt:lpstr>1_Concourse</vt:lpstr>
      <vt:lpstr>2_Concourse</vt:lpstr>
      <vt:lpstr>3_Concourse</vt:lpstr>
      <vt:lpstr>4_Concourse</vt:lpstr>
      <vt:lpstr>5_Concourse</vt:lpstr>
      <vt:lpstr>6_Concourse</vt:lpstr>
      <vt:lpstr>8_Concourse</vt:lpstr>
      <vt:lpstr>9_Concourse</vt:lpstr>
      <vt:lpstr>10_Concourse</vt:lpstr>
      <vt:lpstr>11_Concourse</vt:lpstr>
      <vt:lpstr>12_Concourse</vt:lpstr>
      <vt:lpstr>13_Concourse</vt:lpstr>
      <vt:lpstr>14_Concourse</vt:lpstr>
      <vt:lpstr>15_Concourse</vt:lpstr>
      <vt:lpstr>16_Concourse</vt:lpstr>
      <vt:lpstr>17_Concourse</vt:lpstr>
      <vt:lpstr>18_Concourse</vt:lpstr>
      <vt:lpstr>19_Concourse</vt:lpstr>
      <vt:lpstr>20_Concourse</vt:lpstr>
      <vt:lpstr>7_Concourse</vt:lpstr>
      <vt:lpstr>22_Concourse</vt:lpstr>
      <vt:lpstr>23_Concourse</vt:lpstr>
      <vt:lpstr>24_Concourse</vt:lpstr>
      <vt:lpstr>25_Concourse</vt:lpstr>
      <vt:lpstr>26_Concourse</vt:lpstr>
      <vt:lpstr>27_Concourse</vt:lpstr>
      <vt:lpstr>28_Concourse</vt:lpstr>
      <vt:lpstr>29_Concourse</vt:lpstr>
      <vt:lpstr>30_Concourse</vt:lpstr>
      <vt:lpstr>31_Concourse</vt:lpstr>
      <vt:lpstr>32_Concourse</vt:lpstr>
      <vt:lpstr>33_Concourse</vt:lpstr>
      <vt:lpstr>34_Concourse</vt:lpstr>
      <vt:lpstr>35_Concourse</vt:lpstr>
      <vt:lpstr>36_Concourse</vt:lpstr>
      <vt:lpstr>21_Concourse</vt:lpstr>
      <vt:lpstr>37_Concourse</vt:lpstr>
      <vt:lpstr>Quote of the month:</vt:lpstr>
      <vt:lpstr>COMMISSIONER Training Updates</vt:lpstr>
      <vt:lpstr>Ask the  Commish</vt:lpstr>
      <vt:lpstr>PowerPoint Presentation</vt:lpstr>
      <vt:lpstr>PowerPoint Presentation</vt:lpstr>
      <vt:lpstr>We had a BLAST!</vt:lpstr>
      <vt:lpstr>  August 10 Camp Seph Mack  </vt:lpstr>
      <vt:lpstr>Having trouble getting volunteers  to do their jobs? </vt:lpstr>
      <vt:lpstr>PowerPoint Presentation</vt:lpstr>
      <vt:lpstr>START THINKING ABOUT…</vt:lpstr>
      <vt:lpstr>CONTINUE THINKING ABOUT…</vt:lpstr>
      <vt:lpstr>COMMISSIONER QUIZ</vt:lpstr>
      <vt:lpstr>COMMISSIONER QUIZ</vt:lpstr>
      <vt:lpstr>COMMISSIONER QUIZ</vt:lpstr>
      <vt:lpstr>COMMISSIONER QUIZ</vt:lpstr>
      <vt:lpstr>COMMISSIONER QUIZ</vt:lpstr>
      <vt:lpstr>COMMISSIONER QUIZ</vt:lpstr>
      <vt:lpstr>COMMISSIONER QUIZ</vt:lpstr>
      <vt:lpstr>COMMISSIONER QUIZ</vt:lpstr>
      <vt:lpstr>COMMISSIONER QUIZ</vt:lpstr>
      <vt:lpstr>COMMISSIONER QUIZ</vt:lpstr>
      <vt:lpstr>COMMISSIONER QUIZ</vt:lpstr>
      <vt:lpstr>COMMISSIONER QUIZ</vt:lpstr>
      <vt:lpstr>COMMISSIONER QUIZ</vt:lpstr>
      <vt:lpstr>COMMISSIONER QUIZ</vt:lpstr>
      <vt:lpstr>PowerPoint Presentation</vt:lpstr>
      <vt:lpstr>PowerPoint Presentation</vt:lpstr>
      <vt:lpstr>PowerPoint Presentation</vt:lpstr>
      <vt:lpstr>Uniform Inspection</vt:lpstr>
      <vt:lpstr>PowerPoint Presentation</vt:lpstr>
      <vt:lpstr>Uniform Inspection</vt:lpstr>
      <vt:lpstr>Uniform Inspection</vt:lpstr>
      <vt:lpstr>Uniform Inspection</vt:lpstr>
      <vt:lpstr>Uniform Inspection</vt:lpstr>
      <vt:lpstr>Uniform Inspection</vt:lpstr>
      <vt:lpstr>Uniform Inspection</vt:lpstr>
      <vt:lpstr>Uniform Inspection</vt:lpstr>
      <vt:lpstr>Uniform Inspection</vt:lpstr>
      <vt:lpstr>Uniform Inspection</vt:lpstr>
      <vt:lpstr>Uniform Inspection</vt:lpstr>
      <vt:lpstr>Uniform Inspection</vt:lpstr>
      <vt:lpstr>Uniform Inspection</vt:lpstr>
      <vt:lpstr>Uniforms</vt:lpstr>
      <vt:lpstr>Uniforms</vt:lpstr>
      <vt:lpstr>Uniforms</vt:lpstr>
      <vt:lpstr>Uniforms</vt:lpstr>
      <vt:lpstr>Uniforms</vt:lpstr>
      <vt:lpstr>Uniforms</vt:lpstr>
      <vt:lpstr>Uniform Inspection</vt:lpstr>
      <vt:lpstr>Uniform Inspection</vt:lpstr>
      <vt:lpstr>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EFFECTIVE COMMISSIONER SERVICE</dc:title>
  <dc:creator>tim</dc:creator>
  <cp:lastModifiedBy>mm</cp:lastModifiedBy>
  <cp:revision>297</cp:revision>
  <dcterms:created xsi:type="dcterms:W3CDTF">2009-05-09T14:19:45Z</dcterms:created>
  <dcterms:modified xsi:type="dcterms:W3CDTF">2013-04-27T02:37:52Z</dcterms:modified>
</cp:coreProperties>
</file>