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28"/>
  </p:notesMasterIdLst>
  <p:sldIdLst>
    <p:sldId id="256" r:id="rId3"/>
    <p:sldId id="298" r:id="rId4"/>
    <p:sldId id="299" r:id="rId5"/>
    <p:sldId id="258" r:id="rId6"/>
    <p:sldId id="257" r:id="rId7"/>
    <p:sldId id="290" r:id="rId8"/>
    <p:sldId id="295" r:id="rId9"/>
    <p:sldId id="260" r:id="rId10"/>
    <p:sldId id="261" r:id="rId11"/>
    <p:sldId id="262" r:id="rId12"/>
    <p:sldId id="263" r:id="rId13"/>
    <p:sldId id="265" r:id="rId14"/>
    <p:sldId id="294" r:id="rId15"/>
    <p:sldId id="264" r:id="rId16"/>
    <p:sldId id="277" r:id="rId17"/>
    <p:sldId id="272" r:id="rId18"/>
    <p:sldId id="285" r:id="rId19"/>
    <p:sldId id="300" r:id="rId20"/>
    <p:sldId id="271" r:id="rId21"/>
    <p:sldId id="266" r:id="rId22"/>
    <p:sldId id="292" r:id="rId23"/>
    <p:sldId id="270" r:id="rId24"/>
    <p:sldId id="297" r:id="rId25"/>
    <p:sldId id="288" r:id="rId26"/>
    <p:sldId id="291"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A810"/>
    <a:srgbClr val="CCFF66"/>
    <a:srgbClr val="99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14" autoAdjust="0"/>
    <p:restoredTop sz="54348" autoAdjust="0"/>
  </p:normalViewPr>
  <p:slideViewPr>
    <p:cSldViewPr>
      <p:cViewPr varScale="1">
        <p:scale>
          <a:sx n="48" d="100"/>
          <a:sy n="48" d="100"/>
        </p:scale>
        <p:origin x="-1470"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2" tIns="46586" rIns="93172" bIns="46586" rtlCol="0"/>
          <a:lstStyle>
            <a:lvl1pPr algn="l">
              <a:defRPr sz="1200"/>
            </a:lvl1pPr>
          </a:lstStyle>
          <a:p>
            <a:endParaRPr lang="en-US" dirty="0"/>
          </a:p>
        </p:txBody>
      </p:sp>
      <p:sp>
        <p:nvSpPr>
          <p:cNvPr id="3" name="Date Placeholder 2"/>
          <p:cNvSpPr>
            <a:spLocks noGrp="1"/>
          </p:cNvSpPr>
          <p:nvPr>
            <p:ph type="dt" idx="1"/>
          </p:nvPr>
        </p:nvSpPr>
        <p:spPr>
          <a:xfrm>
            <a:off x="3970938" y="1"/>
            <a:ext cx="3037840" cy="464820"/>
          </a:xfrm>
          <a:prstGeom prst="rect">
            <a:avLst/>
          </a:prstGeom>
        </p:spPr>
        <p:txBody>
          <a:bodyPr vert="horz" lIns="93172" tIns="46586" rIns="93172" bIns="46586" rtlCol="0"/>
          <a:lstStyle>
            <a:lvl1pPr algn="r">
              <a:defRPr sz="1200"/>
            </a:lvl1pPr>
          </a:lstStyle>
          <a:p>
            <a:fld id="{A9A123B9-4F22-4D35-A7B3-8C31C21798A9}" type="datetimeFigureOut">
              <a:rPr lang="en-US" smtClean="0"/>
              <a:pPr/>
              <a:t>2/12/2013</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2" tIns="46586" rIns="93172"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200"/>
            </a:lvl1pPr>
          </a:lstStyle>
          <a:p>
            <a:fld id="{B3A8AF63-1BE8-464D-871F-A1732C1499D0}" type="slidenum">
              <a:rPr lang="en-US" smtClean="0"/>
              <a:pPr/>
              <a:t>‹#›</a:t>
            </a:fld>
            <a:endParaRPr lang="en-US" dirty="0"/>
          </a:p>
        </p:txBody>
      </p:sp>
    </p:spTree>
    <p:extLst>
      <p:ext uri="{BB962C8B-B14F-4D97-AF65-F5344CB8AC3E}">
        <p14:creationId xmlns:p14="http://schemas.microsoft.com/office/powerpoint/2010/main" xmlns="" val="2824826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Cub Scout Retention Toolb</a:t>
            </a:r>
            <a:r>
              <a:rPr lang="en-US" baseline="0" dirty="0" smtClean="0"/>
              <a:t>ox is not a physical toolbox. It is an e</a:t>
            </a:r>
            <a:r>
              <a:rPr lang="en-US" dirty="0" smtClean="0"/>
              <a:t>xecution</a:t>
            </a:r>
            <a:r>
              <a:rPr lang="en-US" baseline="0" dirty="0" smtClean="0"/>
              <a:t> </a:t>
            </a:r>
            <a:r>
              <a:rPr lang="en-US" dirty="0" smtClean="0"/>
              <a:t>of year-round</a:t>
            </a:r>
            <a:r>
              <a:rPr lang="en-US" baseline="0" dirty="0" smtClean="0"/>
              <a:t> Cub Scout retention strategies.</a:t>
            </a:r>
          </a:p>
          <a:p>
            <a:endParaRPr lang="en-US" baseline="0" dirty="0" smtClean="0"/>
          </a:p>
          <a:p>
            <a:r>
              <a:rPr lang="en-US" baseline="0" dirty="0" smtClean="0"/>
              <a:t>Why Cub Scouting? </a:t>
            </a:r>
          </a:p>
          <a:p>
            <a:endParaRPr lang="en-US" baseline="0" dirty="0" smtClean="0"/>
          </a:p>
          <a:p>
            <a:r>
              <a:rPr lang="en-US" baseline="0" dirty="0" smtClean="0"/>
              <a:t>     Over 90 percent of Boy Scouts are former Cub Scouts, and a new Cub Scout may be with us for 10 or more years!</a:t>
            </a:r>
          </a:p>
          <a:p>
            <a:endParaRPr lang="en-US" baseline="0" dirty="0" smtClean="0"/>
          </a:p>
          <a:p>
            <a:r>
              <a:rPr lang="en-US" baseline="0" dirty="0" smtClean="0"/>
              <a:t>     Cub Scouting is a financial driver at the local council level—uniforms, pinewood derby®, handbooks, day camp, Friends of Scouting, popcorn,</a:t>
            </a:r>
          </a:p>
          <a:p>
            <a:r>
              <a:rPr lang="en-US" baseline="0" dirty="0" smtClean="0"/>
              <a:t>     and so on</a:t>
            </a:r>
            <a:r>
              <a:rPr lang="en-US" baseline="0" dirty="0" smtClean="0">
                <a:solidFill>
                  <a:schemeClr val="tx1"/>
                </a:solidFill>
              </a:rPr>
              <a:t>.</a:t>
            </a:r>
            <a:endParaRPr lang="en-US" b="1" baseline="0" dirty="0" smtClean="0">
              <a:solidFill>
                <a:schemeClr val="tx1"/>
              </a:solidFill>
            </a:endParaRPr>
          </a:p>
          <a:p>
            <a:endParaRPr lang="en-US" baseline="0" dirty="0" smtClean="0"/>
          </a:p>
          <a:p>
            <a:r>
              <a:rPr lang="en-US" baseline="0" dirty="0" smtClean="0"/>
              <a:t>Today’s primary takeaway is a set of tools, or ideas, that will help you increase retention in Cub Scouting in your service area.</a:t>
            </a:r>
          </a:p>
          <a:p>
            <a:endParaRPr lang="en-US" baseline="0" dirty="0" smtClean="0"/>
          </a:p>
          <a:p>
            <a:r>
              <a:rPr lang="en-US" baseline="0" dirty="0" smtClean="0"/>
              <a:t>We encourage you to share them throughout your council’s operation. You will also leave here with a short list of action steps that can assist in achieving the vision of sustainable gains in retention and membership.</a:t>
            </a:r>
          </a:p>
        </p:txBody>
      </p:sp>
      <p:sp>
        <p:nvSpPr>
          <p:cNvPr id="4" name="Slide Number Placeholder 3"/>
          <p:cNvSpPr>
            <a:spLocks noGrp="1"/>
          </p:cNvSpPr>
          <p:nvPr>
            <p:ph type="sldNum" sz="quarter" idx="10"/>
          </p:nvPr>
        </p:nvSpPr>
        <p:spPr/>
        <p:txBody>
          <a:bodyPr/>
          <a:lstStyle/>
          <a:p>
            <a:fld id="{B3A8AF63-1BE8-464D-871F-A1732C1499D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dirty="0" smtClean="0"/>
              <a:t>The next important retention tool is the Scout’s Tiger Cub, Wolf, Bear, or Webelos Scout handbook.</a:t>
            </a:r>
          </a:p>
          <a:p>
            <a:pPr defTabSz="931717">
              <a:defRPr/>
            </a:pPr>
            <a:endParaRPr lang="en-US" dirty="0" smtClean="0"/>
          </a:p>
          <a:p>
            <a:pPr defTabSz="931717">
              <a:defRPr/>
            </a:pPr>
            <a:r>
              <a:rPr lang="en-US" dirty="0" smtClean="0"/>
              <a:t>The handbook is the Scout’s guide to adventure and the parents’ guide to their son’s Cub Scouting experience.</a:t>
            </a:r>
          </a:p>
          <a:p>
            <a:pPr defTabSz="931717">
              <a:defRPr/>
            </a:pPr>
            <a:endParaRPr lang="en-US" dirty="0" smtClean="0"/>
          </a:p>
          <a:p>
            <a:r>
              <a:rPr lang="en-US" dirty="0" smtClean="0"/>
              <a:t>Every</a:t>
            </a:r>
            <a:r>
              <a:rPr lang="en-US" baseline="0" dirty="0" smtClean="0"/>
              <a:t> Scout should have a handbook! It is the vehicle to “take the program home” after the meetings.</a:t>
            </a:r>
            <a:endParaRPr lang="en-US" dirty="0"/>
          </a:p>
        </p:txBody>
      </p:sp>
      <p:sp>
        <p:nvSpPr>
          <p:cNvPr id="4" name="Slide Number Placeholder 3"/>
          <p:cNvSpPr>
            <a:spLocks noGrp="1"/>
          </p:cNvSpPr>
          <p:nvPr>
            <p:ph type="sldNum" sz="quarter" idx="10"/>
          </p:nvPr>
        </p:nvSpPr>
        <p:spPr/>
        <p:txBody>
          <a:bodyPr/>
          <a:lstStyle/>
          <a:p>
            <a:fld id="{B3A8AF63-1BE8-464D-871F-A1732C1499D0}" type="slidenum">
              <a:rPr lang="en-US" smtClean="0"/>
              <a:pPr/>
              <a:t>10</a:t>
            </a:fld>
            <a:endParaRPr lang="en-US" dirty="0"/>
          </a:p>
        </p:txBody>
      </p:sp>
    </p:spTree>
    <p:extLst>
      <p:ext uri="{BB962C8B-B14F-4D97-AF65-F5344CB8AC3E}">
        <p14:creationId xmlns:p14="http://schemas.microsoft.com/office/powerpoint/2010/main" xmlns="" val="1911482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Receiving and reading </a:t>
            </a:r>
            <a:r>
              <a:rPr lang="en-US" i="1" dirty="0" smtClean="0"/>
              <a:t>Boys’ Life </a:t>
            </a:r>
            <a:r>
              <a:rPr lang="en-US" dirty="0" smtClean="0"/>
              <a:t>magazine</a:t>
            </a:r>
            <a:r>
              <a:rPr lang="en-US" baseline="0" dirty="0" smtClean="0"/>
              <a:t> helps </a:t>
            </a:r>
            <a:r>
              <a:rPr lang="en-US" dirty="0" smtClean="0"/>
              <a:t>boys experience Scouting even when not in a meeting. It is award-winning, age-appropriate reading for young boys. Boys who receive </a:t>
            </a:r>
            <a:r>
              <a:rPr lang="en-US" i="1" dirty="0" smtClean="0"/>
              <a:t>Boys’ Life </a:t>
            </a:r>
            <a:r>
              <a:rPr lang="en-US" dirty="0" smtClean="0"/>
              <a:t>stay in Scouting longer, and it is a bargain at only $12 a year.</a:t>
            </a:r>
          </a:p>
          <a:p>
            <a:pPr lvl="0"/>
            <a:endParaRPr lang="en-US" dirty="0" smtClean="0"/>
          </a:p>
          <a:p>
            <a:pPr lvl="0"/>
            <a:r>
              <a:rPr lang="en-US" dirty="0" smtClean="0"/>
              <a:t>Scout leaders receive </a:t>
            </a:r>
            <a:r>
              <a:rPr lang="en-US" i="1" dirty="0" smtClean="0"/>
              <a:t>Scouting </a:t>
            </a:r>
            <a:r>
              <a:rPr lang="en-US" dirty="0" smtClean="0"/>
              <a:t>magazine, published five times a year, as part of their registration fee. Articles such as “Take a Hike,” “How to Keep Cub Scouts Connected,” and “How to Deal With an Unruly Parent”</a:t>
            </a:r>
            <a:r>
              <a:rPr lang="en-US" baseline="0" dirty="0" smtClean="0"/>
              <a:t> </a:t>
            </a:r>
            <a:r>
              <a:rPr lang="en-US" dirty="0" smtClean="0"/>
              <a:t>help leaders have more fun and deliver a better program for Scouts. </a:t>
            </a:r>
          </a:p>
          <a:p>
            <a:endParaRPr lang="en-US" dirty="0"/>
          </a:p>
        </p:txBody>
      </p:sp>
      <p:sp>
        <p:nvSpPr>
          <p:cNvPr id="4" name="Slide Number Placeholder 3"/>
          <p:cNvSpPr>
            <a:spLocks noGrp="1"/>
          </p:cNvSpPr>
          <p:nvPr>
            <p:ph type="sldNum" sz="quarter" idx="10"/>
          </p:nvPr>
        </p:nvSpPr>
        <p:spPr/>
        <p:txBody>
          <a:bodyPr/>
          <a:lstStyle/>
          <a:p>
            <a:fld id="{B3A8AF63-1BE8-464D-871F-A1732C1499D0}" type="slidenum">
              <a:rPr lang="en-US" smtClean="0"/>
              <a:pPr/>
              <a:t>11</a:t>
            </a:fld>
            <a:endParaRPr lang="en-US" dirty="0"/>
          </a:p>
        </p:txBody>
      </p:sp>
    </p:spTree>
    <p:extLst>
      <p:ext uri="{BB962C8B-B14F-4D97-AF65-F5344CB8AC3E}">
        <p14:creationId xmlns:p14="http://schemas.microsoft.com/office/powerpoint/2010/main" xmlns="" val="4162457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dirty="0" smtClean="0"/>
              <a:t>Good den meetings are a critical tool for retention. So get them to a good meeting quickly!</a:t>
            </a:r>
          </a:p>
          <a:p>
            <a:pPr defTabSz="931717">
              <a:defRPr/>
            </a:pPr>
            <a:endParaRPr lang="en-US" dirty="0" smtClean="0"/>
          </a:p>
          <a:p>
            <a:pPr defTabSz="931717">
              <a:defRPr/>
            </a:pPr>
            <a:r>
              <a:rPr lang="en-US" dirty="0" smtClean="0"/>
              <a:t>Dens should begin meeting within seven days of joining.    </a:t>
            </a:r>
          </a:p>
          <a:p>
            <a:pPr defTabSz="931717">
              <a:defRPr/>
            </a:pPr>
            <a:endParaRPr lang="en-US" dirty="0" smtClean="0"/>
          </a:p>
          <a:p>
            <a:pPr defTabSz="931717">
              <a:defRPr/>
            </a:pPr>
            <a:r>
              <a:rPr lang="en-US" dirty="0" smtClean="0"/>
              <a:t>Make it a policy to follow the meeting plans laid out in the</a:t>
            </a:r>
            <a:r>
              <a:rPr lang="en-US" i="1" dirty="0" smtClean="0"/>
              <a:t> Cub Scout Den &amp; Pack Meeting Resource Guide.</a:t>
            </a:r>
            <a:r>
              <a:rPr lang="en-US" dirty="0" smtClean="0"/>
              <a:t>   </a:t>
            </a:r>
          </a:p>
          <a:p>
            <a:pPr defTabSz="931717">
              <a:defRPr/>
            </a:pPr>
            <a:endParaRPr lang="en-US" dirty="0" smtClean="0"/>
          </a:p>
          <a:p>
            <a:pPr defTabSz="931717">
              <a:defRPr/>
            </a:pPr>
            <a:r>
              <a:rPr lang="en-US" dirty="0" smtClean="0"/>
              <a:t>And make sure every Scout and parent knows the date, time, and place of the first den meeting before they leave the joining meeting. Better yet, give them a printed meeting schedule.</a:t>
            </a:r>
          </a:p>
          <a:p>
            <a:endParaRPr lang="en-US" dirty="0"/>
          </a:p>
        </p:txBody>
      </p:sp>
      <p:sp>
        <p:nvSpPr>
          <p:cNvPr id="4" name="Slide Number Placeholder 3"/>
          <p:cNvSpPr>
            <a:spLocks noGrp="1"/>
          </p:cNvSpPr>
          <p:nvPr>
            <p:ph type="sldNum" sz="quarter" idx="10"/>
          </p:nvPr>
        </p:nvSpPr>
        <p:spPr/>
        <p:txBody>
          <a:bodyPr/>
          <a:lstStyle/>
          <a:p>
            <a:fld id="{B3A8AF63-1BE8-464D-871F-A1732C1499D0}" type="slidenum">
              <a:rPr lang="en-US" smtClean="0"/>
              <a:pPr/>
              <a:t>12</a:t>
            </a:fld>
            <a:endParaRPr lang="en-US" dirty="0"/>
          </a:p>
        </p:txBody>
      </p:sp>
    </p:spTree>
    <p:extLst>
      <p:ext uri="{BB962C8B-B14F-4D97-AF65-F5344CB8AC3E}">
        <p14:creationId xmlns:p14="http://schemas.microsoft.com/office/powerpoint/2010/main" xmlns="" val="474899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endParaRPr lang="en-US" dirty="0" smtClean="0"/>
          </a:p>
          <a:p>
            <a:pPr defTabSz="916503">
              <a:defRPr/>
            </a:pPr>
            <a:r>
              <a:rPr lang="en-US" dirty="0" smtClean="0"/>
              <a:t>A</a:t>
            </a:r>
            <a:r>
              <a:rPr lang="en-US" baseline="0" dirty="0" smtClean="0"/>
              <a:t> den chief i</a:t>
            </a:r>
            <a:r>
              <a:rPr lang="en-US" dirty="0" smtClean="0"/>
              <a:t>s an older Boy Scout, Varsity Scout, or Venturer who helps lead weekly den meetings</a:t>
            </a:r>
            <a:r>
              <a:rPr lang="en-US" baseline="0" dirty="0" smtClean="0"/>
              <a:t> and assists </a:t>
            </a:r>
            <a:r>
              <a:rPr lang="en-US" dirty="0" smtClean="0"/>
              <a:t>the den in its part of the monthly pack meeting. He is selected by the senior patrol leader and either the Scoutmaster, Varsity Scout Coach, or Venturing Advisor at the Cubmaster’s request. He is approved by the Cubmaster and pack committee for recommendation to the den leader and is registered as a youth member</a:t>
            </a:r>
            <a:r>
              <a:rPr lang="en-US" baseline="0" dirty="0" smtClean="0"/>
              <a:t> </a:t>
            </a:r>
            <a:r>
              <a:rPr lang="en-US" dirty="0" smtClean="0"/>
              <a:t>of his troop, team, or crew.</a:t>
            </a:r>
            <a:br>
              <a:rPr lang="en-US" dirty="0" smtClean="0"/>
            </a:br>
            <a:r>
              <a:rPr lang="en-US" dirty="0" smtClean="0"/>
              <a:t/>
            </a:r>
            <a:br>
              <a:rPr lang="en-US" dirty="0" smtClean="0"/>
            </a:br>
            <a:r>
              <a:rPr lang="en-US" dirty="0" smtClean="0"/>
              <a:t>A good den chief serves as a role model for Cub Scouts. They look up to him and follow his lead on how they should act and behave. As an older, experienced member of the organization, he is like the “big brother” to the den. He sets the</a:t>
            </a:r>
            <a:r>
              <a:rPr lang="en-US" baseline="0" dirty="0" smtClean="0"/>
              <a:t> bar high through </a:t>
            </a:r>
            <a:r>
              <a:rPr lang="en-US" dirty="0" smtClean="0"/>
              <a:t>good example, positive attitude, enthusiasm, and proper </a:t>
            </a:r>
            <a:r>
              <a:rPr lang="en-US" dirty="0" err="1" smtClean="0"/>
              <a:t>uniforming</a:t>
            </a:r>
            <a:r>
              <a:rPr lang="en-US" dirty="0" smtClean="0"/>
              <a:t>. He is a friend to the boys in the den</a:t>
            </a:r>
            <a:r>
              <a:rPr lang="en-US" baseline="0" dirty="0" smtClean="0"/>
              <a:t>.</a:t>
            </a:r>
            <a:endParaRPr lang="en-US" dirty="0" smtClean="0"/>
          </a:p>
          <a:p>
            <a:endParaRPr lang="en-US" dirty="0" smtClean="0"/>
          </a:p>
          <a:p>
            <a:pPr lvl="0"/>
            <a:endParaRPr lang="en-US" dirty="0" smtClean="0"/>
          </a:p>
        </p:txBody>
      </p:sp>
      <p:sp>
        <p:nvSpPr>
          <p:cNvPr id="4" name="Slide Number Placeholder 3"/>
          <p:cNvSpPr>
            <a:spLocks noGrp="1"/>
          </p:cNvSpPr>
          <p:nvPr>
            <p:ph type="sldNum" sz="quarter" idx="10"/>
          </p:nvPr>
        </p:nvSpPr>
        <p:spPr/>
        <p:txBody>
          <a:bodyPr/>
          <a:lstStyle/>
          <a:p>
            <a:fld id="{B3A8AF63-1BE8-464D-871F-A1732C1499D0}" type="slidenum">
              <a:rPr lang="en-US" smtClean="0"/>
              <a:pPr/>
              <a:t>13</a:t>
            </a:fld>
            <a:endParaRPr lang="en-US" dirty="0"/>
          </a:p>
        </p:txBody>
      </p:sp>
    </p:spTree>
    <p:extLst>
      <p:ext uri="{BB962C8B-B14F-4D97-AF65-F5344CB8AC3E}">
        <p14:creationId xmlns:p14="http://schemas.microsoft.com/office/powerpoint/2010/main" xmlns="" val="2058617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dirty="0" smtClean="0"/>
              <a:t>Give new leaders a good start!</a:t>
            </a:r>
          </a:p>
          <a:p>
            <a:pPr defTabSz="931717">
              <a:defRPr/>
            </a:pPr>
            <a:endParaRPr lang="en-US" dirty="0" smtClean="0"/>
          </a:p>
          <a:p>
            <a:pPr defTabSz="931717">
              <a:defRPr/>
            </a:pPr>
            <a:r>
              <a:rPr lang="en-US" dirty="0" smtClean="0"/>
              <a:t>If den leader</a:t>
            </a:r>
            <a:r>
              <a:rPr lang="en-US" dirty="0" smtClean="0">
                <a:latin typeface="Arial"/>
                <a:cs typeface="Arial"/>
              </a:rPr>
              <a:t>–</a:t>
            </a:r>
            <a:r>
              <a:rPr lang="en-US" dirty="0" smtClean="0"/>
              <a:t>specific training is not available before the first den meeting, a new leader should take Fast Start training. It is available on </a:t>
            </a:r>
            <a:r>
              <a:rPr lang="en-US" baseline="0" dirty="0" smtClean="0"/>
              <a:t>MyScouting.org, on the </a:t>
            </a:r>
            <a:r>
              <a:rPr lang="en-US" dirty="0" smtClean="0"/>
              <a:t>same page as Youth Protection.</a:t>
            </a:r>
          </a:p>
          <a:p>
            <a:pPr defTabSz="931717">
              <a:defRPr/>
            </a:pPr>
            <a:endParaRPr lang="en-US" dirty="0" smtClean="0"/>
          </a:p>
          <a:p>
            <a:pPr defTabSz="931717">
              <a:defRPr/>
            </a:pPr>
            <a:r>
              <a:rPr lang="en-US" dirty="0" smtClean="0"/>
              <a:t>While den leader</a:t>
            </a:r>
            <a:r>
              <a:rPr lang="en-US" dirty="0" smtClean="0">
                <a:latin typeface="Arial"/>
                <a:cs typeface="Arial"/>
              </a:rPr>
              <a:t>–</a:t>
            </a:r>
            <a:r>
              <a:rPr lang="en-US" dirty="0" smtClean="0"/>
              <a:t>specific training is available online, in-person training creates invaluable mentoring opportunities for the new leader. Districts and packs should make it available any time new leaders join Cub Scouting.</a:t>
            </a:r>
          </a:p>
          <a:p>
            <a:pPr defTabSz="931717">
              <a:defRPr/>
            </a:pPr>
            <a:endParaRPr lang="en-US" b="1" dirty="0" smtClean="0"/>
          </a:p>
          <a:p>
            <a:pPr marL="465859" indent="-465859"/>
            <a:r>
              <a:rPr lang="en-US" b="1" dirty="0" smtClean="0"/>
              <a:t>	Studies show that a trained leader retains youth longer.</a:t>
            </a:r>
          </a:p>
          <a:p>
            <a:pPr marL="465859" indent="-465859"/>
            <a:endParaRPr lang="en-US" b="1" dirty="0" smtClean="0"/>
          </a:p>
          <a:p>
            <a:pPr marL="465859" indent="-465859"/>
            <a:r>
              <a:rPr lang="en-US" b="1" dirty="0" smtClean="0"/>
              <a:t>	Training gives the leader a good start.</a:t>
            </a:r>
          </a:p>
          <a:p>
            <a:pPr marL="465859" indent="-465859"/>
            <a:endParaRPr lang="en-US" b="1" dirty="0" smtClean="0"/>
          </a:p>
          <a:p>
            <a:pPr marL="465859" indent="-465859"/>
            <a:r>
              <a:rPr lang="en-US" b="1" dirty="0" smtClean="0"/>
              <a:t>	Cub Scout training is fun!</a:t>
            </a:r>
          </a:p>
        </p:txBody>
      </p:sp>
      <p:sp>
        <p:nvSpPr>
          <p:cNvPr id="4" name="Slide Number Placeholder 3"/>
          <p:cNvSpPr>
            <a:spLocks noGrp="1"/>
          </p:cNvSpPr>
          <p:nvPr>
            <p:ph type="sldNum" sz="quarter" idx="10"/>
          </p:nvPr>
        </p:nvSpPr>
        <p:spPr/>
        <p:txBody>
          <a:bodyPr/>
          <a:lstStyle/>
          <a:p>
            <a:fld id="{B3A8AF63-1BE8-464D-871F-A1732C1499D0}" type="slidenum">
              <a:rPr lang="en-US" smtClean="0"/>
              <a:pPr/>
              <a:t>14</a:t>
            </a:fld>
            <a:endParaRPr lang="en-US" dirty="0"/>
          </a:p>
        </p:txBody>
      </p:sp>
    </p:spTree>
    <p:extLst>
      <p:ext uri="{BB962C8B-B14F-4D97-AF65-F5344CB8AC3E}">
        <p14:creationId xmlns:p14="http://schemas.microsoft.com/office/powerpoint/2010/main" xmlns="" val="2079310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r>
              <a:rPr lang="en-US" dirty="0" smtClean="0"/>
              <a:t>Most often the pack fails because</a:t>
            </a:r>
            <a:r>
              <a:rPr lang="en-US" baseline="0" dirty="0" smtClean="0"/>
              <a:t> </a:t>
            </a:r>
            <a:r>
              <a:rPr lang="en-US" dirty="0" smtClean="0"/>
              <a:t>there is no person prepared and willing to assume</a:t>
            </a:r>
            <a:r>
              <a:rPr lang="en-US" baseline="0" dirty="0" smtClean="0"/>
              <a:t> a</a:t>
            </a:r>
            <a:r>
              <a:rPr lang="en-US" dirty="0" smtClean="0"/>
              <a:t> leadership role.  </a:t>
            </a:r>
          </a:p>
          <a:p>
            <a:pPr lvl="0"/>
            <a:endParaRPr lang="en-US" dirty="0" smtClean="0"/>
          </a:p>
          <a:p>
            <a:pPr lvl="0"/>
            <a:r>
              <a:rPr lang="en-US" dirty="0" smtClean="0"/>
              <a:t>Initial</a:t>
            </a:r>
            <a:r>
              <a:rPr lang="en-US" baseline="0" dirty="0" smtClean="0"/>
              <a:t> l</a:t>
            </a:r>
            <a:r>
              <a:rPr lang="en-US" dirty="0" smtClean="0"/>
              <a:t>eader selection is critical.</a:t>
            </a:r>
            <a:r>
              <a:rPr lang="en-US" baseline="0" dirty="0" smtClean="0"/>
              <a:t> Selection of an adult who will be the best leader for the Scouts, and not just the first one to raise a hand, can make a big difference.</a:t>
            </a:r>
            <a:endParaRPr lang="en-US" dirty="0" smtClean="0"/>
          </a:p>
          <a:p>
            <a:pPr lvl="0"/>
            <a:endParaRPr lang="en-US" dirty="0" smtClean="0"/>
          </a:p>
          <a:p>
            <a:pPr defTabSz="916503">
              <a:defRPr/>
            </a:pPr>
            <a:r>
              <a:rPr lang="en-US" dirty="0" smtClean="0"/>
              <a:t>But many new and long-tenured packs fail to carry on because of a key adult leader who, for whatever reason, decides to step down. A succession plan is like a good insurance policy. Identify at least two future key leaders for every pack leadership role, and get those leaders trained and prepared to</a:t>
            </a:r>
            <a:r>
              <a:rPr lang="en-US" baseline="0" dirty="0" smtClean="0"/>
              <a:t> lead when the time comes.</a:t>
            </a:r>
            <a:endParaRPr lang="en-US" dirty="0" smtClean="0"/>
          </a:p>
        </p:txBody>
      </p:sp>
      <p:sp>
        <p:nvSpPr>
          <p:cNvPr id="4" name="Slide Number Placeholder 3"/>
          <p:cNvSpPr>
            <a:spLocks noGrp="1"/>
          </p:cNvSpPr>
          <p:nvPr>
            <p:ph type="sldNum" sz="quarter" idx="10"/>
          </p:nvPr>
        </p:nvSpPr>
        <p:spPr/>
        <p:txBody>
          <a:bodyPr/>
          <a:lstStyle/>
          <a:p>
            <a:fld id="{B3A8AF63-1BE8-464D-871F-A1732C1499D0}" type="slidenum">
              <a:rPr lang="en-US" smtClean="0"/>
              <a:pPr/>
              <a:t>15</a:t>
            </a:fld>
            <a:endParaRPr lang="en-US" dirty="0"/>
          </a:p>
        </p:txBody>
      </p:sp>
    </p:spTree>
    <p:extLst>
      <p:ext uri="{BB962C8B-B14F-4D97-AF65-F5344CB8AC3E}">
        <p14:creationId xmlns:p14="http://schemas.microsoft.com/office/powerpoint/2010/main" xmlns="" val="1852279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b="1" dirty="0" smtClean="0"/>
              <a:t>Program planning is one of the most effective tools of retention.</a:t>
            </a:r>
          </a:p>
          <a:p>
            <a:pPr defTabSz="931717">
              <a:defRPr/>
            </a:pPr>
            <a:endParaRPr lang="en-US" b="1" dirty="0" smtClean="0"/>
          </a:p>
          <a:p>
            <a:pPr lvl="0"/>
            <a:r>
              <a:rPr lang="en-US" b="1" dirty="0" smtClean="0"/>
              <a:t>Poor</a:t>
            </a:r>
            <a:r>
              <a:rPr lang="en-US" b="1" baseline="0" dirty="0" smtClean="0"/>
              <a:t> program at the unit level destroys the brand!</a:t>
            </a:r>
          </a:p>
          <a:p>
            <a:pPr lvl="0"/>
            <a:endParaRPr lang="en-US" baseline="0" dirty="0" smtClean="0"/>
          </a:p>
          <a:p>
            <a:pPr lvl="0"/>
            <a:r>
              <a:rPr lang="en-US" dirty="0" smtClean="0"/>
              <a:t>During the late spring or early summer, plan the pack’s annual calendar of meetings and events. Start with everything that occurred last year that you want to do again, and add other things your pack wants to do. Be sure to consult school calendars, the chartered organization’s calendar, council events, district events, major sporting events, community events, and the pack’s advancement objectives. Give the annual calendar to the new Scout and his parent when they join so they can include pack events in their family calendar.</a:t>
            </a:r>
          </a:p>
          <a:p>
            <a:pPr lvl="0"/>
            <a:endParaRPr lang="en-US" dirty="0" smtClean="0"/>
          </a:p>
          <a:p>
            <a:pPr defTabSz="931717">
              <a:defRPr/>
            </a:pPr>
            <a:r>
              <a:rPr lang="en-US" dirty="0" smtClean="0"/>
              <a:t>Complete an annual budget. Update and circulate the budget every month among parents. Keep</a:t>
            </a:r>
            <a:r>
              <a:rPr lang="en-US" baseline="0" dirty="0" smtClean="0"/>
              <a:t> them </a:t>
            </a:r>
            <a:r>
              <a:rPr lang="en-US" dirty="0" smtClean="0"/>
              <a:t>aware of the need for fundraising and how fundraising benefits their Scout.  </a:t>
            </a:r>
          </a:p>
          <a:p>
            <a:pPr lvl="0"/>
            <a:endParaRPr lang="en-US" dirty="0" smtClean="0"/>
          </a:p>
          <a:p>
            <a:pPr lvl="0"/>
            <a:endParaRPr lang="en-US" dirty="0" smtClean="0"/>
          </a:p>
        </p:txBody>
      </p:sp>
      <p:sp>
        <p:nvSpPr>
          <p:cNvPr id="4" name="Slide Number Placeholder 3"/>
          <p:cNvSpPr>
            <a:spLocks noGrp="1"/>
          </p:cNvSpPr>
          <p:nvPr>
            <p:ph type="sldNum" sz="quarter" idx="10"/>
          </p:nvPr>
        </p:nvSpPr>
        <p:spPr/>
        <p:txBody>
          <a:bodyPr/>
          <a:lstStyle/>
          <a:p>
            <a:fld id="{B3A8AF63-1BE8-464D-871F-A1732C1499D0}" type="slidenum">
              <a:rPr lang="en-US" smtClean="0"/>
              <a:pPr/>
              <a:t>16</a:t>
            </a:fld>
            <a:endParaRPr lang="en-US" dirty="0"/>
          </a:p>
        </p:txBody>
      </p:sp>
    </p:spTree>
    <p:extLst>
      <p:ext uri="{BB962C8B-B14F-4D97-AF65-F5344CB8AC3E}">
        <p14:creationId xmlns:p14="http://schemas.microsoft.com/office/powerpoint/2010/main" xmlns="" val="1282562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smtClean="0"/>
              <a:t>Use Scouting.org/cubscouts.</a:t>
            </a:r>
          </a:p>
          <a:p>
            <a:pPr lvl="0"/>
            <a:endParaRPr lang="en-US" u="sng" dirty="0" smtClean="0"/>
          </a:p>
          <a:p>
            <a:pPr lvl="0"/>
            <a:r>
              <a:rPr lang="en-US" dirty="0" smtClean="0"/>
              <a:t>This website has resources for:</a:t>
            </a:r>
          </a:p>
          <a:p>
            <a:pPr lvl="0"/>
            <a:endParaRPr lang="en-US" dirty="0" smtClean="0"/>
          </a:p>
          <a:p>
            <a:pPr marL="232930" indent="-232930"/>
            <a:r>
              <a:rPr lang="en-US" dirty="0" smtClean="0"/>
              <a:t>The Cub Scout</a:t>
            </a:r>
          </a:p>
          <a:p>
            <a:pPr marL="232930" indent="-232930"/>
            <a:r>
              <a:rPr lang="en-US" dirty="0" smtClean="0"/>
              <a:t>The parent</a:t>
            </a:r>
          </a:p>
          <a:p>
            <a:pPr marL="232930" indent="-232930"/>
            <a:r>
              <a:rPr lang="en-US" dirty="0" smtClean="0"/>
              <a:t>The den leader, Cubmaster, and assistant Cubmasters</a:t>
            </a:r>
          </a:p>
          <a:p>
            <a:pPr marL="232930" indent="-232930"/>
            <a:r>
              <a:rPr lang="en-US" dirty="0" smtClean="0"/>
              <a:t>The pack committee</a:t>
            </a:r>
          </a:p>
          <a:p>
            <a:pPr marL="232930" indent="-232930"/>
            <a:endParaRPr lang="en-US" dirty="0" smtClean="0"/>
          </a:p>
          <a:p>
            <a:pPr marL="232930" indent="-232930"/>
            <a:r>
              <a:rPr lang="en-US" dirty="0" smtClean="0"/>
              <a:t>And it includes a</a:t>
            </a:r>
            <a:r>
              <a:rPr lang="en-US" baseline="0" dirty="0" smtClean="0"/>
              <a:t> new program planning tool!</a:t>
            </a:r>
            <a:endParaRPr lang="en-US" dirty="0" smtClean="0"/>
          </a:p>
          <a:p>
            <a:pPr marL="232930" indent="-232930"/>
            <a:endParaRPr lang="en-US" dirty="0" smtClean="0"/>
          </a:p>
          <a:p>
            <a:pPr marL="232930" indent="-232930"/>
            <a:endParaRPr lang="en-US" dirty="0" smtClean="0"/>
          </a:p>
          <a:p>
            <a:endParaRPr lang="en-US" dirty="0"/>
          </a:p>
        </p:txBody>
      </p:sp>
      <p:sp>
        <p:nvSpPr>
          <p:cNvPr id="4" name="Slide Number Placeholder 3"/>
          <p:cNvSpPr>
            <a:spLocks noGrp="1"/>
          </p:cNvSpPr>
          <p:nvPr>
            <p:ph type="sldNum" sz="quarter" idx="10"/>
          </p:nvPr>
        </p:nvSpPr>
        <p:spPr/>
        <p:txBody>
          <a:bodyPr/>
          <a:lstStyle/>
          <a:p>
            <a:fld id="{B3A8AF63-1BE8-464D-871F-A1732C1499D0}"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Keeping Cub Scouts active and participating in Scouting</a:t>
            </a:r>
            <a:r>
              <a:rPr lang="en-US" baseline="0" dirty="0" smtClean="0"/>
              <a:t> over the summer months is an important retention tool.</a:t>
            </a:r>
          </a:p>
          <a:p>
            <a:endParaRPr lang="en-US" baseline="0" dirty="0" smtClean="0"/>
          </a:p>
          <a:p>
            <a:r>
              <a:rPr lang="en-US" baseline="0" dirty="0" smtClean="0"/>
              <a:t>Scouts and families that enjoy a Scouting summer are more likely to stay involved in </a:t>
            </a:r>
            <a:r>
              <a:rPr lang="en-US" baseline="0" smtClean="0"/>
              <a:t>the fall, </a:t>
            </a:r>
            <a:r>
              <a:rPr lang="en-US" baseline="0" dirty="0" smtClean="0"/>
              <a:t>so be sure </a:t>
            </a:r>
            <a:r>
              <a:rPr lang="en-US" baseline="0" smtClean="0"/>
              <a:t>it is a part of the plan.</a:t>
            </a:r>
            <a:endParaRPr lang="en-US" dirty="0"/>
          </a:p>
        </p:txBody>
      </p:sp>
      <p:sp>
        <p:nvSpPr>
          <p:cNvPr id="4" name="Slide Number Placeholder 3"/>
          <p:cNvSpPr>
            <a:spLocks noGrp="1"/>
          </p:cNvSpPr>
          <p:nvPr>
            <p:ph type="sldNum" sz="quarter" idx="10"/>
          </p:nvPr>
        </p:nvSpPr>
        <p:spPr/>
        <p:txBody>
          <a:bodyPr/>
          <a:lstStyle/>
          <a:p>
            <a:fld id="{B3A8AF63-1BE8-464D-871F-A1732C1499D0}"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dirty="0" smtClean="0"/>
              <a:t>Advancement is another retention tool. Scouts who advance stay in Scouting longer. The den and pack meeting plans found in the </a:t>
            </a:r>
            <a:r>
              <a:rPr lang="en-US" i="1" dirty="0" smtClean="0"/>
              <a:t>Den &amp; Pack Meeting Resource Guide</a:t>
            </a:r>
            <a:r>
              <a:rPr lang="en-US" dirty="0" smtClean="0"/>
              <a:t> help encourage advancement. Be sure all new Scouts receive their Bobcat at their first pack meeting.</a:t>
            </a:r>
          </a:p>
          <a:p>
            <a:pPr defTabSz="931717">
              <a:defRPr/>
            </a:pPr>
            <a:endParaRPr lang="en-US" dirty="0" smtClean="0"/>
          </a:p>
          <a:p>
            <a:pPr defTabSz="931717">
              <a:defRPr/>
            </a:pPr>
            <a:r>
              <a:rPr lang="en-US" dirty="0" smtClean="0"/>
              <a:t>Monthly pack meetings should feature advancement awards, belt loops, pins, achievements, and recognition of birthdays, Good Turns, and good grades. Recognize new leaders, new parents, and their new Scouts. Make a big deal of recognition! It is a big thing, especially to parents who have not been involved in other organizations, and it encourages others to achieve.</a:t>
            </a:r>
          </a:p>
          <a:p>
            <a:pPr defTabSz="931717">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3A8AF63-1BE8-464D-871F-A1732C1499D0}" type="slidenum">
              <a:rPr lang="en-US" smtClean="0"/>
              <a:pPr/>
              <a:t>19</a:t>
            </a:fld>
            <a:endParaRPr lang="en-US" dirty="0"/>
          </a:p>
        </p:txBody>
      </p:sp>
    </p:spTree>
    <p:extLst>
      <p:ext uri="{BB962C8B-B14F-4D97-AF65-F5344CB8AC3E}">
        <p14:creationId xmlns:p14="http://schemas.microsoft.com/office/powerpoint/2010/main" xmlns="" val="2058617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seen the studies of the impact of Scoutin</a:t>
            </a:r>
            <a:r>
              <a:rPr lang="en-US" baseline="0" dirty="0" smtClean="0"/>
              <a:t>g on the life of a youth the longer they are involved, but w</a:t>
            </a:r>
            <a:r>
              <a:rPr lang="en-US" dirty="0" smtClean="0"/>
              <a:t>hat is the monetary</a:t>
            </a:r>
            <a:r>
              <a:rPr lang="en-US" baseline="0" dirty="0" smtClean="0"/>
              <a:t> aspect</a:t>
            </a:r>
          </a:p>
          <a:p>
            <a:r>
              <a:rPr lang="en-US" baseline="0" dirty="0" smtClean="0"/>
              <a:t>of retention?</a:t>
            </a:r>
          </a:p>
          <a:p>
            <a:endParaRPr lang="en-US" baseline="0" dirty="0" smtClean="0"/>
          </a:p>
          <a:p>
            <a:r>
              <a:rPr lang="en-US" baseline="0" dirty="0" smtClean="0"/>
              <a:t>A recent study indicated that the net contribution by an individual Cub Scout to the National Council and local council is $59 per year.</a:t>
            </a:r>
            <a:endParaRPr lang="en-US" dirty="0"/>
          </a:p>
        </p:txBody>
      </p:sp>
      <p:sp>
        <p:nvSpPr>
          <p:cNvPr id="4" name="Slide Number Placeholder 3"/>
          <p:cNvSpPr>
            <a:spLocks noGrp="1"/>
          </p:cNvSpPr>
          <p:nvPr>
            <p:ph type="sldNum" sz="quarter" idx="10"/>
          </p:nvPr>
        </p:nvSpPr>
        <p:spPr/>
        <p:txBody>
          <a:bodyPr/>
          <a:lstStyle/>
          <a:p>
            <a:fld id="{B3A8AF63-1BE8-464D-871F-A1732C1499D0}"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Immediately after a joining night, show the </a:t>
            </a:r>
            <a:r>
              <a:rPr lang="en-US" i="0" dirty="0" smtClean="0"/>
              <a:t>“ScoutParent Orientation” </a:t>
            </a:r>
            <a:r>
              <a:rPr lang="en-US" dirty="0" smtClean="0"/>
              <a:t>video and/or </a:t>
            </a:r>
            <a:r>
              <a:rPr lang="en-US" i="1" dirty="0" smtClean="0"/>
              <a:t>Scouting Orientation Guide</a:t>
            </a:r>
            <a:r>
              <a:rPr lang="en-US" dirty="0" smtClean="0"/>
              <a:t> that are available from Scoutparents.org/Resources. Consider this parent orientation their training.   </a:t>
            </a:r>
          </a:p>
          <a:p>
            <a:pPr lvl="0"/>
            <a:endParaRPr lang="en-US" dirty="0" smtClean="0"/>
          </a:p>
          <a:p>
            <a:pPr lvl="0"/>
            <a:r>
              <a:rPr lang="en-US" dirty="0" smtClean="0"/>
              <a:t>Parents who understand Scouting are more likely to be involved as leaders, or at least more likely to be supportive of leaders. This orientation will help them appreciate the Scouting culture and learn to appreciate the program opportunities for their sons.</a:t>
            </a:r>
          </a:p>
          <a:p>
            <a:pPr lvl="0"/>
            <a:endParaRPr lang="en-US" dirty="0" smtClean="0"/>
          </a:p>
          <a:p>
            <a:pPr defTabSz="931717">
              <a:defRPr/>
            </a:pPr>
            <a:r>
              <a:rPr lang="en-US" dirty="0" smtClean="0"/>
              <a:t>Embrace ScoutParents.org as a pack. The </a:t>
            </a:r>
            <a:r>
              <a:rPr lang="en-US" dirty="0" smtClean="0">
                <a:solidFill>
                  <a:schemeClr val="bg1"/>
                </a:solidFill>
              </a:rPr>
              <a:t>mission of ScoutParents is to develop and implement </a:t>
            </a:r>
            <a:r>
              <a:rPr lang="en-US" smtClean="0">
                <a:solidFill>
                  <a:schemeClr val="bg1"/>
                </a:solidFill>
              </a:rPr>
              <a:t>methods that encourage </a:t>
            </a:r>
            <a:r>
              <a:rPr lang="en-US" dirty="0" smtClean="0">
                <a:solidFill>
                  <a:schemeClr val="bg1"/>
                </a:solidFill>
              </a:rPr>
              <a:t>and empower Scouting participants to help maximize the number of dedicated Scouting youth and parents and mentors as dedicated Scouting volunteers who participate with their Scouts.</a:t>
            </a:r>
            <a:endParaRPr lang="en-US" dirty="0" smtClean="0"/>
          </a:p>
          <a:p>
            <a:pPr lvl="0"/>
            <a:endParaRPr lang="en-US" dirty="0"/>
          </a:p>
        </p:txBody>
      </p:sp>
      <p:sp>
        <p:nvSpPr>
          <p:cNvPr id="4" name="Slide Number Placeholder 3"/>
          <p:cNvSpPr>
            <a:spLocks noGrp="1"/>
          </p:cNvSpPr>
          <p:nvPr>
            <p:ph type="sldNum" sz="quarter" idx="10"/>
          </p:nvPr>
        </p:nvSpPr>
        <p:spPr/>
        <p:txBody>
          <a:bodyPr/>
          <a:lstStyle/>
          <a:p>
            <a:fld id="{B3A8AF63-1BE8-464D-871F-A1732C1499D0}" type="slidenum">
              <a:rPr lang="en-US" smtClean="0"/>
              <a:pPr/>
              <a:t>20</a:t>
            </a:fld>
            <a:endParaRPr lang="en-US" dirty="0"/>
          </a:p>
        </p:txBody>
      </p:sp>
    </p:spTree>
    <p:extLst>
      <p:ext uri="{BB962C8B-B14F-4D97-AF65-F5344CB8AC3E}">
        <p14:creationId xmlns:p14="http://schemas.microsoft.com/office/powerpoint/2010/main" xmlns="" val="1559782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dirty="0" smtClean="0"/>
              <a:t>Have each parent fill out the Family Talent Survey Sheet. Knowing the talents and interests of your parents will only make the unit stronger. And you may uncover some outstanding resources for the pack, the district, and the council.  </a:t>
            </a:r>
          </a:p>
          <a:p>
            <a:pPr defTabSz="931717">
              <a:defRPr/>
            </a:pPr>
            <a:endParaRPr lang="en-US" dirty="0" smtClean="0"/>
          </a:p>
          <a:p>
            <a:pPr lvl="0"/>
            <a:endParaRPr lang="en-US" dirty="0"/>
          </a:p>
        </p:txBody>
      </p:sp>
      <p:sp>
        <p:nvSpPr>
          <p:cNvPr id="4" name="Slide Number Placeholder 3"/>
          <p:cNvSpPr>
            <a:spLocks noGrp="1"/>
          </p:cNvSpPr>
          <p:nvPr>
            <p:ph type="sldNum" sz="quarter" idx="10"/>
          </p:nvPr>
        </p:nvSpPr>
        <p:spPr/>
        <p:txBody>
          <a:bodyPr/>
          <a:lstStyle/>
          <a:p>
            <a:fld id="{B3A8AF63-1BE8-464D-871F-A1732C1499D0}" type="slidenum">
              <a:rPr lang="en-US" smtClean="0"/>
              <a:pPr/>
              <a:t>21</a:t>
            </a:fld>
            <a:endParaRPr lang="en-US" dirty="0"/>
          </a:p>
        </p:txBody>
      </p:sp>
    </p:spTree>
    <p:extLst>
      <p:ext uri="{BB962C8B-B14F-4D97-AF65-F5344CB8AC3E}">
        <p14:creationId xmlns:p14="http://schemas.microsoft.com/office/powerpoint/2010/main" xmlns="" val="15597821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A few</a:t>
            </a:r>
            <a:r>
              <a:rPr lang="en-US" baseline="0" dirty="0" smtClean="0"/>
              <a:t> </a:t>
            </a:r>
            <a:r>
              <a:rPr lang="en-US" dirty="0" smtClean="0"/>
              <a:t>final retention tools for your toolbox.</a:t>
            </a:r>
          </a:p>
          <a:p>
            <a:pPr lvl="0"/>
            <a:endParaRPr lang="en-US" u="sng" dirty="0" smtClean="0"/>
          </a:p>
          <a:p>
            <a:pPr lvl="0"/>
            <a:r>
              <a:rPr lang="en-US" dirty="0" smtClean="0"/>
              <a:t>Communication is very, very important! Monthly newsletters to parents help keep them informed and involved. Some packs are making good use of social media to push information to parents. Many councils and packs use Constant Contact, an inexpensive email newsletter application.</a:t>
            </a:r>
          </a:p>
          <a:p>
            <a:pPr lvl="0"/>
            <a:endParaRPr lang="en-US" dirty="0" smtClean="0"/>
          </a:p>
          <a:p>
            <a:pPr lvl="0"/>
            <a:r>
              <a:rPr lang="en-US" dirty="0" smtClean="0"/>
              <a:t>Make it social! Every parent likes and needs to feel connected with someone to call to discuss an issue, problem, or question. That phone call might be as simple as needing someone to talk with or vent some frustration. Make it easy; circulate a member roster organized by dens. Think about having special gatherings for parents and/or families.</a:t>
            </a:r>
          </a:p>
          <a:p>
            <a:pPr lvl="0"/>
            <a:endParaRPr lang="en-US" dirty="0" smtClean="0"/>
          </a:p>
          <a:p>
            <a:pPr lvl="0"/>
            <a:r>
              <a:rPr lang="en-US" dirty="0" smtClean="0"/>
              <a:t>Do not let adult disagreements spill over to the boys.</a:t>
            </a:r>
          </a:p>
          <a:p>
            <a:pPr lvl="0"/>
            <a:endParaRPr lang="en-US" u="sng" dirty="0" smtClean="0"/>
          </a:p>
          <a:p>
            <a:pPr lvl="0"/>
            <a:r>
              <a:rPr lang="en-US" dirty="0" smtClean="0"/>
              <a:t>Create bonding opportunities like family camping and religious awards courses. These bring the families closer together and closer to the pack.</a:t>
            </a:r>
          </a:p>
          <a:p>
            <a:pPr marL="1397576" lvl="2" indent="-465859"/>
            <a:endParaRPr lang="en-US" sz="3300" b="1" dirty="0" smtClean="0"/>
          </a:p>
          <a:p>
            <a:pPr lvl="0"/>
            <a:endParaRPr lang="en-US" dirty="0" smtClean="0"/>
          </a:p>
          <a:p>
            <a:pPr lvl="0"/>
            <a:endParaRPr lang="en-US" dirty="0"/>
          </a:p>
        </p:txBody>
      </p:sp>
      <p:sp>
        <p:nvSpPr>
          <p:cNvPr id="4" name="Slide Number Placeholder 3"/>
          <p:cNvSpPr>
            <a:spLocks noGrp="1"/>
          </p:cNvSpPr>
          <p:nvPr>
            <p:ph type="sldNum" sz="quarter" idx="10"/>
          </p:nvPr>
        </p:nvSpPr>
        <p:spPr/>
        <p:txBody>
          <a:bodyPr/>
          <a:lstStyle/>
          <a:p>
            <a:fld id="{B3A8AF63-1BE8-464D-871F-A1732C1499D0}" type="slidenum">
              <a:rPr lang="en-US" smtClean="0"/>
              <a:pPr/>
              <a:t>22</a:t>
            </a:fld>
            <a:endParaRPr lang="en-US" dirty="0"/>
          </a:p>
        </p:txBody>
      </p:sp>
    </p:spTree>
    <p:extLst>
      <p:ext uri="{BB962C8B-B14F-4D97-AF65-F5344CB8AC3E}">
        <p14:creationId xmlns:p14="http://schemas.microsoft.com/office/powerpoint/2010/main" xmlns="" val="2286139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and promote</a:t>
            </a:r>
            <a:r>
              <a:rPr lang="en-US" baseline="0" dirty="0" smtClean="0"/>
              <a:t> all youth/parents purchasing and using the appropriate Cub Scout handbook—Tiger Cub, Wolf, Bear, Webelos Scout.</a:t>
            </a:r>
          </a:p>
          <a:p>
            <a:endParaRPr lang="en-US" baseline="0" dirty="0" smtClean="0"/>
          </a:p>
          <a:p>
            <a:r>
              <a:rPr lang="en-US" baseline="0" dirty="0" smtClean="0"/>
              <a:t>Orient new parents and leaders. Select new leaders and replacements. All new leaders complete training.</a:t>
            </a:r>
          </a:p>
          <a:p>
            <a:endParaRPr lang="en-US" baseline="0" dirty="0" smtClean="0"/>
          </a:p>
          <a:p>
            <a:r>
              <a:rPr lang="en-US" baseline="0" dirty="0" smtClean="0"/>
              <a:t>Have the first den meeting within seven days of joining.</a:t>
            </a:r>
          </a:p>
          <a:p>
            <a:endParaRPr lang="en-US" baseline="0" dirty="0" smtClean="0"/>
          </a:p>
          <a:p>
            <a:r>
              <a:rPr lang="en-US" baseline="0" dirty="0" smtClean="0"/>
              <a:t>Communicate with parents on a regular basis: monthly newsletter, Facebook, Twitter, etc.</a:t>
            </a:r>
          </a:p>
          <a:p>
            <a:endParaRPr lang="en-US" baseline="0" dirty="0" smtClean="0"/>
          </a:p>
          <a:p>
            <a:r>
              <a:rPr lang="en-US" baseline="0" dirty="0" smtClean="0"/>
              <a:t>Have a den chief for each den in the pack.</a:t>
            </a:r>
          </a:p>
          <a:p>
            <a:endParaRPr lang="en-US" baseline="0" dirty="0" smtClean="0"/>
          </a:p>
          <a:p>
            <a:r>
              <a:rPr lang="en-US" baseline="0" dirty="0" smtClean="0"/>
              <a:t>The pack must do program planning in the spring of the year for 12 to 18 months, and it must distribute the plan to parents.</a:t>
            </a:r>
            <a:endParaRPr lang="en-US" dirty="0"/>
          </a:p>
        </p:txBody>
      </p:sp>
      <p:sp>
        <p:nvSpPr>
          <p:cNvPr id="4" name="Slide Number Placeholder 3"/>
          <p:cNvSpPr>
            <a:spLocks noGrp="1"/>
          </p:cNvSpPr>
          <p:nvPr>
            <p:ph type="sldNum" sz="quarter" idx="10"/>
          </p:nvPr>
        </p:nvSpPr>
        <p:spPr/>
        <p:txBody>
          <a:bodyPr/>
          <a:lstStyle/>
          <a:p>
            <a:fld id="{B3A8AF63-1BE8-464D-871F-A1732C1499D0}"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Dedication by the council/unit </a:t>
            </a:r>
            <a:r>
              <a:rPr lang="en-US" baseline="0" dirty="0" smtClean="0"/>
              <a:t>and a </a:t>
            </a:r>
            <a:r>
              <a:rPr lang="en-US" dirty="0" smtClean="0"/>
              <a:t>commitment</a:t>
            </a:r>
            <a:r>
              <a:rPr lang="en-US" baseline="0" dirty="0" smtClean="0"/>
              <a:t> to these strategies now and in the future are key.</a:t>
            </a:r>
          </a:p>
          <a:p>
            <a:endParaRPr lang="en-US" baseline="0" dirty="0" smtClean="0"/>
          </a:p>
          <a:p>
            <a:r>
              <a:rPr lang="en-US" baseline="0" dirty="0" smtClean="0"/>
              <a:t>You can’t just do this or say this one time. You must use this toolbox all the time—today, tomorrow, next year, and beyond. </a:t>
            </a:r>
          </a:p>
          <a:p>
            <a:endParaRPr lang="en-US" baseline="0" dirty="0" smtClean="0"/>
          </a:p>
          <a:p>
            <a:r>
              <a:rPr lang="en-US" baseline="0" dirty="0" smtClean="0"/>
              <a:t>It is not just a one-time thing. It is an all-the-time thing that takes implementation and discipline.</a:t>
            </a:r>
            <a:endParaRPr lang="en-US" dirty="0" smtClean="0"/>
          </a:p>
        </p:txBody>
      </p:sp>
      <p:sp>
        <p:nvSpPr>
          <p:cNvPr id="4" name="Slide Number Placeholder 3"/>
          <p:cNvSpPr>
            <a:spLocks noGrp="1"/>
          </p:cNvSpPr>
          <p:nvPr>
            <p:ph type="sldNum" sz="quarter" idx="10"/>
          </p:nvPr>
        </p:nvSpPr>
        <p:spPr/>
        <p:txBody>
          <a:bodyPr/>
          <a:lstStyle/>
          <a:p>
            <a:fld id="{B3A8AF63-1BE8-464D-871F-A1732C1499D0}" type="slidenum">
              <a:rPr lang="en-US" smtClean="0"/>
              <a:pPr/>
              <a:t>24</a:t>
            </a:fld>
            <a:endParaRPr lang="en-US" dirty="0"/>
          </a:p>
        </p:txBody>
      </p:sp>
    </p:spTree>
    <p:extLst>
      <p:ext uri="{BB962C8B-B14F-4D97-AF65-F5344CB8AC3E}">
        <p14:creationId xmlns:p14="http://schemas.microsoft.com/office/powerpoint/2010/main" xmlns="" val="38391783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Trained and dedicated leaders, leading a planned, quality program, retain boys in</a:t>
            </a:r>
            <a:r>
              <a:rPr lang="en-US" baseline="0" dirty="0" smtClean="0"/>
              <a:t> </a:t>
            </a:r>
            <a:r>
              <a:rPr lang="en-US" dirty="0" smtClean="0"/>
              <a:t>Scouting longer!</a:t>
            </a:r>
          </a:p>
          <a:p>
            <a:pPr marL="232930" indent="-232930"/>
            <a:endParaRPr lang="en-US" dirty="0" smtClean="0"/>
          </a:p>
          <a:p>
            <a:pPr marL="232930" indent="-232930"/>
            <a:r>
              <a:rPr lang="en-US" dirty="0" smtClean="0"/>
              <a:t>Use the tools you have to make Scouting all that it can be!</a:t>
            </a:r>
          </a:p>
          <a:p>
            <a:endParaRPr lang="en-US" dirty="0"/>
          </a:p>
        </p:txBody>
      </p:sp>
      <p:sp>
        <p:nvSpPr>
          <p:cNvPr id="4" name="Slide Number Placeholder 3"/>
          <p:cNvSpPr>
            <a:spLocks noGrp="1"/>
          </p:cNvSpPr>
          <p:nvPr>
            <p:ph type="sldNum" sz="quarter" idx="10"/>
          </p:nvPr>
        </p:nvSpPr>
        <p:spPr/>
        <p:txBody>
          <a:bodyPr/>
          <a:lstStyle/>
          <a:p>
            <a:fld id="{B3A8AF63-1BE8-464D-871F-A1732C1499D0}" type="slidenum">
              <a:rPr lang="en-US" smtClean="0"/>
              <a:pPr/>
              <a:t>25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addition to providing a great,</a:t>
            </a:r>
            <a:r>
              <a:rPr lang="en-US" baseline="0" dirty="0" smtClean="0"/>
              <a:t> enduring Scouting experience, a</a:t>
            </a:r>
            <a:r>
              <a:rPr lang="en-US" dirty="0" smtClean="0"/>
              <a:t>t a 75 percent</a:t>
            </a:r>
            <a:r>
              <a:rPr lang="en-US" baseline="0" dirty="0" smtClean="0"/>
              <a:t> retention rate, 500,000 more youth registered in Cub Scouting provides a net customer lifetime value to the local council and National Council of $90,214,245.</a:t>
            </a:r>
          </a:p>
          <a:p>
            <a:endParaRPr lang="en-US" baseline="0" dirty="0" smtClean="0"/>
          </a:p>
          <a:p>
            <a:r>
              <a:rPr lang="en-US" dirty="0" smtClean="0"/>
              <a:t>The net customer lifetime value is based on the net income generated from product sales, supply purchases, camp attendance, and family Friends of Scouting, minus the per-member cost of a unit-serving executive.</a:t>
            </a:r>
          </a:p>
          <a:p>
            <a:r>
              <a:rPr lang="en-US" dirty="0" smtClean="0"/>
              <a:t> </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B3A8AF63-1BE8-464D-871F-A1732C1499D0}"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dirty="0" smtClean="0"/>
              <a:t>Retention begins and ends at the unit level.</a:t>
            </a:r>
          </a:p>
          <a:p>
            <a:pPr defTabSz="931717">
              <a:defRPr/>
            </a:pPr>
            <a:endParaRPr lang="en-US" dirty="0" smtClean="0"/>
          </a:p>
          <a:p>
            <a:pPr defTabSz="931717">
              <a:defRPr/>
            </a:pPr>
            <a:r>
              <a:rPr lang="en-US" dirty="0" smtClean="0"/>
              <a:t>The unit is where the most program happens and where the youth are most affected.</a:t>
            </a:r>
            <a:endParaRPr lang="en-US" baseline="0" dirty="0" smtClean="0"/>
          </a:p>
          <a:p>
            <a:pPr defTabSz="931717">
              <a:defRPr/>
            </a:pPr>
            <a:endParaRPr lang="en-US" baseline="0" dirty="0" smtClean="0"/>
          </a:p>
          <a:p>
            <a:pPr defTabSz="931717">
              <a:defRPr/>
            </a:pPr>
            <a:r>
              <a:rPr lang="en-US" baseline="0" dirty="0" smtClean="0"/>
              <a:t>Through research and experience, we have identified some key factors in Cub Scout retention.</a:t>
            </a:r>
            <a:endParaRPr lang="en-US" dirty="0" smtClean="0"/>
          </a:p>
          <a:p>
            <a:pPr defTabSz="931717">
              <a:defRPr/>
            </a:pPr>
            <a:endParaRPr lang="en-US" dirty="0" smtClean="0"/>
          </a:p>
        </p:txBody>
      </p:sp>
      <p:sp>
        <p:nvSpPr>
          <p:cNvPr id="4" name="Slide Number Placeholder 3"/>
          <p:cNvSpPr>
            <a:spLocks noGrp="1"/>
          </p:cNvSpPr>
          <p:nvPr>
            <p:ph type="sldNum" sz="quarter" idx="10"/>
          </p:nvPr>
        </p:nvSpPr>
        <p:spPr/>
        <p:txBody>
          <a:bodyPr/>
          <a:lstStyle/>
          <a:p>
            <a:fld id="{B3A8AF63-1BE8-464D-871F-A1732C1499D0}" type="slidenum">
              <a:rPr lang="en-US" smtClean="0"/>
              <a:pPr/>
              <a:t>4</a:t>
            </a:fld>
            <a:endParaRPr lang="en-US" dirty="0"/>
          </a:p>
        </p:txBody>
      </p:sp>
    </p:spTree>
    <p:extLst>
      <p:ext uri="{BB962C8B-B14F-4D97-AF65-F5344CB8AC3E}">
        <p14:creationId xmlns:p14="http://schemas.microsoft.com/office/powerpoint/2010/main" xmlns="" val="873644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impressions:</a:t>
            </a:r>
          </a:p>
          <a:p>
            <a:endParaRPr lang="en-US" dirty="0" smtClean="0"/>
          </a:p>
          <a:p>
            <a:r>
              <a:rPr lang="en-US" dirty="0" smtClean="0"/>
              <a:t>As soon as the boy and his parent walk in a room at a join Scouting night, </a:t>
            </a:r>
            <a:r>
              <a:rPr lang="en-US" i="1" dirty="0" smtClean="0"/>
              <a:t>retention begins</a:t>
            </a:r>
            <a:r>
              <a:rPr lang="en-US" dirty="0" smtClean="0"/>
              <a:t>.</a:t>
            </a:r>
          </a:p>
          <a:p>
            <a:endParaRPr lang="en-US" dirty="0" smtClean="0"/>
          </a:p>
          <a:p>
            <a:r>
              <a:rPr lang="en-US" dirty="0" smtClean="0"/>
              <a:t>These first impressions are critical,</a:t>
            </a:r>
            <a:r>
              <a:rPr lang="en-US" baseline="0" dirty="0" smtClean="0"/>
              <a:t> and the stakes are high.</a:t>
            </a:r>
            <a:r>
              <a:rPr lang="en-US" dirty="0" smtClean="0"/>
              <a:t> You may have only 60 minutes to influence a boy’s entire Scouting career!</a:t>
            </a:r>
          </a:p>
          <a:p>
            <a:endParaRPr lang="en-US" dirty="0" smtClean="0"/>
          </a:p>
          <a:p>
            <a:r>
              <a:rPr lang="en-US" dirty="0" smtClean="0"/>
              <a:t>The first meeting needs to be all about these new parents since they are our primary decision makers at this point, and are potential leaders.</a:t>
            </a:r>
          </a:p>
          <a:p>
            <a:endParaRPr lang="en-US" dirty="0" smtClean="0"/>
          </a:p>
          <a:p>
            <a:pPr lvl="0"/>
            <a:r>
              <a:rPr lang="en-US" dirty="0" smtClean="0"/>
              <a:t>Be sure to have a person greet each boy and his parent as they arrive, and welcome them to Cub Scouting. Our research tells us this does not happen in all cases</a:t>
            </a:r>
            <a:r>
              <a:rPr lang="en-US" baseline="0" dirty="0" smtClean="0"/>
              <a:t>—</a:t>
            </a:r>
            <a:r>
              <a:rPr lang="en-US" dirty="0" smtClean="0"/>
              <a:t>as it should. It is a great way to immediately make the boy and the parent feel at ease and comfortable.</a:t>
            </a:r>
          </a:p>
          <a:p>
            <a:endParaRPr lang="en-US" dirty="0" smtClean="0"/>
          </a:p>
          <a:p>
            <a:endParaRPr lang="en-US" b="0" dirty="0" smtClean="0"/>
          </a:p>
          <a:p>
            <a:endParaRPr lang="en-US" b="0" dirty="0"/>
          </a:p>
        </p:txBody>
      </p:sp>
      <p:sp>
        <p:nvSpPr>
          <p:cNvPr id="4" name="Slide Number Placeholder 3"/>
          <p:cNvSpPr>
            <a:spLocks noGrp="1"/>
          </p:cNvSpPr>
          <p:nvPr>
            <p:ph type="sldNum" sz="quarter" idx="10"/>
          </p:nvPr>
        </p:nvSpPr>
        <p:spPr/>
        <p:txBody>
          <a:bodyPr/>
          <a:lstStyle/>
          <a:p>
            <a:fld id="{B3A8AF63-1BE8-464D-871F-A1732C1499D0}" type="slidenum">
              <a:rPr lang="en-US" smtClean="0"/>
              <a:pPr/>
              <a:t>5</a:t>
            </a:fld>
            <a:endParaRPr lang="en-US" dirty="0"/>
          </a:p>
        </p:txBody>
      </p:sp>
    </p:spTree>
    <p:extLst>
      <p:ext uri="{BB962C8B-B14F-4D97-AF65-F5344CB8AC3E}">
        <p14:creationId xmlns:p14="http://schemas.microsoft.com/office/powerpoint/2010/main" xmlns="" val="1576282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ll too often, this is what that first meeting feels like to new parents.  </a:t>
            </a:r>
          </a:p>
          <a:p>
            <a:endParaRPr lang="en-US" baseline="0" dirty="0" smtClean="0"/>
          </a:p>
          <a:p>
            <a:r>
              <a:rPr lang="en-US" baseline="0" dirty="0" smtClean="0"/>
              <a:t>There is much to tell at that first meeting, but keep it reasonable. There will be time to share more information later.</a:t>
            </a:r>
          </a:p>
          <a:p>
            <a:endParaRPr lang="en-US" baseline="0" dirty="0" smtClean="0"/>
          </a:p>
          <a:p>
            <a:pPr defTabSz="916503">
              <a:defRPr/>
            </a:pPr>
            <a:r>
              <a:rPr lang="en-US" baseline="0" dirty="0" smtClean="0"/>
              <a:t>It is important we give them what they need and not the entire history and structure of the Boy Scouts of America.</a:t>
            </a:r>
          </a:p>
          <a:p>
            <a:endParaRPr lang="en-US" dirty="0"/>
          </a:p>
        </p:txBody>
      </p:sp>
      <p:sp>
        <p:nvSpPr>
          <p:cNvPr id="4" name="Slide Number Placeholder 3"/>
          <p:cNvSpPr>
            <a:spLocks noGrp="1"/>
          </p:cNvSpPr>
          <p:nvPr>
            <p:ph type="sldNum" sz="quarter" idx="10"/>
          </p:nvPr>
        </p:nvSpPr>
        <p:spPr/>
        <p:txBody>
          <a:bodyPr/>
          <a:lstStyle/>
          <a:p>
            <a:fld id="{F4C6E373-5D7B-457B-B944-E65E0069C373}"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16503">
              <a:defRPr/>
            </a:pPr>
            <a:r>
              <a:rPr lang="en-US" dirty="0" smtClean="0"/>
              <a:t>The Voice of the Scout is a retention strategy that can tell us what we are doing well—and where</a:t>
            </a:r>
            <a:r>
              <a:rPr lang="en-US" baseline="0" dirty="0" smtClean="0"/>
              <a:t> we need to improve. It is giving us some good, and some not-so-good, feedback. </a:t>
            </a:r>
          </a:p>
          <a:p>
            <a:endParaRPr lang="en-US" baseline="0" dirty="0" smtClean="0"/>
          </a:p>
          <a:p>
            <a:r>
              <a:rPr lang="en-US" baseline="0" dirty="0" smtClean="0"/>
              <a:t>Here are some comments from </a:t>
            </a:r>
            <a:r>
              <a:rPr lang="en-US" dirty="0" smtClean="0"/>
              <a:t>parents from</a:t>
            </a:r>
            <a:r>
              <a:rPr lang="en-US" baseline="0" dirty="0" smtClean="0"/>
              <a:t> April 2012:</a:t>
            </a:r>
          </a:p>
          <a:p>
            <a:endParaRPr lang="en-US" baseline="0" dirty="0" smtClean="0"/>
          </a:p>
          <a:p>
            <a:pPr defTabSz="931717">
              <a:defRPr/>
            </a:pPr>
            <a:r>
              <a:rPr lang="en-US" dirty="0" smtClean="0"/>
              <a:t>“Our den meetings and activities have been very unorganized. Several have been cancelled at the last minute. The</a:t>
            </a:r>
            <a:r>
              <a:rPr lang="en-US" baseline="0" dirty="0" smtClean="0"/>
              <a:t> d</a:t>
            </a:r>
            <a:r>
              <a:rPr lang="en-US" dirty="0" smtClean="0"/>
              <a:t>en leader has been late on more than one occasion.”</a:t>
            </a:r>
          </a:p>
          <a:p>
            <a:pPr defTabSz="931717">
              <a:defRPr/>
            </a:pPr>
            <a:endParaRPr lang="en-US" dirty="0" smtClean="0"/>
          </a:p>
          <a:p>
            <a:pPr defTabSz="931717">
              <a:defRPr/>
            </a:pPr>
            <a:r>
              <a:rPr lang="en-US" dirty="0" smtClean="0"/>
              <a:t>“Communication has been great from the beginning. This was our first year in Cub Scouts and we felt we knew what was going on from</a:t>
            </a:r>
          </a:p>
          <a:p>
            <a:pPr defTabSz="931717">
              <a:defRPr/>
            </a:pPr>
            <a:r>
              <a:rPr lang="en-US" dirty="0" smtClean="0"/>
              <a:t>the start.” </a:t>
            </a:r>
          </a:p>
          <a:p>
            <a:pPr defTabSz="931717">
              <a:defRPr/>
            </a:pPr>
            <a:endParaRPr lang="en-US" dirty="0" smtClean="0"/>
          </a:p>
          <a:p>
            <a:pPr defTabSz="931717">
              <a:defRPr/>
            </a:pPr>
            <a:r>
              <a:rPr lang="en-US" dirty="0" smtClean="0"/>
              <a:t>“While we understand the rule that parents must attend with their sons, we found the meetings to be disrespectful of our time.” </a:t>
            </a:r>
          </a:p>
          <a:p>
            <a:pPr defTabSz="931717">
              <a:defRPr/>
            </a:pPr>
            <a:endParaRPr lang="en-US" dirty="0" smtClean="0"/>
          </a:p>
          <a:p>
            <a:pPr defTabSz="931717">
              <a:defRPr/>
            </a:pPr>
            <a:r>
              <a:rPr lang="en-US" dirty="0" smtClean="0"/>
              <a:t>“They failed to utilize opportunities to help the boys grow and develop. In addition, pack meetings run too long for boys of this age.”  </a:t>
            </a:r>
          </a:p>
          <a:p>
            <a:pPr defTabSz="931717">
              <a:defRPr/>
            </a:pPr>
            <a:endParaRPr lang="en-US" dirty="0" smtClean="0"/>
          </a:p>
          <a:p>
            <a:pPr defTabSz="931717">
              <a:defRPr/>
            </a:pPr>
            <a:r>
              <a:rPr lang="en-US" dirty="0" smtClean="0"/>
              <a:t>“At this point, my son doesn't feel like he wants to continue in Cub Scouts. That is a disappointment to us as parents since we both had very meaningful Scouting experiences as children. But, based on what we saw this year, we have to agree with him.”</a:t>
            </a:r>
          </a:p>
          <a:p>
            <a:pPr defTabSz="931717">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3A8AF63-1BE8-464D-871F-A1732C1499D0}"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councils do not provide an orientation to new customers</a:t>
            </a:r>
            <a:r>
              <a:rPr lang="en-US" baseline="0" dirty="0" smtClean="0"/>
              <a:t>—</a:t>
            </a:r>
            <a:r>
              <a:rPr lang="en-US" dirty="0" smtClean="0"/>
              <a:t>parents</a:t>
            </a:r>
            <a:r>
              <a:rPr lang="en-US" baseline="0" dirty="0" smtClean="0"/>
              <a:t>—</a:t>
            </a:r>
            <a:r>
              <a:rPr lang="en-US" dirty="0" smtClean="0"/>
              <a:t>at the time they join. </a:t>
            </a:r>
          </a:p>
          <a:p>
            <a:endParaRPr lang="en-US" dirty="0" smtClean="0"/>
          </a:p>
          <a:p>
            <a:r>
              <a:rPr lang="en-US" dirty="0" smtClean="0"/>
              <a:t>This results in confusion and lack of activation—and eventually leads to attrition and negative word of mouth.</a:t>
            </a:r>
          </a:p>
          <a:p>
            <a:endParaRPr lang="en-US" dirty="0" smtClean="0"/>
          </a:p>
          <a:p>
            <a:r>
              <a:rPr lang="en-US" dirty="0" smtClean="0"/>
              <a:t>Councils, staff, and volunteers need to understand the secrets of successful</a:t>
            </a:r>
            <a:r>
              <a:rPr lang="en-US" baseline="0" dirty="0" smtClean="0"/>
              <a:t> </a:t>
            </a:r>
            <a:r>
              <a:rPr lang="en-US" dirty="0" smtClean="0"/>
              <a:t>onboarding to ensure that new families get the right information when they join.</a:t>
            </a:r>
            <a:endParaRPr lang="en-US" sz="3300" dirty="0" smtClean="0"/>
          </a:p>
          <a:p>
            <a:endParaRPr lang="en-US" sz="3300" dirty="0" smtClean="0"/>
          </a:p>
          <a:p>
            <a:r>
              <a:rPr lang="en-US" b="1" dirty="0" smtClean="0"/>
              <a:t>Successful onboarding builds customer loyalty, lessens parent confusion, reduces the potential of poor participation, leads to retention through education, values parents’ time, and</a:t>
            </a:r>
            <a:r>
              <a:rPr lang="en-US" b="1" baseline="0" dirty="0" smtClean="0"/>
              <a:t> gives them a f</a:t>
            </a:r>
            <a:r>
              <a:rPr lang="en-US" b="1" dirty="0" smtClean="0"/>
              <a:t>eeling of support.</a:t>
            </a:r>
          </a:p>
          <a:p>
            <a:endParaRPr lang="en-US" dirty="0" smtClean="0"/>
          </a:p>
          <a:p>
            <a:r>
              <a:rPr lang="en-US" dirty="0" smtClean="0"/>
              <a:t>The BSA provides a retention tool to help onboarding in the form</a:t>
            </a:r>
            <a:r>
              <a:rPr lang="en-US" baseline="0" dirty="0" smtClean="0"/>
              <a:t> of an envelope that councils can use to connect a parent and/or potential leader to an onboarding website.</a:t>
            </a:r>
            <a:endParaRPr lang="en-US" dirty="0" smtClean="0"/>
          </a:p>
          <a:p>
            <a:endParaRPr lang="en-US" dirty="0" smtClean="0"/>
          </a:p>
          <a:p>
            <a:r>
              <a:rPr lang="en-US" dirty="0" smtClean="0"/>
              <a:t>One million postcards were sent out to councils</a:t>
            </a:r>
            <a:r>
              <a:rPr lang="en-US" baseline="0" dirty="0" smtClean="0"/>
              <a:t> last year, and an envelope like the one shown here will be used in 2012.</a:t>
            </a:r>
            <a:r>
              <a:rPr lang="en-US" dirty="0" smtClean="0"/>
              <a:t> </a:t>
            </a:r>
          </a:p>
          <a:p>
            <a:endParaRPr lang="en-US" dirty="0" smtClean="0"/>
          </a:p>
          <a:p>
            <a:r>
              <a:rPr lang="en-US" dirty="0" smtClean="0"/>
              <a:t>The</a:t>
            </a:r>
            <a:r>
              <a:rPr lang="en-US" baseline="0" dirty="0" smtClean="0"/>
              <a:t> envelopes</a:t>
            </a:r>
            <a:r>
              <a:rPr lang="en-US" dirty="0" smtClean="0"/>
              <a:t> are bilingual and contain a QR (quick response)</a:t>
            </a:r>
            <a:r>
              <a:rPr lang="en-US" baseline="0" dirty="0" smtClean="0"/>
              <a:t> code so a parent with a smartphone can connect to information right there at the joining night.</a:t>
            </a:r>
            <a:endParaRPr lang="en-US" dirty="0" smtClean="0"/>
          </a:p>
          <a:p>
            <a:endParaRPr lang="en-US" dirty="0"/>
          </a:p>
        </p:txBody>
      </p:sp>
      <p:sp>
        <p:nvSpPr>
          <p:cNvPr id="4" name="Slide Number Placeholder 3"/>
          <p:cNvSpPr>
            <a:spLocks noGrp="1"/>
          </p:cNvSpPr>
          <p:nvPr>
            <p:ph type="sldNum" sz="quarter" idx="10"/>
          </p:nvPr>
        </p:nvSpPr>
        <p:spPr/>
        <p:txBody>
          <a:bodyPr/>
          <a:lstStyle/>
          <a:p>
            <a:fld id="{B3A8AF63-1BE8-464D-871F-A1732C1499D0}" type="slidenum">
              <a:rPr lang="en-US" smtClean="0"/>
              <a:pPr/>
              <a:t>8</a:t>
            </a:fld>
            <a:endParaRPr lang="en-US" dirty="0"/>
          </a:p>
        </p:txBody>
      </p:sp>
    </p:spTree>
    <p:extLst>
      <p:ext uri="{BB962C8B-B14F-4D97-AF65-F5344CB8AC3E}">
        <p14:creationId xmlns:p14="http://schemas.microsoft.com/office/powerpoint/2010/main" xmlns="" val="4267823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dirty="0" smtClean="0"/>
              <a:t>The website they are directed to</a:t>
            </a:r>
            <a:r>
              <a:rPr lang="en-US" baseline="0" dirty="0" smtClean="0"/>
              <a:t>—</a:t>
            </a:r>
            <a:r>
              <a:rPr lang="en-US" dirty="0" smtClean="0"/>
              <a:t>www.beaScout.org/welcome</a:t>
            </a:r>
            <a:r>
              <a:rPr lang="en-US" baseline="0" dirty="0" smtClean="0"/>
              <a:t>—</a:t>
            </a:r>
            <a:r>
              <a:rPr lang="en-US" dirty="0" smtClean="0"/>
              <a:t>will give the new parent immediate general information on Cub Scouting.  </a:t>
            </a:r>
          </a:p>
          <a:p>
            <a:pPr defTabSz="931717">
              <a:defRPr/>
            </a:pPr>
            <a:endParaRPr lang="en-US" dirty="0" smtClean="0"/>
          </a:p>
          <a:p>
            <a:pPr defTabSz="931717">
              <a:defRPr/>
            </a:pPr>
            <a:r>
              <a:rPr lang="en-US" dirty="0" smtClean="0"/>
              <a:t>This begins the Cub Scout/parent </a:t>
            </a:r>
            <a:r>
              <a:rPr lang="en-US" dirty="0" err="1" smtClean="0"/>
              <a:t>onboarding</a:t>
            </a:r>
            <a:r>
              <a:rPr lang="en-US" dirty="0" smtClean="0"/>
              <a:t> process. Every new parent and leader should be encouraged to visit the site as soon as they</a:t>
            </a:r>
          </a:p>
          <a:p>
            <a:pPr defTabSz="931717">
              <a:defRPr/>
            </a:pPr>
            <a:r>
              <a:rPr lang="en-US" dirty="0" smtClean="0"/>
              <a:t>get home.</a:t>
            </a:r>
          </a:p>
          <a:p>
            <a:endParaRPr lang="en-US" dirty="0"/>
          </a:p>
        </p:txBody>
      </p:sp>
      <p:sp>
        <p:nvSpPr>
          <p:cNvPr id="4" name="Slide Number Placeholder 3"/>
          <p:cNvSpPr>
            <a:spLocks noGrp="1"/>
          </p:cNvSpPr>
          <p:nvPr>
            <p:ph type="sldNum" sz="quarter" idx="10"/>
          </p:nvPr>
        </p:nvSpPr>
        <p:spPr/>
        <p:txBody>
          <a:bodyPr/>
          <a:lstStyle/>
          <a:p>
            <a:fld id="{B3A8AF63-1BE8-464D-871F-A1732C1499D0}" type="slidenum">
              <a:rPr lang="en-US" smtClean="0"/>
              <a:pPr/>
              <a:t>9</a:t>
            </a:fld>
            <a:endParaRPr lang="en-US" dirty="0"/>
          </a:p>
        </p:txBody>
      </p:sp>
    </p:spTree>
    <p:extLst>
      <p:ext uri="{BB962C8B-B14F-4D97-AF65-F5344CB8AC3E}">
        <p14:creationId xmlns:p14="http://schemas.microsoft.com/office/powerpoint/2010/main" xmlns="" val="1597572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
          <p:cNvSpPr>
            <a:spLocks/>
          </p:cNvSpPr>
          <p:nvPr/>
        </p:nvSpPr>
        <p:spPr bwMode="auto">
          <a:xfrm>
            <a:off x="8153400" y="0"/>
            <a:ext cx="9906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rgbClr val="002060"/>
          </a:solidFill>
          <a:ln w="19050" cap="flat" cmpd="sng" algn="ctr">
            <a:solidFill>
              <a:srgbClr val="002060"/>
            </a:solid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dirty="0">
              <a:latin typeface="+mn-lt"/>
              <a:cs typeface="+mn-cs"/>
            </a:endParaRPr>
          </a:p>
        </p:txBody>
      </p:sp>
      <p:sp>
        <p:nvSpPr>
          <p:cNvPr id="5" name="Freeform 4"/>
          <p:cNvSpPr>
            <a:spLocks/>
          </p:cNvSpPr>
          <p:nvPr/>
        </p:nvSpPr>
        <p:spPr bwMode="auto">
          <a:xfrm>
            <a:off x="0" y="5181600"/>
            <a:ext cx="9144000" cy="1682750"/>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8900000" scaled="1"/>
            <a:tileRect/>
          </a:gradFill>
          <a:ln w="19050" cap="flat" cmpd="sng" algn="ctr">
            <a:solidFill>
              <a:srgbClr val="C00000"/>
            </a:solid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dirty="0">
              <a:latin typeface="+mn-lt"/>
              <a:cs typeface="+mn-cs"/>
            </a:endParaRPr>
          </a:p>
        </p:txBody>
      </p:sp>
      <p:pic>
        <p:nvPicPr>
          <p:cNvPr id="6" name="Picture 12" descr="Prepared_standard_Rev.gif"/>
          <p:cNvPicPr>
            <a:picLocks noChangeAspect="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6743700" y="6057900"/>
            <a:ext cx="2209800" cy="59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noFill/>
                  <a:prstDash val="solid"/>
                </a:ln>
                <a:solidFill>
                  <a:schemeClr val="tx1"/>
                </a:soli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Tree>
    <p:extLst>
      <p:ext uri="{BB962C8B-B14F-4D97-AF65-F5344CB8AC3E}">
        <p14:creationId xmlns:p14="http://schemas.microsoft.com/office/powerpoint/2010/main" xmlns="" val="50278814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524000" cy="5211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2117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752083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B5C4F8-403E-49E8-89BF-5D38174BD428}" type="datetimeFigureOut">
              <a:rPr lang="en-US" smtClean="0"/>
              <a:pPr/>
              <a:t>2/12/2013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8E33D0-FF66-4268-8020-055A01D54ADD}"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B5C4F8-403E-49E8-89BF-5D38174BD428}" type="datetimeFigureOut">
              <a:rPr lang="en-US" smtClean="0"/>
              <a:pPr/>
              <a:t>2/12/2013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8E33D0-FF66-4268-8020-055A01D54ADD}"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B5C4F8-403E-49E8-89BF-5D38174BD428}" type="datetimeFigureOut">
              <a:rPr lang="en-US" smtClean="0"/>
              <a:pPr/>
              <a:t>2/12/2013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8E33D0-FF66-4268-8020-055A01D54ADD}"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B5C4F8-403E-49E8-89BF-5D38174BD428}" type="datetimeFigureOut">
              <a:rPr lang="en-US" smtClean="0"/>
              <a:pPr/>
              <a:t>2/12/2013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8E33D0-FF66-4268-8020-055A01D54ADD}"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B5C4F8-403E-49E8-89BF-5D38174BD428}" type="datetimeFigureOut">
              <a:rPr lang="en-US" smtClean="0"/>
              <a:pPr/>
              <a:t>2/12/2013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D8E33D0-FF66-4268-8020-055A01D54ADD}"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B5C4F8-403E-49E8-89BF-5D38174BD428}" type="datetimeFigureOut">
              <a:rPr lang="en-US" smtClean="0"/>
              <a:pPr/>
              <a:t>2/12/2013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D8E33D0-FF66-4268-8020-055A01D54ADD}"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B5C4F8-403E-49E8-89BF-5D38174BD428}" type="datetimeFigureOut">
              <a:rPr lang="en-US" smtClean="0"/>
              <a:pPr/>
              <a:t>2/12/2013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D8E33D0-FF66-4268-8020-055A01D54ADD}"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B5C4F8-403E-49E8-89BF-5D38174BD428}" type="datetimeFigureOut">
              <a:rPr lang="en-US" smtClean="0"/>
              <a:pPr/>
              <a:t>2/12/2013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8E33D0-FF66-4268-8020-055A01D54ADD}"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B5C4F8-403E-49E8-89BF-5D38174BD428}" type="datetimeFigureOut">
              <a:rPr lang="en-US" smtClean="0"/>
              <a:pPr/>
              <a:t>2/12/2013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8E33D0-FF66-4268-8020-055A01D54AD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2691930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B5C4F8-403E-49E8-89BF-5D38174BD428}" type="datetimeFigureOut">
              <a:rPr lang="en-US" smtClean="0"/>
              <a:pPr/>
              <a:t>2/12/2013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8E33D0-FF66-4268-8020-055A01D54ADD}"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B5C4F8-403E-49E8-89BF-5D38174BD428}" type="datetimeFigureOut">
              <a:rPr lang="en-US" smtClean="0"/>
              <a:pPr/>
              <a:t>2/12/2013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8E33D0-FF66-4268-8020-055A01D54AD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noFill/>
                  <a:prstDash val="solid"/>
                </a:ln>
                <a:solidFill>
                  <a:schemeClr val="bg1"/>
                </a:solidFill>
                <a:effectLst>
                  <a:outerShdw blurRad="50800" dist="38100" dir="5400000" algn="t" rotWithShape="0">
                    <a:prstClr val="black">
                      <a:alpha val="50000"/>
                    </a:prstClr>
                  </a:out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bg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Tree>
    <p:extLst>
      <p:ext uri="{BB962C8B-B14F-4D97-AF65-F5344CB8AC3E}">
        <p14:creationId xmlns:p14="http://schemas.microsoft.com/office/powerpoint/2010/main" xmlns="" val="173409914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3657600" cy="4114800"/>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1"/>
            <a:ext cx="3657600" cy="4114800"/>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582985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Tree>
    <p:extLst>
      <p:ext uri="{BB962C8B-B14F-4D97-AF65-F5344CB8AC3E}">
        <p14:creationId xmlns:p14="http://schemas.microsoft.com/office/powerpoint/2010/main" xmlns="" val="3660956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60147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ln>
                  <a:noFill/>
                </a:ln>
                <a:solidFill>
                  <a:schemeClr val="bg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7338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338690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46492" y="1386101"/>
            <a:ext cx="3053868" cy="1253808"/>
          </a:xfrm>
        </p:spPr>
        <p:txBody>
          <a:bodyPr anchor="b"/>
          <a:lstStyle>
            <a:lvl1pPr algn="l">
              <a:buNone/>
              <a:defRPr sz="2200" b="1">
                <a:ln>
                  <a:noFill/>
                </a:ln>
                <a:solidFill>
                  <a:schemeClr val="bg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55388" y="700299"/>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4846494" y="2679157"/>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Tree>
    <p:extLst>
      <p:ext uri="{BB962C8B-B14F-4D97-AF65-F5344CB8AC3E}">
        <p14:creationId xmlns:p14="http://schemas.microsoft.com/office/powerpoint/2010/main" xmlns="" val="1545412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7467600" cy="39623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185358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sp>
        <p:nvSpPr>
          <p:cNvPr id="10" name="Freeform 9"/>
          <p:cNvSpPr>
            <a:spLocks/>
          </p:cNvSpPr>
          <p:nvPr/>
        </p:nvSpPr>
        <p:spPr bwMode="auto">
          <a:xfrm>
            <a:off x="8153400" y="-9525"/>
            <a:ext cx="9906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rgbClr val="002060"/>
          </a:solidFill>
          <a:ln w="19050" cap="flat" cmpd="sng" algn="ctr">
            <a:solidFill>
              <a:srgbClr val="002060"/>
            </a:solid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dirty="0">
              <a:latin typeface="+mn-lt"/>
              <a:cs typeface="+mn-cs"/>
            </a:endParaRPr>
          </a:p>
        </p:txBody>
      </p:sp>
      <p:sp>
        <p:nvSpPr>
          <p:cNvPr id="11" name="Freeform 10"/>
          <p:cNvSpPr>
            <a:spLocks/>
          </p:cNvSpPr>
          <p:nvPr/>
        </p:nvSpPr>
        <p:spPr bwMode="auto">
          <a:xfrm>
            <a:off x="0" y="5181600"/>
            <a:ext cx="9144000" cy="1682750"/>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8900000" scaled="1"/>
            <a:tileRect/>
          </a:gradFill>
          <a:ln w="19050" cap="flat" cmpd="sng" algn="ctr">
            <a:solidFill>
              <a:srgbClr val="C00000"/>
            </a:solid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dirty="0">
              <a:latin typeface="+mn-lt"/>
              <a:cs typeface="+mn-cs"/>
            </a:endParaRPr>
          </a:p>
        </p:txBody>
      </p:sp>
      <p:sp>
        <p:nvSpPr>
          <p:cNvPr id="1028" name="Title Placeholder 8"/>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600200"/>
            <a:ext cx="74676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11" descr="Prepared_standard_Rev.gif"/>
          <p:cNvPicPr>
            <a:picLocks noChangeAspect="1"/>
          </p:cNvPicPr>
          <p:nvPr/>
        </p:nvPicPr>
        <p:blipFill>
          <a:blip r:embed="rId12" cstate="screen">
            <a:extLst>
              <a:ext uri="{28A0092B-C50C-407E-A947-70E740481C1C}">
                <a14:useLocalDpi xmlns:a14="http://schemas.microsoft.com/office/drawing/2010/main" xmlns="" val="0"/>
              </a:ext>
            </a:extLst>
          </a:blip>
          <a:srcRect/>
          <a:stretch>
            <a:fillRect/>
          </a:stretch>
        </p:blipFill>
        <p:spPr bwMode="auto">
          <a:xfrm>
            <a:off x="6705600" y="6048375"/>
            <a:ext cx="2209800" cy="59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rtl="0" eaLnBrk="1" fontAlgn="base" hangingPunct="1">
        <a:spcBef>
          <a:spcPct val="0"/>
        </a:spcBef>
        <a:spcAft>
          <a:spcPct val="0"/>
        </a:spcAft>
        <a:defRPr sz="4600" kern="1200">
          <a:solidFill>
            <a:schemeClr val="bg1"/>
          </a:solidFill>
          <a:latin typeface="+mj-lt"/>
          <a:ea typeface="+mj-ea"/>
          <a:cs typeface="+mj-cs"/>
        </a:defRPr>
      </a:lvl1pPr>
      <a:lvl2pPr algn="l" rtl="0" eaLnBrk="1" fontAlgn="base" hangingPunct="1">
        <a:spcBef>
          <a:spcPct val="0"/>
        </a:spcBef>
        <a:spcAft>
          <a:spcPct val="0"/>
        </a:spcAft>
        <a:defRPr sz="4600">
          <a:solidFill>
            <a:schemeClr val="bg1"/>
          </a:solidFill>
          <a:latin typeface="Franklin Gothic Book" pitchFamily="34" charset="0"/>
        </a:defRPr>
      </a:lvl2pPr>
      <a:lvl3pPr algn="l" rtl="0" eaLnBrk="1" fontAlgn="base" hangingPunct="1">
        <a:spcBef>
          <a:spcPct val="0"/>
        </a:spcBef>
        <a:spcAft>
          <a:spcPct val="0"/>
        </a:spcAft>
        <a:defRPr sz="4600">
          <a:solidFill>
            <a:schemeClr val="bg1"/>
          </a:solidFill>
          <a:latin typeface="Franklin Gothic Book" pitchFamily="34" charset="0"/>
        </a:defRPr>
      </a:lvl3pPr>
      <a:lvl4pPr algn="l" rtl="0" eaLnBrk="1" fontAlgn="base" hangingPunct="1">
        <a:spcBef>
          <a:spcPct val="0"/>
        </a:spcBef>
        <a:spcAft>
          <a:spcPct val="0"/>
        </a:spcAft>
        <a:defRPr sz="4600">
          <a:solidFill>
            <a:schemeClr val="bg1"/>
          </a:solidFill>
          <a:latin typeface="Franklin Gothic Book" pitchFamily="34" charset="0"/>
        </a:defRPr>
      </a:lvl4pPr>
      <a:lvl5pPr algn="l" rtl="0" eaLnBrk="1" fontAlgn="base" hangingPunct="1">
        <a:spcBef>
          <a:spcPct val="0"/>
        </a:spcBef>
        <a:spcAft>
          <a:spcPct val="0"/>
        </a:spcAft>
        <a:defRPr sz="4600">
          <a:solidFill>
            <a:schemeClr val="bg1"/>
          </a:solidFill>
          <a:latin typeface="Franklin Gothic Book" pitchFamily="34" charset="0"/>
        </a:defRPr>
      </a:lvl5pPr>
      <a:lvl6pPr marL="457200" algn="l" rtl="0" eaLnBrk="1" fontAlgn="base" hangingPunct="1">
        <a:spcBef>
          <a:spcPct val="0"/>
        </a:spcBef>
        <a:spcAft>
          <a:spcPct val="0"/>
        </a:spcAft>
        <a:defRPr sz="4600">
          <a:solidFill>
            <a:schemeClr val="bg1"/>
          </a:solidFill>
          <a:latin typeface="Franklin Gothic Book" pitchFamily="34" charset="0"/>
        </a:defRPr>
      </a:lvl6pPr>
      <a:lvl7pPr marL="914400" algn="l" rtl="0" eaLnBrk="1" fontAlgn="base" hangingPunct="1">
        <a:spcBef>
          <a:spcPct val="0"/>
        </a:spcBef>
        <a:spcAft>
          <a:spcPct val="0"/>
        </a:spcAft>
        <a:defRPr sz="4600">
          <a:solidFill>
            <a:schemeClr val="bg1"/>
          </a:solidFill>
          <a:latin typeface="Franklin Gothic Book" pitchFamily="34" charset="0"/>
        </a:defRPr>
      </a:lvl7pPr>
      <a:lvl8pPr marL="1371600" algn="l" rtl="0" eaLnBrk="1" fontAlgn="base" hangingPunct="1">
        <a:spcBef>
          <a:spcPct val="0"/>
        </a:spcBef>
        <a:spcAft>
          <a:spcPct val="0"/>
        </a:spcAft>
        <a:defRPr sz="4600">
          <a:solidFill>
            <a:schemeClr val="bg1"/>
          </a:solidFill>
          <a:latin typeface="Franklin Gothic Book" pitchFamily="34" charset="0"/>
        </a:defRPr>
      </a:lvl8pPr>
      <a:lvl9pPr marL="1828800" algn="l" rtl="0" eaLnBrk="1" fontAlgn="base" hangingPunct="1">
        <a:spcBef>
          <a:spcPct val="0"/>
        </a:spcBef>
        <a:spcAft>
          <a:spcPct val="0"/>
        </a:spcAft>
        <a:defRPr sz="4600">
          <a:solidFill>
            <a:schemeClr val="bg1"/>
          </a:solidFill>
          <a:latin typeface="Franklin Gothic Book" pitchFamily="34" charset="0"/>
        </a:defRPr>
      </a:lvl9pPr>
    </p:titleStyle>
    <p:bodyStyle>
      <a:lvl1pPr marL="419100" indent="-382588" algn="l" rtl="0" eaLnBrk="1" fontAlgn="base" hangingPunct="1">
        <a:spcBef>
          <a:spcPct val="20000"/>
        </a:spcBef>
        <a:spcAft>
          <a:spcPct val="0"/>
        </a:spcAft>
        <a:buClr>
          <a:schemeClr val="tx1"/>
        </a:buClr>
        <a:buSzPct val="80000"/>
        <a:buFont typeface="Wingdings 2" pitchFamily="18" charset="2"/>
        <a:buChar char=""/>
        <a:defRPr sz="3000" kern="1200">
          <a:solidFill>
            <a:schemeClr val="bg1"/>
          </a:solidFill>
          <a:latin typeface="+mn-lt"/>
          <a:ea typeface="+mn-ea"/>
          <a:cs typeface="+mn-cs"/>
        </a:defRPr>
      </a:lvl1pPr>
      <a:lvl2pPr marL="722313" indent="-273050" algn="l" rtl="0" eaLnBrk="1" fontAlgn="base" hangingPunct="1">
        <a:spcBef>
          <a:spcPct val="20000"/>
        </a:spcBef>
        <a:spcAft>
          <a:spcPct val="0"/>
        </a:spcAft>
        <a:buClr>
          <a:schemeClr val="tx1"/>
        </a:buClr>
        <a:buSzPct val="90000"/>
        <a:buFont typeface="Arial" charset="0"/>
        <a:buChar char="•"/>
        <a:defRPr sz="2600" kern="1200">
          <a:solidFill>
            <a:schemeClr val="bg1"/>
          </a:solidFill>
          <a:latin typeface="+mn-lt"/>
          <a:ea typeface="+mn-ea"/>
          <a:cs typeface="+mn-cs"/>
        </a:defRPr>
      </a:lvl2pPr>
      <a:lvl3pPr marL="1004888" indent="-255588" algn="l" rtl="0" eaLnBrk="1" fontAlgn="base" hangingPunct="1">
        <a:spcBef>
          <a:spcPct val="20000"/>
        </a:spcBef>
        <a:spcAft>
          <a:spcPct val="0"/>
        </a:spcAft>
        <a:buClr>
          <a:schemeClr val="tx1"/>
        </a:buClr>
        <a:buSzPct val="85000"/>
        <a:buFont typeface="Arial" charset="0"/>
        <a:buChar char="○"/>
        <a:defRPr sz="2400" kern="1200">
          <a:solidFill>
            <a:schemeClr val="bg1"/>
          </a:solidFill>
          <a:latin typeface="+mn-lt"/>
          <a:ea typeface="+mn-ea"/>
          <a:cs typeface="+mn-cs"/>
        </a:defRPr>
      </a:lvl3pPr>
      <a:lvl4pPr marL="1279525" indent="-236538" algn="l" rtl="0" eaLnBrk="1" fontAlgn="base" hangingPunct="1">
        <a:spcBef>
          <a:spcPct val="20000"/>
        </a:spcBef>
        <a:spcAft>
          <a:spcPct val="0"/>
        </a:spcAft>
        <a:buClr>
          <a:schemeClr val="tx1"/>
        </a:buClr>
        <a:buSzPct val="90000"/>
        <a:buFont typeface="Wingdings 2" pitchFamily="18" charset="2"/>
        <a:buChar char=""/>
        <a:defRPr sz="2000" kern="1200">
          <a:solidFill>
            <a:schemeClr val="bg1"/>
          </a:solidFill>
          <a:latin typeface="+mn-lt"/>
          <a:ea typeface="+mn-ea"/>
          <a:cs typeface="+mn-cs"/>
        </a:defRPr>
      </a:lvl4pPr>
      <a:lvl5pPr marL="1489075" indent="-182563" algn="l" rtl="0" eaLnBrk="1" fontAlgn="base" hangingPunct="1">
        <a:spcBef>
          <a:spcPct val="20000"/>
        </a:spcBef>
        <a:spcAft>
          <a:spcPct val="0"/>
        </a:spcAft>
        <a:buClr>
          <a:schemeClr val="tx1"/>
        </a:buClr>
        <a:buSzPct val="100000"/>
        <a:buFont typeface="Arial" charset="0"/>
        <a:buChar char="-"/>
        <a:defRPr sz="2000" kern="1200">
          <a:solidFill>
            <a:schemeClr val="bg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B5C4F8-403E-49E8-89BF-5D38174BD428}" type="datetimeFigureOut">
              <a:rPr lang="en-US" smtClean="0"/>
              <a:pPr/>
              <a:t>2/12/2013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8E33D0-FF66-4268-8020-055A01D54AD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1.gif"/><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www.pixelperfectdigital.com/free_stock_photos/data/579/medium/1133700780-104.jpg"/>
          <p:cNvPicPr>
            <a:picLocks noChangeAspect="1" noChangeArrowheads="1"/>
          </p:cNvPicPr>
          <p:nvPr/>
        </p:nvPicPr>
        <p:blipFill>
          <a:blip r:embed="rId3" cstate="screen"/>
          <a:srcRect/>
          <a:stretch>
            <a:fillRect/>
          </a:stretch>
        </p:blipFill>
        <p:spPr bwMode="auto">
          <a:xfrm>
            <a:off x="685800" y="2466202"/>
            <a:ext cx="5334000" cy="3553598"/>
          </a:xfrm>
          <a:prstGeom prst="rect">
            <a:avLst/>
          </a:prstGeom>
          <a:noFill/>
        </p:spPr>
      </p:pic>
      <p:sp>
        <p:nvSpPr>
          <p:cNvPr id="2" name="Title 1"/>
          <p:cNvSpPr>
            <a:spLocks noGrp="1"/>
          </p:cNvSpPr>
          <p:nvPr>
            <p:ph type="ctrTitle"/>
          </p:nvPr>
        </p:nvSpPr>
        <p:spPr>
          <a:xfrm>
            <a:off x="457200" y="838200"/>
            <a:ext cx="7876736" cy="1905000"/>
          </a:xfrm>
        </p:spPr>
        <p:txBody>
          <a:bodyPr/>
          <a:lstStyle/>
          <a:p>
            <a:pPr algn="l"/>
            <a:r>
              <a:rPr lang="en-US" sz="5400" b="0" cap="none" dirty="0" smtClean="0">
                <a:effectLst/>
                <a:latin typeface="Rockwell" pitchFamily="18" charset="0"/>
              </a:rPr>
              <a:t>		Cub Scout</a:t>
            </a:r>
            <a:br>
              <a:rPr lang="en-US" sz="5400" b="0" cap="none" dirty="0" smtClean="0">
                <a:effectLst/>
                <a:latin typeface="Rockwell" pitchFamily="18" charset="0"/>
              </a:rPr>
            </a:br>
            <a:r>
              <a:rPr lang="en-US" sz="5400" b="0" cap="none" dirty="0" smtClean="0">
                <a:effectLst/>
                <a:latin typeface="Rockwell" pitchFamily="18" charset="0"/>
              </a:rPr>
              <a:t>		Retention Toolbox</a:t>
            </a:r>
            <a:endParaRPr lang="en-US" sz="5400" b="0" cap="none" dirty="0">
              <a:effectLst/>
              <a:latin typeface="Rockwell" pitchFamily="18" charset="0"/>
            </a:endParaRPr>
          </a:p>
        </p:txBody>
      </p:sp>
      <p:pic>
        <p:nvPicPr>
          <p:cNvPr id="4" name="Picture 3" descr="CSlogoC.gif"/>
          <p:cNvPicPr>
            <a:picLocks noChangeAspect="1"/>
          </p:cNvPicPr>
          <p:nvPr/>
        </p:nvPicPr>
        <p:blipFill>
          <a:blip r:embed="rId4" cstate="screen">
            <a:clrChange>
              <a:clrFrom>
                <a:srgbClr val="FFFFFF"/>
              </a:clrFrom>
              <a:clrTo>
                <a:srgbClr val="FFFFFF">
                  <a:alpha val="0"/>
                </a:srgbClr>
              </a:clrTo>
            </a:clrChange>
          </a:blip>
          <a:stretch>
            <a:fillRect/>
          </a:stretch>
        </p:blipFill>
        <p:spPr>
          <a:xfrm rot="628361">
            <a:off x="3713551" y="4885079"/>
            <a:ext cx="685800" cy="678493"/>
          </a:xfrm>
          <a:prstGeom prst="rect">
            <a:avLst/>
          </a:prstGeom>
        </p:spPr>
      </p:pic>
    </p:spTree>
    <p:extLst>
      <p:ext uri="{BB962C8B-B14F-4D97-AF65-F5344CB8AC3E}">
        <p14:creationId xmlns:p14="http://schemas.microsoft.com/office/powerpoint/2010/main" xmlns="" val="28524164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Lide7.jpg"/>
          <p:cNvPicPr>
            <a:picLocks noChangeAspect="1"/>
          </p:cNvPicPr>
          <p:nvPr/>
        </p:nvPicPr>
        <p:blipFill>
          <a:blip r:embed="rId3" cstate="screen"/>
          <a:stretch>
            <a:fillRect/>
          </a:stretch>
        </p:blipFill>
        <p:spPr>
          <a:xfrm>
            <a:off x="0" y="0"/>
            <a:ext cx="9144000" cy="3056117"/>
          </a:xfrm>
          <a:prstGeom prst="rect">
            <a:avLst/>
          </a:prstGeom>
        </p:spPr>
      </p:pic>
      <p:pic>
        <p:nvPicPr>
          <p:cNvPr id="6" name="Picture 1"/>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2514600" y="2590800"/>
            <a:ext cx="4038600" cy="3905250"/>
          </a:xfrm>
          <a:prstGeom prst="rect">
            <a:avLst/>
          </a:prstGeom>
          <a:noFill/>
          <a:ln w="9525">
            <a:noFill/>
            <a:miter lim="800000"/>
            <a:headEnd/>
            <a:tailEnd/>
          </a:ln>
        </p:spPr>
      </p:pic>
      <p:sp>
        <p:nvSpPr>
          <p:cNvPr id="7" name="TextBox 6"/>
          <p:cNvSpPr txBox="1"/>
          <p:nvPr/>
        </p:nvSpPr>
        <p:spPr>
          <a:xfrm rot="21163635">
            <a:off x="2779029" y="3857080"/>
            <a:ext cx="3200400" cy="769441"/>
          </a:xfrm>
          <a:prstGeom prst="rect">
            <a:avLst/>
          </a:prstGeom>
          <a:noFill/>
        </p:spPr>
        <p:txBody>
          <a:bodyPr wrap="square" rtlCol="0">
            <a:spAutoFit/>
          </a:bodyPr>
          <a:lstStyle/>
          <a:p>
            <a:pPr algn="ctr"/>
            <a:r>
              <a:rPr lang="en-US" sz="4400" dirty="0" smtClean="0">
                <a:latin typeface="Rockwell" pitchFamily="18" charset="0"/>
              </a:rPr>
              <a:t>Handbooks</a:t>
            </a:r>
          </a:p>
        </p:txBody>
      </p:sp>
    </p:spTree>
    <p:extLst>
      <p:ext uri="{BB962C8B-B14F-4D97-AF65-F5344CB8AC3E}">
        <p14:creationId xmlns:p14="http://schemas.microsoft.com/office/powerpoint/2010/main" xmlns="" val="402152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lide8.jpg"/>
          <p:cNvPicPr>
            <a:picLocks noChangeAspect="1"/>
          </p:cNvPicPr>
          <p:nvPr/>
        </p:nvPicPr>
        <p:blipFill>
          <a:blip r:embed="rId3" cstate="screen"/>
          <a:stretch>
            <a:fillRect/>
          </a:stretch>
        </p:blipFill>
        <p:spPr>
          <a:xfrm>
            <a:off x="0" y="760"/>
            <a:ext cx="9144000" cy="6857240"/>
          </a:xfrm>
          <a:prstGeom prst="rect">
            <a:avLst/>
          </a:prstGeom>
        </p:spPr>
      </p:pic>
      <p:pic>
        <p:nvPicPr>
          <p:cNvPr id="6" name="Picture 1"/>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2514600" y="1447800"/>
            <a:ext cx="4038600" cy="3905250"/>
          </a:xfrm>
          <a:prstGeom prst="rect">
            <a:avLst/>
          </a:prstGeom>
          <a:noFill/>
          <a:ln w="9525">
            <a:noFill/>
            <a:miter lim="800000"/>
            <a:headEnd/>
            <a:tailEnd/>
          </a:ln>
        </p:spPr>
      </p:pic>
      <p:sp>
        <p:nvSpPr>
          <p:cNvPr id="7" name="TextBox 6"/>
          <p:cNvSpPr txBox="1"/>
          <p:nvPr/>
        </p:nvSpPr>
        <p:spPr>
          <a:xfrm rot="21163635">
            <a:off x="2855229" y="2866479"/>
            <a:ext cx="3200400" cy="769441"/>
          </a:xfrm>
          <a:prstGeom prst="rect">
            <a:avLst/>
          </a:prstGeom>
          <a:noFill/>
        </p:spPr>
        <p:txBody>
          <a:bodyPr wrap="square" rtlCol="0">
            <a:spAutoFit/>
          </a:bodyPr>
          <a:lstStyle/>
          <a:p>
            <a:r>
              <a:rPr lang="en-US" sz="4400" dirty="0" smtClean="0">
                <a:latin typeface="Rockwell" pitchFamily="18" charset="0"/>
              </a:rPr>
              <a:t>Magazines</a:t>
            </a:r>
          </a:p>
        </p:txBody>
      </p:sp>
    </p:spTree>
    <p:extLst>
      <p:ext uri="{BB962C8B-B14F-4D97-AF65-F5344CB8AC3E}">
        <p14:creationId xmlns:p14="http://schemas.microsoft.com/office/powerpoint/2010/main" xmlns="" val="12119716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9.jpg"/>
          <p:cNvPicPr>
            <a:picLocks noChangeAspect="1"/>
          </p:cNvPicPr>
          <p:nvPr/>
        </p:nvPicPr>
        <p:blipFill>
          <a:blip r:embed="rId3" cstate="screen"/>
          <a:stretch>
            <a:fillRect/>
          </a:stretch>
        </p:blipFill>
        <p:spPr>
          <a:xfrm>
            <a:off x="2028" y="0"/>
            <a:ext cx="9139943" cy="6858000"/>
          </a:xfrm>
          <a:prstGeom prst="rect">
            <a:avLst/>
          </a:prstGeom>
        </p:spPr>
      </p:pic>
      <p:pic>
        <p:nvPicPr>
          <p:cNvPr id="3" name="Picture 1"/>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228600" y="1981200"/>
            <a:ext cx="4038600" cy="3905250"/>
          </a:xfrm>
          <a:prstGeom prst="rect">
            <a:avLst/>
          </a:prstGeom>
          <a:noFill/>
          <a:ln w="9525">
            <a:noFill/>
            <a:miter lim="800000"/>
            <a:headEnd/>
            <a:tailEnd/>
          </a:ln>
        </p:spPr>
      </p:pic>
      <p:sp>
        <p:nvSpPr>
          <p:cNvPr id="4" name="TextBox 3"/>
          <p:cNvSpPr txBox="1"/>
          <p:nvPr/>
        </p:nvSpPr>
        <p:spPr>
          <a:xfrm rot="21163635">
            <a:off x="502546" y="3123385"/>
            <a:ext cx="3200400" cy="1446550"/>
          </a:xfrm>
          <a:prstGeom prst="rect">
            <a:avLst/>
          </a:prstGeom>
          <a:noFill/>
        </p:spPr>
        <p:txBody>
          <a:bodyPr wrap="square" rtlCol="0">
            <a:spAutoFit/>
          </a:bodyPr>
          <a:lstStyle/>
          <a:p>
            <a:pPr algn="ctr"/>
            <a:r>
              <a:rPr lang="en-US" sz="4400" dirty="0" smtClean="0">
                <a:latin typeface="Rockwell" pitchFamily="18" charset="0"/>
              </a:rPr>
              <a:t>Den Meetings</a:t>
            </a:r>
            <a:endParaRPr lang="en-US" sz="4400" dirty="0">
              <a:latin typeface="Rockwell" pitchFamily="18" charset="0"/>
            </a:endParaRPr>
          </a:p>
        </p:txBody>
      </p:sp>
    </p:spTree>
    <p:extLst>
      <p:ext uri="{BB962C8B-B14F-4D97-AF65-F5344CB8AC3E}">
        <p14:creationId xmlns:p14="http://schemas.microsoft.com/office/powerpoint/2010/main" xmlns="" val="3512478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www.scouting.org/scoutsource/CubScouts/AboutCubScouts/ThePack/~/media/Images/cubscouts/about/thepack/dcf.jpg.ashx"/>
          <p:cNvPicPr/>
          <p:nvPr/>
        </p:nvPicPr>
        <p:blipFill>
          <a:blip r:embed="rId3" cstate="screen"/>
          <a:srcRect/>
          <a:stretch>
            <a:fillRect/>
          </a:stretch>
        </p:blipFill>
        <p:spPr bwMode="auto">
          <a:xfrm>
            <a:off x="914400" y="533400"/>
            <a:ext cx="2971800" cy="2819400"/>
          </a:xfrm>
          <a:prstGeom prst="rect">
            <a:avLst/>
          </a:prstGeom>
          <a:noFill/>
          <a:ln w="9525">
            <a:noFill/>
            <a:miter lim="800000"/>
            <a:headEnd/>
            <a:tailEnd/>
          </a:ln>
        </p:spPr>
      </p:pic>
      <p:pic>
        <p:nvPicPr>
          <p:cNvPr id="11" name="Picture 10" descr="http://images.all-free-download.com/images/graphiclarge/blank_sticky_note_clip_art_9428.jpg"/>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3962400" y="1828800"/>
            <a:ext cx="4953000" cy="4778188"/>
          </a:xfrm>
          <a:prstGeom prst="rect">
            <a:avLst/>
          </a:prstGeom>
          <a:noFill/>
        </p:spPr>
      </p:pic>
      <p:sp>
        <p:nvSpPr>
          <p:cNvPr id="12" name="TextBox 11"/>
          <p:cNvSpPr txBox="1"/>
          <p:nvPr/>
        </p:nvSpPr>
        <p:spPr>
          <a:xfrm rot="21163635">
            <a:off x="4246865" y="3671991"/>
            <a:ext cx="4007693" cy="769441"/>
          </a:xfrm>
          <a:prstGeom prst="rect">
            <a:avLst/>
          </a:prstGeom>
          <a:noFill/>
        </p:spPr>
        <p:txBody>
          <a:bodyPr wrap="square" rtlCol="0">
            <a:spAutoFit/>
          </a:bodyPr>
          <a:lstStyle/>
          <a:p>
            <a:pPr algn="ctr"/>
            <a:r>
              <a:rPr lang="en-US" sz="4400" dirty="0" smtClean="0">
                <a:latin typeface="Rockwell" pitchFamily="18" charset="0"/>
              </a:rPr>
              <a:t> Den Chief </a:t>
            </a:r>
            <a:endParaRPr lang="en-US" sz="4400" dirty="0">
              <a:latin typeface="Rockwell" pitchFamily="18" charset="0"/>
            </a:endParaRPr>
          </a:p>
        </p:txBody>
      </p:sp>
      <p:pic>
        <p:nvPicPr>
          <p:cNvPr id="7" name="Picture 6" descr="ill-01.jpg"/>
          <p:cNvPicPr>
            <a:picLocks noChangeAspect="1"/>
          </p:cNvPicPr>
          <p:nvPr/>
        </p:nvPicPr>
        <p:blipFill>
          <a:blip r:embed="rId5" cstate="screen"/>
          <a:stretch>
            <a:fillRect/>
          </a:stretch>
        </p:blipFill>
        <p:spPr>
          <a:xfrm>
            <a:off x="609600" y="3810000"/>
            <a:ext cx="3333750" cy="2809875"/>
          </a:xfrm>
          <a:prstGeom prst="rect">
            <a:avLst/>
          </a:prstGeom>
        </p:spPr>
      </p:pic>
    </p:spTree>
    <p:extLst>
      <p:ext uri="{BB962C8B-B14F-4D97-AF65-F5344CB8AC3E}">
        <p14:creationId xmlns:p14="http://schemas.microsoft.com/office/powerpoint/2010/main" xmlns="" val="14153145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0.jpg"/>
          <p:cNvPicPr>
            <a:picLocks noChangeAspect="1"/>
          </p:cNvPicPr>
          <p:nvPr/>
        </p:nvPicPr>
        <p:blipFill>
          <a:blip r:embed="rId3" cstate="screen"/>
          <a:stretch>
            <a:fillRect/>
          </a:stretch>
        </p:blipFill>
        <p:spPr>
          <a:xfrm>
            <a:off x="2028" y="0"/>
            <a:ext cx="9139943" cy="6858000"/>
          </a:xfrm>
          <a:prstGeom prst="rect">
            <a:avLst/>
          </a:prstGeom>
        </p:spPr>
      </p:pic>
      <p:pic>
        <p:nvPicPr>
          <p:cNvPr id="33800" name="Picture 8" descr="http://images.all-free-download.com/images/graphiclarge/blank_sticky_note_clip_art_9428.jpg"/>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2057400" y="1080247"/>
            <a:ext cx="4953000" cy="4778188"/>
          </a:xfrm>
          <a:prstGeom prst="rect">
            <a:avLst/>
          </a:prstGeom>
          <a:noFill/>
        </p:spPr>
      </p:pic>
      <p:sp>
        <p:nvSpPr>
          <p:cNvPr id="4" name="Title 1"/>
          <p:cNvSpPr>
            <a:spLocks noGrp="1"/>
          </p:cNvSpPr>
          <p:nvPr>
            <p:ph type="title"/>
          </p:nvPr>
        </p:nvSpPr>
        <p:spPr>
          <a:xfrm rot="21050676">
            <a:off x="1415153" y="1967389"/>
            <a:ext cx="5775049" cy="2500886"/>
          </a:xfrm>
          <a:noFill/>
          <a:scene3d>
            <a:camera prst="orthographicFront"/>
            <a:lightRig rig="threePt" dir="t"/>
          </a:scene3d>
          <a:sp3d>
            <a:bevelT/>
          </a:sp3d>
        </p:spPr>
        <p:txBody>
          <a:bodyPr>
            <a:normAutofit/>
          </a:bodyPr>
          <a:lstStyle/>
          <a:p>
            <a:r>
              <a:rPr lang="en-US" sz="6600" dirty="0" smtClean="0">
                <a:latin typeface="Rockwell" pitchFamily="18" charset="0"/>
              </a:rPr>
              <a:t>Training</a:t>
            </a:r>
            <a:endParaRPr lang="en-US" sz="6600" dirty="0">
              <a:latin typeface="Rockwell" pitchFamily="18" charset="0"/>
            </a:endParaRPr>
          </a:p>
        </p:txBody>
      </p:sp>
    </p:spTree>
    <p:extLst>
      <p:ext uri="{BB962C8B-B14F-4D97-AF65-F5344CB8AC3E}">
        <p14:creationId xmlns:p14="http://schemas.microsoft.com/office/powerpoint/2010/main" xmlns="" val="30728533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eaders1.jpg"/>
          <p:cNvPicPr>
            <a:picLocks noChangeAspect="1"/>
          </p:cNvPicPr>
          <p:nvPr/>
        </p:nvPicPr>
        <p:blipFill>
          <a:blip r:embed="rId3" cstate="screen"/>
          <a:stretch>
            <a:fillRect/>
          </a:stretch>
        </p:blipFill>
        <p:spPr>
          <a:xfrm>
            <a:off x="5181600" y="533400"/>
            <a:ext cx="3406140" cy="5453282"/>
          </a:xfrm>
          <a:prstGeom prst="rect">
            <a:avLst/>
          </a:prstGeom>
        </p:spPr>
      </p:pic>
      <p:pic>
        <p:nvPicPr>
          <p:cNvPr id="9" name="Picture 8" descr="http://images.all-free-download.com/images/graphiclarge/blank_sticky_note_clip_art_9428.jpg"/>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304800" y="1752600"/>
            <a:ext cx="4953000" cy="4778188"/>
          </a:xfrm>
          <a:prstGeom prst="rect">
            <a:avLst/>
          </a:prstGeom>
          <a:noFill/>
        </p:spPr>
      </p:pic>
      <p:sp>
        <p:nvSpPr>
          <p:cNvPr id="8" name="TextBox 7"/>
          <p:cNvSpPr txBox="1"/>
          <p:nvPr/>
        </p:nvSpPr>
        <p:spPr>
          <a:xfrm rot="21163635">
            <a:off x="916887" y="2567647"/>
            <a:ext cx="3200400" cy="2800767"/>
          </a:xfrm>
          <a:prstGeom prst="rect">
            <a:avLst/>
          </a:prstGeom>
          <a:noFill/>
        </p:spPr>
        <p:txBody>
          <a:bodyPr wrap="square" rtlCol="0">
            <a:spAutoFit/>
          </a:bodyPr>
          <a:lstStyle/>
          <a:p>
            <a:pPr algn="ctr"/>
            <a:r>
              <a:rPr lang="en-US" sz="4400" dirty="0" smtClean="0">
                <a:latin typeface="Rockwell" pitchFamily="18" charset="0"/>
              </a:rPr>
              <a:t>Selection and Succession Plans</a:t>
            </a:r>
          </a:p>
        </p:txBody>
      </p:sp>
    </p:spTree>
    <p:extLst>
      <p:ext uri="{BB962C8B-B14F-4D97-AF65-F5344CB8AC3E}">
        <p14:creationId xmlns:p14="http://schemas.microsoft.com/office/powerpoint/2010/main" xmlns="" val="1901498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2.jpg"/>
          <p:cNvPicPr>
            <a:picLocks noChangeAspect="1"/>
          </p:cNvPicPr>
          <p:nvPr/>
        </p:nvPicPr>
        <p:blipFill>
          <a:blip r:embed="rId3" cstate="screen"/>
          <a:stretch>
            <a:fillRect/>
          </a:stretch>
        </p:blipFill>
        <p:spPr>
          <a:xfrm>
            <a:off x="2028" y="0"/>
            <a:ext cx="9139943" cy="6858000"/>
          </a:xfrm>
          <a:prstGeom prst="rect">
            <a:avLst/>
          </a:prstGeom>
        </p:spPr>
      </p:pic>
      <p:pic>
        <p:nvPicPr>
          <p:cNvPr id="9" name="Picture 8" descr="http://images.all-free-download.com/images/graphiclarge/blank_sticky_note_clip_art_9428.jpg"/>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4191000" y="0"/>
            <a:ext cx="4953000" cy="4778188"/>
          </a:xfrm>
          <a:prstGeom prst="rect">
            <a:avLst/>
          </a:prstGeom>
          <a:noFill/>
        </p:spPr>
      </p:pic>
      <p:sp>
        <p:nvSpPr>
          <p:cNvPr id="10" name="TextBox 9"/>
          <p:cNvSpPr txBox="1"/>
          <p:nvPr/>
        </p:nvSpPr>
        <p:spPr>
          <a:xfrm rot="21163635">
            <a:off x="4922371" y="1875259"/>
            <a:ext cx="3200400" cy="923330"/>
          </a:xfrm>
          <a:prstGeom prst="rect">
            <a:avLst/>
          </a:prstGeom>
          <a:noFill/>
        </p:spPr>
        <p:txBody>
          <a:bodyPr wrap="square" rtlCol="0">
            <a:spAutoFit/>
          </a:bodyPr>
          <a:lstStyle/>
          <a:p>
            <a:pPr algn="ctr"/>
            <a:r>
              <a:rPr lang="en-US" sz="5400" dirty="0" smtClean="0">
                <a:latin typeface="Rockwell" pitchFamily="18" charset="0"/>
              </a:rPr>
              <a:t>Planning</a:t>
            </a:r>
          </a:p>
        </p:txBody>
      </p:sp>
    </p:spTree>
    <p:extLst>
      <p:ext uri="{BB962C8B-B14F-4D97-AF65-F5344CB8AC3E}">
        <p14:creationId xmlns:p14="http://schemas.microsoft.com/office/powerpoint/2010/main" xmlns="" val="32691305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screen"/>
          <a:srcRect/>
          <a:stretch>
            <a:fillRect/>
          </a:stretch>
        </p:blipFill>
        <p:spPr bwMode="auto">
          <a:xfrm>
            <a:off x="0" y="0"/>
            <a:ext cx="6019800" cy="6120691"/>
          </a:xfrm>
          <a:prstGeom prst="rect">
            <a:avLst/>
          </a:prstGeom>
          <a:noFill/>
          <a:ln w="9525">
            <a:noFill/>
            <a:miter lim="800000"/>
            <a:headEnd/>
            <a:tailEnd/>
          </a:ln>
        </p:spPr>
      </p:pic>
      <p:pic>
        <p:nvPicPr>
          <p:cNvPr id="3" name="Picture 1"/>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4648200" y="457200"/>
            <a:ext cx="4038600" cy="3905250"/>
          </a:xfrm>
          <a:prstGeom prst="rect">
            <a:avLst/>
          </a:prstGeom>
          <a:noFill/>
          <a:ln w="9525">
            <a:noFill/>
            <a:miter lim="800000"/>
            <a:headEnd/>
            <a:tailEnd/>
          </a:ln>
        </p:spPr>
      </p:pic>
      <p:sp>
        <p:nvSpPr>
          <p:cNvPr id="4" name="Title 1"/>
          <p:cNvSpPr>
            <a:spLocks noGrp="1"/>
          </p:cNvSpPr>
          <p:nvPr>
            <p:ph type="title"/>
          </p:nvPr>
        </p:nvSpPr>
        <p:spPr>
          <a:xfrm rot="20963852">
            <a:off x="4855517" y="1054843"/>
            <a:ext cx="3421742" cy="2571014"/>
          </a:xfrm>
          <a:noFill/>
        </p:spPr>
        <p:txBody>
          <a:bodyPr>
            <a:normAutofit/>
          </a:bodyPr>
          <a:lstStyle/>
          <a:p>
            <a:r>
              <a:rPr lang="en-US" sz="4000" dirty="0" smtClean="0">
                <a:latin typeface="Rockwell" pitchFamily="18" charset="0"/>
              </a:rPr>
              <a:t>Scouting.org/</a:t>
            </a:r>
            <a:br>
              <a:rPr lang="en-US" sz="4000" dirty="0" smtClean="0">
                <a:latin typeface="Rockwell" pitchFamily="18" charset="0"/>
              </a:rPr>
            </a:br>
            <a:r>
              <a:rPr lang="en-US" sz="4000" dirty="0" err="1" smtClean="0">
                <a:latin typeface="Rockwell" pitchFamily="18" charset="0"/>
              </a:rPr>
              <a:t>cubscouts</a:t>
            </a:r>
            <a:endParaRPr lang="en-US" sz="4000" dirty="0">
              <a:latin typeface="Rockwell" pitchFamily="18" charset="0"/>
            </a:endParaRPr>
          </a:p>
        </p:txBody>
      </p:sp>
    </p:spTree>
    <p:extLst>
      <p:ext uri="{BB962C8B-B14F-4D97-AF65-F5344CB8AC3E}">
        <p14:creationId xmlns:p14="http://schemas.microsoft.com/office/powerpoint/2010/main" xmlns="" val="32029385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a:effectLst/>
        </p:spPr>
      </p:pic>
      <p:pic>
        <p:nvPicPr>
          <p:cNvPr id="2" name="Picture 1"/>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533400" y="2952750"/>
            <a:ext cx="4038600" cy="3905250"/>
          </a:xfrm>
          <a:prstGeom prst="rect">
            <a:avLst/>
          </a:prstGeom>
          <a:noFill/>
          <a:ln w="9525">
            <a:noFill/>
            <a:miter lim="800000"/>
            <a:headEnd/>
            <a:tailEnd/>
          </a:ln>
        </p:spPr>
      </p:pic>
      <p:sp>
        <p:nvSpPr>
          <p:cNvPr id="3" name="TextBox 2"/>
          <p:cNvSpPr txBox="1"/>
          <p:nvPr/>
        </p:nvSpPr>
        <p:spPr>
          <a:xfrm rot="21163635">
            <a:off x="648326" y="3711809"/>
            <a:ext cx="3393239" cy="2031325"/>
          </a:xfrm>
          <a:prstGeom prst="rect">
            <a:avLst/>
          </a:prstGeom>
          <a:noFill/>
        </p:spPr>
        <p:txBody>
          <a:bodyPr wrap="square" rtlCol="0">
            <a:spAutoFit/>
          </a:bodyPr>
          <a:lstStyle/>
          <a:p>
            <a:pPr algn="ctr"/>
            <a:r>
              <a:rPr lang="en-US" sz="4200" dirty="0" smtClean="0">
                <a:latin typeface="Rockwell" pitchFamily="18" charset="0"/>
              </a:rPr>
              <a:t>Summertime Pack Program</a:t>
            </a:r>
            <a:endParaRPr lang="en-US" sz="4200" dirty="0">
              <a:latin typeface="Rockwell"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3.jpg"/>
          <p:cNvPicPr>
            <a:picLocks noChangeAspect="1"/>
          </p:cNvPicPr>
          <p:nvPr/>
        </p:nvPicPr>
        <p:blipFill>
          <a:blip r:embed="rId3" cstate="screen"/>
          <a:stretch>
            <a:fillRect/>
          </a:stretch>
        </p:blipFill>
        <p:spPr>
          <a:xfrm>
            <a:off x="2028" y="0"/>
            <a:ext cx="9139943" cy="6858000"/>
          </a:xfrm>
          <a:prstGeom prst="rect">
            <a:avLst/>
          </a:prstGeom>
        </p:spPr>
      </p:pic>
      <p:pic>
        <p:nvPicPr>
          <p:cNvPr id="11" name="Picture 10" descr="http://images.all-free-download.com/images/graphiclarge/blank_sticky_note_clip_art_9428.jpg"/>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3962400" y="1828800"/>
            <a:ext cx="4953000" cy="4778188"/>
          </a:xfrm>
          <a:prstGeom prst="rect">
            <a:avLst/>
          </a:prstGeom>
          <a:noFill/>
        </p:spPr>
      </p:pic>
      <p:sp>
        <p:nvSpPr>
          <p:cNvPr id="12" name="TextBox 11"/>
          <p:cNvSpPr txBox="1"/>
          <p:nvPr/>
        </p:nvSpPr>
        <p:spPr>
          <a:xfrm rot="21163635">
            <a:off x="4246865" y="2994883"/>
            <a:ext cx="4007693" cy="2123658"/>
          </a:xfrm>
          <a:prstGeom prst="rect">
            <a:avLst/>
          </a:prstGeom>
          <a:noFill/>
        </p:spPr>
        <p:txBody>
          <a:bodyPr wrap="square" rtlCol="0">
            <a:spAutoFit/>
          </a:bodyPr>
          <a:lstStyle/>
          <a:p>
            <a:pPr algn="ctr"/>
            <a:r>
              <a:rPr lang="en-US" sz="4400" dirty="0" smtClean="0">
                <a:latin typeface="Rockwell" pitchFamily="18" charset="0"/>
              </a:rPr>
              <a:t>Advancement and Recognition</a:t>
            </a:r>
            <a:endParaRPr lang="en-US" sz="4400" dirty="0">
              <a:latin typeface="Rockwell" pitchFamily="18" charset="0"/>
            </a:endParaRPr>
          </a:p>
        </p:txBody>
      </p:sp>
    </p:spTree>
    <p:extLst>
      <p:ext uri="{BB962C8B-B14F-4D97-AF65-F5344CB8AC3E}">
        <p14:creationId xmlns:p14="http://schemas.microsoft.com/office/powerpoint/2010/main" xmlns="" val="1415314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cstate="screen"/>
          <a:stretch>
            <a:fillRect/>
          </a:stretch>
        </p:blipFill>
        <p:spPr>
          <a:xfrm>
            <a:off x="127777" y="914400"/>
            <a:ext cx="4444223" cy="5334000"/>
          </a:xfrm>
          <a:prstGeom prst="rect">
            <a:avLst/>
          </a:prstGeom>
        </p:spPr>
      </p:pic>
      <p:pic>
        <p:nvPicPr>
          <p:cNvPr id="2050" name="Picture 2" descr="http://blogs.angloinfo.com/never-kiss-swiss/files/2011/04/dollar-sign.jpg"/>
          <p:cNvPicPr>
            <a:picLocks noChangeAspect="1" noChangeArrowheads="1"/>
          </p:cNvPicPr>
          <p:nvPr/>
        </p:nvPicPr>
        <p:blipFill>
          <a:blip r:embed="rId4" cstate="screen"/>
          <a:srcRect/>
          <a:stretch>
            <a:fillRect/>
          </a:stretch>
        </p:blipFill>
        <p:spPr bwMode="auto">
          <a:xfrm>
            <a:off x="5638800" y="1752600"/>
            <a:ext cx="2451100" cy="344568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4.jpg"/>
          <p:cNvPicPr>
            <a:picLocks noChangeAspect="1"/>
          </p:cNvPicPr>
          <p:nvPr/>
        </p:nvPicPr>
        <p:blipFill>
          <a:blip r:embed="rId3" cstate="screen"/>
          <a:stretch>
            <a:fillRect/>
          </a:stretch>
        </p:blipFill>
        <p:spPr>
          <a:xfrm>
            <a:off x="304800" y="533400"/>
            <a:ext cx="8467344" cy="3230880"/>
          </a:xfrm>
          <a:prstGeom prst="rect">
            <a:avLst/>
          </a:prstGeom>
        </p:spPr>
      </p:pic>
      <p:pic>
        <p:nvPicPr>
          <p:cNvPr id="8" name="Picture 1"/>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914400" y="2667000"/>
            <a:ext cx="4038600" cy="3905250"/>
          </a:xfrm>
          <a:prstGeom prst="rect">
            <a:avLst/>
          </a:prstGeom>
          <a:noFill/>
          <a:ln w="9525">
            <a:noFill/>
            <a:miter lim="800000"/>
            <a:headEnd/>
            <a:tailEnd/>
          </a:ln>
        </p:spPr>
      </p:pic>
      <p:sp>
        <p:nvSpPr>
          <p:cNvPr id="9" name="Title 1"/>
          <p:cNvSpPr>
            <a:spLocks noGrp="1"/>
          </p:cNvSpPr>
          <p:nvPr>
            <p:ph type="title"/>
          </p:nvPr>
        </p:nvSpPr>
        <p:spPr>
          <a:xfrm rot="20963852">
            <a:off x="1121717" y="3264643"/>
            <a:ext cx="3421742" cy="2571014"/>
          </a:xfrm>
          <a:noFill/>
        </p:spPr>
        <p:txBody>
          <a:bodyPr>
            <a:normAutofit/>
          </a:bodyPr>
          <a:lstStyle/>
          <a:p>
            <a:r>
              <a:rPr lang="en-US" sz="4000" dirty="0" smtClean="0">
                <a:latin typeface="Rockwell" pitchFamily="18" charset="0"/>
              </a:rPr>
              <a:t>Parent Orientation</a:t>
            </a:r>
            <a:endParaRPr lang="en-US" sz="4000" dirty="0">
              <a:latin typeface="Rockwell" pitchFamily="18" charset="0"/>
            </a:endParaRPr>
          </a:p>
        </p:txBody>
      </p:sp>
    </p:spTree>
    <p:extLst>
      <p:ext uri="{BB962C8B-B14F-4D97-AF65-F5344CB8AC3E}">
        <p14:creationId xmlns:p14="http://schemas.microsoft.com/office/powerpoint/2010/main" xmlns="" val="31880041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4.jpg"/>
          <p:cNvPicPr>
            <a:picLocks noChangeAspect="1"/>
          </p:cNvPicPr>
          <p:nvPr/>
        </p:nvPicPr>
        <p:blipFill>
          <a:blip r:embed="rId3" cstate="screen"/>
          <a:stretch>
            <a:fillRect/>
          </a:stretch>
        </p:blipFill>
        <p:spPr>
          <a:xfrm>
            <a:off x="304800" y="533400"/>
            <a:ext cx="8467344" cy="1828800"/>
          </a:xfrm>
          <a:prstGeom prst="rect">
            <a:avLst/>
          </a:prstGeom>
        </p:spPr>
      </p:pic>
      <p:pic>
        <p:nvPicPr>
          <p:cNvPr id="1026" name="Picture 2"/>
          <p:cNvPicPr>
            <a:picLocks noChangeAspect="1" noChangeArrowheads="1"/>
          </p:cNvPicPr>
          <p:nvPr/>
        </p:nvPicPr>
        <p:blipFill>
          <a:blip r:embed="rId4" cstate="screen"/>
          <a:srcRect/>
          <a:stretch>
            <a:fillRect/>
          </a:stretch>
        </p:blipFill>
        <p:spPr bwMode="auto">
          <a:xfrm rot="1271947">
            <a:off x="4261589" y="2303199"/>
            <a:ext cx="3530321" cy="4844099"/>
          </a:xfrm>
          <a:prstGeom prst="rect">
            <a:avLst/>
          </a:prstGeom>
          <a:noFill/>
          <a:ln w="9525">
            <a:noFill/>
            <a:miter lim="800000"/>
            <a:headEnd/>
            <a:tailEnd/>
          </a:ln>
        </p:spPr>
      </p:pic>
      <p:pic>
        <p:nvPicPr>
          <p:cNvPr id="8" name="Picture 1"/>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381000" y="2743200"/>
            <a:ext cx="3733800" cy="3610514"/>
          </a:xfrm>
          <a:prstGeom prst="rect">
            <a:avLst/>
          </a:prstGeom>
          <a:noFill/>
          <a:ln w="9525">
            <a:noFill/>
            <a:miter lim="800000"/>
            <a:headEnd/>
            <a:tailEnd/>
          </a:ln>
        </p:spPr>
      </p:pic>
      <p:sp>
        <p:nvSpPr>
          <p:cNvPr id="9" name="Title 1"/>
          <p:cNvSpPr>
            <a:spLocks noGrp="1"/>
          </p:cNvSpPr>
          <p:nvPr>
            <p:ph type="title"/>
          </p:nvPr>
        </p:nvSpPr>
        <p:spPr>
          <a:xfrm rot="20963852">
            <a:off x="435917" y="3112243"/>
            <a:ext cx="3421742" cy="2571014"/>
          </a:xfrm>
          <a:noFill/>
        </p:spPr>
        <p:txBody>
          <a:bodyPr>
            <a:normAutofit/>
          </a:bodyPr>
          <a:lstStyle/>
          <a:p>
            <a:r>
              <a:rPr lang="en-US" sz="4000" dirty="0" smtClean="0">
                <a:latin typeface="Rockwell" pitchFamily="18" charset="0"/>
              </a:rPr>
              <a:t>Parent Orientation</a:t>
            </a:r>
            <a:endParaRPr lang="en-US" sz="4000" dirty="0">
              <a:latin typeface="Rockwell" pitchFamily="18" charset="0"/>
            </a:endParaRPr>
          </a:p>
        </p:txBody>
      </p:sp>
    </p:spTree>
    <p:extLst>
      <p:ext uri="{BB962C8B-B14F-4D97-AF65-F5344CB8AC3E}">
        <p14:creationId xmlns:p14="http://schemas.microsoft.com/office/powerpoint/2010/main" xmlns="" val="31880041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lide15.jpg"/>
          <p:cNvPicPr>
            <a:picLocks noChangeAspect="1"/>
          </p:cNvPicPr>
          <p:nvPr/>
        </p:nvPicPr>
        <p:blipFill>
          <a:blip r:embed="rId3" cstate="screen"/>
          <a:stretch>
            <a:fillRect/>
          </a:stretch>
        </p:blipFill>
        <p:spPr>
          <a:xfrm>
            <a:off x="0" y="21166"/>
            <a:ext cx="9144000" cy="6815667"/>
          </a:xfrm>
          <a:prstGeom prst="rect">
            <a:avLst/>
          </a:prstGeom>
        </p:spPr>
      </p:pic>
      <p:pic>
        <p:nvPicPr>
          <p:cNvPr id="8" name="Picture 1"/>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0" y="0"/>
            <a:ext cx="4038600" cy="3905250"/>
          </a:xfrm>
          <a:prstGeom prst="rect">
            <a:avLst/>
          </a:prstGeom>
          <a:noFill/>
          <a:ln w="9525">
            <a:noFill/>
            <a:miter lim="800000"/>
            <a:headEnd/>
            <a:tailEnd/>
          </a:ln>
        </p:spPr>
      </p:pic>
      <p:sp>
        <p:nvSpPr>
          <p:cNvPr id="9" name="Title 1"/>
          <p:cNvSpPr>
            <a:spLocks noGrp="1"/>
          </p:cNvSpPr>
          <p:nvPr>
            <p:ph type="title"/>
          </p:nvPr>
        </p:nvSpPr>
        <p:spPr>
          <a:xfrm rot="20963852">
            <a:off x="105733" y="1228806"/>
            <a:ext cx="3554817" cy="1479165"/>
          </a:xfrm>
          <a:noFill/>
        </p:spPr>
        <p:txBody>
          <a:bodyPr>
            <a:normAutofit/>
          </a:bodyPr>
          <a:lstStyle/>
          <a:p>
            <a:r>
              <a:rPr lang="en-US" sz="3900" dirty="0" smtClean="0">
                <a:latin typeface="Rockwell" pitchFamily="18" charset="0"/>
              </a:rPr>
              <a:t>Communicate</a:t>
            </a:r>
            <a:endParaRPr lang="en-US" sz="3900" dirty="0">
              <a:latin typeface="Rockwell" pitchFamily="18" charset="0"/>
            </a:endParaRPr>
          </a:p>
        </p:txBody>
      </p:sp>
      <p:pic>
        <p:nvPicPr>
          <p:cNvPr id="10" name="Picture 1"/>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1981200" y="2952750"/>
            <a:ext cx="4038600" cy="3905250"/>
          </a:xfrm>
          <a:prstGeom prst="rect">
            <a:avLst/>
          </a:prstGeom>
          <a:noFill/>
          <a:ln w="9525">
            <a:noFill/>
            <a:miter lim="800000"/>
            <a:headEnd/>
            <a:tailEnd/>
          </a:ln>
        </p:spPr>
      </p:pic>
      <p:sp>
        <p:nvSpPr>
          <p:cNvPr id="11" name="Title 1"/>
          <p:cNvSpPr txBox="1">
            <a:spLocks/>
          </p:cNvSpPr>
          <p:nvPr/>
        </p:nvSpPr>
        <p:spPr>
          <a:xfrm rot="20963852">
            <a:off x="2086933" y="4181556"/>
            <a:ext cx="3554817" cy="1479165"/>
          </a:xfrm>
          <a:prstGeom prst="rect">
            <a:avLst/>
          </a:prstGeom>
          <a:no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smtClean="0">
                <a:ln>
                  <a:noFill/>
                </a:ln>
                <a:solidFill>
                  <a:schemeClr val="tx1"/>
                </a:solidFill>
                <a:effectLst/>
                <a:uLnTx/>
                <a:uFillTx/>
                <a:latin typeface="Rockwell" pitchFamily="18" charset="0"/>
                <a:ea typeface="+mj-ea"/>
                <a:cs typeface="+mj-cs"/>
              </a:rPr>
              <a:t>Bonding</a:t>
            </a:r>
            <a:endParaRPr kumimoji="0" lang="en-US" sz="3900" b="0" i="0" u="none" strike="noStrike" kern="1200" cap="none" spc="0" normalizeH="0" baseline="0" noProof="0" dirty="0">
              <a:ln>
                <a:noFill/>
              </a:ln>
              <a:solidFill>
                <a:schemeClr val="tx1"/>
              </a:solidFill>
              <a:effectLst/>
              <a:uLnTx/>
              <a:uFillTx/>
              <a:latin typeface="Rockwell" pitchFamily="18" charset="0"/>
              <a:ea typeface="+mj-ea"/>
              <a:cs typeface="+mj-cs"/>
            </a:endParaRPr>
          </a:p>
        </p:txBody>
      </p:sp>
      <p:pic>
        <p:nvPicPr>
          <p:cNvPr id="12" name="Picture 1"/>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5105400" y="0"/>
            <a:ext cx="4038600" cy="3905250"/>
          </a:xfrm>
          <a:prstGeom prst="rect">
            <a:avLst/>
          </a:prstGeom>
          <a:noFill/>
          <a:ln w="9525">
            <a:noFill/>
            <a:miter lim="800000"/>
            <a:headEnd/>
            <a:tailEnd/>
          </a:ln>
        </p:spPr>
      </p:pic>
      <p:sp>
        <p:nvSpPr>
          <p:cNvPr id="13" name="Title 1"/>
          <p:cNvSpPr txBox="1">
            <a:spLocks/>
          </p:cNvSpPr>
          <p:nvPr/>
        </p:nvSpPr>
        <p:spPr>
          <a:xfrm rot="20963852">
            <a:off x="5211133" y="1228806"/>
            <a:ext cx="3554817" cy="1479165"/>
          </a:xfrm>
          <a:prstGeom prst="rect">
            <a:avLst/>
          </a:prstGeom>
          <a:no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smtClean="0">
                <a:ln>
                  <a:noFill/>
                </a:ln>
                <a:solidFill>
                  <a:schemeClr val="tx1"/>
                </a:solidFill>
                <a:effectLst/>
                <a:uLnTx/>
                <a:uFillTx/>
                <a:latin typeface="Rockwell" pitchFamily="18" charset="0"/>
                <a:ea typeface="+mj-ea"/>
                <a:cs typeface="+mj-cs"/>
              </a:rPr>
              <a:t>Social Events</a:t>
            </a:r>
            <a:endParaRPr kumimoji="0" lang="en-US" sz="3900" b="0" i="0" u="none" strike="noStrike" kern="1200" cap="none" spc="0" normalizeH="0" baseline="0" noProof="0" dirty="0">
              <a:ln>
                <a:noFill/>
              </a:ln>
              <a:solidFill>
                <a:schemeClr val="tx1"/>
              </a:solidFill>
              <a:effectLst/>
              <a:uLnTx/>
              <a:uFillTx/>
              <a:latin typeface="Rockwell" pitchFamily="18" charset="0"/>
              <a:ea typeface="+mj-ea"/>
              <a:cs typeface="+mj-cs"/>
            </a:endParaRPr>
          </a:p>
        </p:txBody>
      </p:sp>
    </p:spTree>
    <p:extLst>
      <p:ext uri="{BB962C8B-B14F-4D97-AF65-F5344CB8AC3E}">
        <p14:creationId xmlns:p14="http://schemas.microsoft.com/office/powerpoint/2010/main" xmlns="" val="236041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011362"/>
          </a:xfrm>
        </p:spPr>
        <p:txBody>
          <a:bodyPr/>
          <a:lstStyle/>
          <a:p>
            <a:pPr algn="ctr"/>
            <a:r>
              <a:rPr lang="en-US" dirty="0" smtClean="0"/>
              <a:t/>
            </a:r>
            <a:br>
              <a:rPr lang="en-US" dirty="0" smtClean="0"/>
            </a:br>
            <a:r>
              <a:rPr lang="en-US" dirty="0" smtClean="0">
                <a:latin typeface="Rockwell" pitchFamily="18" charset="0"/>
              </a:rPr>
              <a:t>Six Takeaway Actions to Implement Best Practices</a:t>
            </a:r>
            <a:r>
              <a:rPr lang="en-US" dirty="0" smtClean="0"/>
              <a:t/>
            </a:r>
            <a:br>
              <a:rPr lang="en-US" dirty="0" smtClean="0"/>
            </a:br>
            <a:r>
              <a:rPr lang="en-US" dirty="0" smtClean="0"/>
              <a:t>  </a:t>
            </a:r>
            <a:endParaRPr lang="en-US" dirty="0"/>
          </a:p>
        </p:txBody>
      </p:sp>
      <p:sp>
        <p:nvSpPr>
          <p:cNvPr id="3" name="Content Placeholder 2"/>
          <p:cNvSpPr>
            <a:spLocks noGrp="1"/>
          </p:cNvSpPr>
          <p:nvPr>
            <p:ph idx="1"/>
          </p:nvPr>
        </p:nvSpPr>
        <p:spPr>
          <a:xfrm>
            <a:off x="457200" y="2286000"/>
            <a:ext cx="7467600" cy="3733800"/>
          </a:xfrm>
        </p:spPr>
        <p:txBody>
          <a:bodyPr/>
          <a:lstStyle/>
          <a:p>
            <a:pPr marL="392113" indent="0">
              <a:buNone/>
            </a:pPr>
            <a:r>
              <a:rPr lang="en-US" dirty="0" smtClean="0">
                <a:latin typeface="Rockwell" pitchFamily="18" charset="0"/>
              </a:rPr>
              <a:t>	Handbooks for All Cub Scouts</a:t>
            </a:r>
          </a:p>
          <a:p>
            <a:pPr marL="392113" indent="0">
              <a:buNone/>
            </a:pPr>
            <a:r>
              <a:rPr lang="en-US" dirty="0" smtClean="0">
                <a:latin typeface="Rockwell" pitchFamily="18" charset="0"/>
              </a:rPr>
              <a:t>	Orientation, Selection, and Training </a:t>
            </a:r>
          </a:p>
          <a:p>
            <a:pPr marL="392113" indent="0">
              <a:buNone/>
            </a:pPr>
            <a:r>
              <a:rPr lang="en-US" dirty="0" smtClean="0">
                <a:latin typeface="Rockwell" pitchFamily="18" charset="0"/>
              </a:rPr>
              <a:t> 	First Den Meeting Within 7 Days </a:t>
            </a:r>
          </a:p>
          <a:p>
            <a:pPr marL="392113" indent="0">
              <a:buNone/>
            </a:pPr>
            <a:r>
              <a:rPr lang="en-US" dirty="0" smtClean="0">
                <a:latin typeface="Rockwell" pitchFamily="18" charset="0"/>
              </a:rPr>
              <a:t> 	Frequent Communication to Parents </a:t>
            </a:r>
          </a:p>
          <a:p>
            <a:pPr marL="392113" indent="0">
              <a:buNone/>
            </a:pPr>
            <a:r>
              <a:rPr lang="en-US" dirty="0" smtClean="0">
                <a:latin typeface="Rockwell" pitchFamily="18" charset="0"/>
              </a:rPr>
              <a:t>	Den Chief for Every Den</a:t>
            </a:r>
          </a:p>
          <a:p>
            <a:pPr marL="392113" indent="0">
              <a:buNone/>
            </a:pPr>
            <a:r>
              <a:rPr lang="en-US" dirty="0" smtClean="0">
                <a:latin typeface="Rockwell" pitchFamily="18" charset="0"/>
              </a:rPr>
              <a:t>	Annual Program Plan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2667000" y="1447800"/>
            <a:ext cx="4038600" cy="3981450"/>
          </a:xfrm>
          <a:prstGeom prst="rect">
            <a:avLst/>
          </a:prstGeom>
          <a:noFill/>
          <a:ln w="9525">
            <a:noFill/>
            <a:miter lim="800000"/>
            <a:headEnd/>
            <a:tailEnd/>
          </a:ln>
        </p:spPr>
      </p:pic>
      <p:sp>
        <p:nvSpPr>
          <p:cNvPr id="8" name="Title 1"/>
          <p:cNvSpPr>
            <a:spLocks noGrp="1"/>
          </p:cNvSpPr>
          <p:nvPr>
            <p:ph type="title"/>
          </p:nvPr>
        </p:nvSpPr>
        <p:spPr>
          <a:xfrm rot="20963852">
            <a:off x="2671770" y="1664713"/>
            <a:ext cx="3554817" cy="2576627"/>
          </a:xfrm>
          <a:noFill/>
        </p:spPr>
        <p:txBody>
          <a:bodyPr>
            <a:noAutofit/>
          </a:bodyPr>
          <a:lstStyle/>
          <a:p>
            <a:r>
              <a:rPr lang="en-US" sz="5400" dirty="0" smtClean="0">
                <a:latin typeface="Rockwell" pitchFamily="18" charset="0"/>
              </a:rPr>
              <a:t/>
            </a:r>
            <a:br>
              <a:rPr lang="en-US" sz="5400" dirty="0" smtClean="0">
                <a:latin typeface="Rockwell" pitchFamily="18" charset="0"/>
              </a:rPr>
            </a:br>
            <a:r>
              <a:rPr lang="en-US" sz="5100" dirty="0" smtClean="0">
                <a:latin typeface="Rockwell" pitchFamily="18" charset="0"/>
              </a:rPr>
              <a:t>Dedication</a:t>
            </a:r>
            <a:br>
              <a:rPr lang="en-US" sz="5100" dirty="0" smtClean="0">
                <a:latin typeface="Rockwell" pitchFamily="18" charset="0"/>
              </a:rPr>
            </a:br>
            <a:r>
              <a:rPr lang="en-US" sz="5100" dirty="0" smtClean="0">
                <a:latin typeface="Rockwell" pitchFamily="18" charset="0"/>
              </a:rPr>
              <a:t>Now and in </a:t>
            </a:r>
            <a:br>
              <a:rPr lang="en-US" sz="5100" dirty="0" smtClean="0">
                <a:latin typeface="Rockwell" pitchFamily="18" charset="0"/>
              </a:rPr>
            </a:br>
            <a:r>
              <a:rPr lang="en-US" sz="5100" dirty="0" smtClean="0">
                <a:latin typeface="Rockwell" pitchFamily="18" charset="0"/>
              </a:rPr>
              <a:t>the Future </a:t>
            </a:r>
            <a:endParaRPr lang="en-US" sz="5100" dirty="0">
              <a:latin typeface="Rockwell" pitchFamily="18" charset="0"/>
            </a:endParaRPr>
          </a:p>
        </p:txBody>
      </p:sp>
    </p:spTree>
    <p:extLst>
      <p:ext uri="{BB962C8B-B14F-4D97-AF65-F5344CB8AC3E}">
        <p14:creationId xmlns:p14="http://schemas.microsoft.com/office/powerpoint/2010/main" xmlns="" val="33609282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pixelperfectdigital.com/free_stock_photos/data/579/medium/1133700780-104.jpg"/>
          <p:cNvPicPr>
            <a:picLocks noChangeAspect="1" noChangeArrowheads="1"/>
          </p:cNvPicPr>
          <p:nvPr/>
        </p:nvPicPr>
        <p:blipFill>
          <a:blip r:embed="rId3" cstate="screen"/>
          <a:srcRect/>
          <a:stretch>
            <a:fillRect/>
          </a:stretch>
        </p:blipFill>
        <p:spPr bwMode="auto">
          <a:xfrm>
            <a:off x="457200" y="2057400"/>
            <a:ext cx="5943600" cy="3959723"/>
          </a:xfrm>
          <a:prstGeom prst="rect">
            <a:avLst/>
          </a:prstGeom>
          <a:noFill/>
        </p:spPr>
      </p:pic>
      <p:sp>
        <p:nvSpPr>
          <p:cNvPr id="7" name="Title 1"/>
          <p:cNvSpPr txBox="1">
            <a:spLocks/>
          </p:cNvSpPr>
          <p:nvPr/>
        </p:nvSpPr>
        <p:spPr bwMode="auto">
          <a:xfrm>
            <a:off x="457200" y="762000"/>
            <a:ext cx="7876736"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fontAlgn="base">
              <a:spcBef>
                <a:spcPct val="0"/>
              </a:spcBef>
              <a:spcAft>
                <a:spcPct val="0"/>
              </a:spcAft>
              <a:defRPr/>
            </a:pPr>
            <a:r>
              <a:rPr kumimoji="0" lang="en-US" sz="5400" b="0" i="0" u="none" strike="noStrike" kern="1200" cap="none" spc="0" normalizeH="0" baseline="0" noProof="0" dirty="0" smtClean="0">
                <a:ln>
                  <a:noFill/>
                </a:ln>
                <a:solidFill>
                  <a:schemeClr val="bg1"/>
                </a:solidFill>
                <a:effectLst/>
                <a:uLnTx/>
                <a:uFillTx/>
                <a:latin typeface="Rockwell" pitchFamily="18" charset="0"/>
                <a:ea typeface="+mj-ea"/>
                <a:cs typeface="+mj-cs"/>
              </a:rPr>
              <a:t>		Cub Scout</a:t>
            </a:r>
          </a:p>
          <a:p>
            <a:pPr lvl="0" fontAlgn="base">
              <a:spcBef>
                <a:spcPct val="0"/>
              </a:spcBef>
              <a:spcAft>
                <a:spcPct val="0"/>
              </a:spcAft>
              <a:defRPr/>
            </a:pPr>
            <a:r>
              <a:rPr kumimoji="0" lang="en-US" sz="5400" b="0" i="0" u="none" strike="noStrike" kern="1200" cap="none" spc="0" normalizeH="0" baseline="0" noProof="0" dirty="0" smtClean="0">
                <a:ln>
                  <a:noFill/>
                </a:ln>
                <a:solidFill>
                  <a:schemeClr val="bg1"/>
                </a:solidFill>
                <a:effectLst/>
                <a:uLnTx/>
                <a:uFillTx/>
                <a:latin typeface="Rockwell" pitchFamily="18" charset="0"/>
                <a:ea typeface="+mj-ea"/>
                <a:cs typeface="+mj-cs"/>
              </a:rPr>
              <a:t>		Retention Toolbox</a:t>
            </a:r>
            <a:endParaRPr kumimoji="0" lang="en-US" sz="5400" b="0" i="0" u="none" strike="noStrike" kern="1200" cap="none" spc="0" normalizeH="0" baseline="0" noProof="0" dirty="0">
              <a:ln>
                <a:noFill/>
              </a:ln>
              <a:solidFill>
                <a:schemeClr val="bg1"/>
              </a:solidFill>
              <a:effectLst/>
              <a:uLnTx/>
              <a:uFillTx/>
              <a:latin typeface="Rockwell" pitchFamily="18" charset="0"/>
              <a:ea typeface="+mj-ea"/>
              <a:cs typeface="+mj-cs"/>
            </a:endParaRPr>
          </a:p>
        </p:txBody>
      </p:sp>
      <p:pic>
        <p:nvPicPr>
          <p:cNvPr id="8" name="Picture 7" descr="CSlogoC.gif"/>
          <p:cNvPicPr>
            <a:picLocks noChangeAspect="1"/>
          </p:cNvPicPr>
          <p:nvPr/>
        </p:nvPicPr>
        <p:blipFill>
          <a:blip r:embed="rId4" cstate="screen">
            <a:clrChange>
              <a:clrFrom>
                <a:srgbClr val="FFFFFF"/>
              </a:clrFrom>
              <a:clrTo>
                <a:srgbClr val="FFFFFF">
                  <a:alpha val="0"/>
                </a:srgbClr>
              </a:clrTo>
            </a:clrChange>
          </a:blip>
          <a:stretch>
            <a:fillRect/>
          </a:stretch>
        </p:blipFill>
        <p:spPr>
          <a:xfrm rot="628361">
            <a:off x="3713551" y="4781077"/>
            <a:ext cx="685800" cy="678493"/>
          </a:xfrm>
          <a:prstGeom prst="rect">
            <a:avLst/>
          </a:prstGeom>
        </p:spPr>
      </p:pic>
    </p:spTree>
    <p:extLst>
      <p:ext uri="{BB962C8B-B14F-4D97-AF65-F5344CB8AC3E}">
        <p14:creationId xmlns:p14="http://schemas.microsoft.com/office/powerpoint/2010/main" xmlns="" val="3202938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914400" y="1600200"/>
            <a:ext cx="7086600" cy="3416320"/>
          </a:xfrm>
          <a:prstGeom prst="rect">
            <a:avLst/>
          </a:prstGeom>
          <a:noFill/>
        </p:spPr>
        <p:txBody>
          <a:bodyPr wrap="square" rtlCol="0">
            <a:spAutoFit/>
          </a:bodyPr>
          <a:lstStyle/>
          <a:p>
            <a:pPr algn="ctr"/>
            <a:r>
              <a:rPr lang="en-US" sz="5400" dirty="0" smtClean="0">
                <a:solidFill>
                  <a:schemeClr val="bg1"/>
                </a:solidFill>
                <a:latin typeface="Rockwell" pitchFamily="18" charset="0"/>
              </a:rPr>
              <a:t>The lifetime value of 500,000 more Cub Scouts at a 75% retention rate:</a:t>
            </a:r>
            <a:endParaRPr lang="en-US" sz="5400" dirty="0">
              <a:solidFill>
                <a:schemeClr val="bg1"/>
              </a:solidFill>
              <a:latin typeface="Rockwell" pitchFamily="18" charset="0"/>
            </a:endParaRPr>
          </a:p>
        </p:txBody>
      </p:sp>
      <p:sp>
        <p:nvSpPr>
          <p:cNvPr id="3" name="TextBox 2"/>
          <p:cNvSpPr txBox="1"/>
          <p:nvPr/>
        </p:nvSpPr>
        <p:spPr>
          <a:xfrm rot="20328507">
            <a:off x="1011379" y="2609249"/>
            <a:ext cx="7118145" cy="1446550"/>
          </a:xfrm>
          <a:prstGeom prst="rect">
            <a:avLst/>
          </a:prstGeom>
          <a:noFill/>
        </p:spPr>
        <p:txBody>
          <a:bodyPr wrap="square" rtlCol="0">
            <a:spAutoFit/>
          </a:bodyPr>
          <a:lstStyle/>
          <a:p>
            <a:r>
              <a:rPr lang="en-US" sz="8800" b="1" dirty="0" smtClean="0">
                <a:solidFill>
                  <a:schemeClr val="bg1"/>
                </a:solidFill>
                <a:latin typeface="Rockwell" pitchFamily="18" charset="0"/>
              </a:rPr>
              <a:t>$90,214,245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 2.jpg"/>
          <p:cNvPicPr>
            <a:picLocks noChangeAspect="1"/>
          </p:cNvPicPr>
          <p:nvPr/>
        </p:nvPicPr>
        <p:blipFill>
          <a:blip r:embed="rId3" cstate="screen"/>
          <a:stretch>
            <a:fillRect/>
          </a:stretch>
        </p:blipFill>
        <p:spPr>
          <a:xfrm>
            <a:off x="2028" y="0"/>
            <a:ext cx="9139943" cy="6858000"/>
          </a:xfrm>
          <a:prstGeom prst="rect">
            <a:avLst/>
          </a:prstGeom>
        </p:spPr>
      </p:pic>
      <p:pic>
        <p:nvPicPr>
          <p:cNvPr id="50179" name="Picture 3"/>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304800" y="228600"/>
            <a:ext cx="4038600" cy="3905250"/>
          </a:xfrm>
          <a:prstGeom prst="rect">
            <a:avLst/>
          </a:prstGeom>
          <a:noFill/>
          <a:ln w="9525">
            <a:noFill/>
            <a:miter lim="800000"/>
            <a:headEnd/>
            <a:tailEnd/>
          </a:ln>
        </p:spPr>
      </p:pic>
      <p:sp>
        <p:nvSpPr>
          <p:cNvPr id="5" name="TextBox 4"/>
          <p:cNvSpPr txBox="1"/>
          <p:nvPr/>
        </p:nvSpPr>
        <p:spPr>
          <a:xfrm rot="21163635">
            <a:off x="637988" y="1283983"/>
            <a:ext cx="3200400" cy="1938992"/>
          </a:xfrm>
          <a:prstGeom prst="rect">
            <a:avLst/>
          </a:prstGeom>
          <a:noFill/>
        </p:spPr>
        <p:txBody>
          <a:bodyPr wrap="square" rtlCol="0">
            <a:spAutoFit/>
          </a:bodyPr>
          <a:lstStyle/>
          <a:p>
            <a:r>
              <a:rPr lang="en-US" sz="4000" dirty="0" smtClean="0">
                <a:latin typeface="Rockwell" pitchFamily="18" charset="0"/>
              </a:rPr>
              <a:t>Retention Begins at the Unit Level!</a:t>
            </a:r>
            <a:endParaRPr lang="en-US" sz="4000" dirty="0">
              <a:latin typeface="Rockwell" pitchFamily="18" charset="0"/>
            </a:endParaRPr>
          </a:p>
        </p:txBody>
      </p:sp>
    </p:spTree>
    <p:extLst>
      <p:ext uri="{BB962C8B-B14F-4D97-AF65-F5344CB8AC3E}">
        <p14:creationId xmlns:p14="http://schemas.microsoft.com/office/powerpoint/2010/main" xmlns="" val="16027355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3.jpg"/>
          <p:cNvPicPr>
            <a:picLocks noChangeAspect="1"/>
          </p:cNvPicPr>
          <p:nvPr/>
        </p:nvPicPr>
        <p:blipFill>
          <a:blip r:embed="rId3" cstate="screen"/>
          <a:stretch>
            <a:fillRect/>
          </a:stretch>
        </p:blipFill>
        <p:spPr>
          <a:xfrm>
            <a:off x="2432304" y="222504"/>
            <a:ext cx="4279392" cy="6412992"/>
          </a:xfrm>
          <a:prstGeom prst="rect">
            <a:avLst/>
          </a:prstGeom>
        </p:spPr>
      </p:pic>
    </p:spTree>
    <p:extLst>
      <p:ext uri="{BB962C8B-B14F-4D97-AF65-F5344CB8AC3E}">
        <p14:creationId xmlns:p14="http://schemas.microsoft.com/office/powerpoint/2010/main" xmlns="" val="38488984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4.jpg"/>
          <p:cNvPicPr>
            <a:picLocks noChangeAspect="1"/>
          </p:cNvPicPr>
          <p:nvPr/>
        </p:nvPicPr>
        <p:blipFill>
          <a:blip r:embed="rId3" cstate="screen"/>
          <a:stretch>
            <a:fillRect/>
          </a:stretch>
        </p:blipFill>
        <p:spPr>
          <a:xfrm>
            <a:off x="0" y="0"/>
            <a:ext cx="9144000" cy="6858000"/>
          </a:xfrm>
          <a:prstGeom prst="rect">
            <a:avLst/>
          </a:prstGeom>
        </p:spPr>
      </p:pic>
      <p:sp>
        <p:nvSpPr>
          <p:cNvPr id="6" name="Rectangle 5"/>
          <p:cNvSpPr/>
          <p:nvPr/>
        </p:nvSpPr>
        <p:spPr>
          <a:xfrm rot="19805500">
            <a:off x="20677" y="4149995"/>
            <a:ext cx="5435156" cy="923330"/>
          </a:xfrm>
          <a:prstGeom prst="rect">
            <a:avLst/>
          </a:prstGeom>
          <a:noFill/>
        </p:spPr>
        <p:txBody>
          <a:bodyPr wrap="none" lIns="91440" tIns="45720" rIns="91440" bIns="45720">
            <a:prstTxWarp prst="textFadeLeft">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effectLst>
                  <a:reflection blurRad="12700" stA="50000" endPos="50000" dist="5000" dir="5400000" sy="-100000" rotWithShape="0"/>
                </a:effectLst>
              </a:rPr>
              <a:t>INFORMATION</a:t>
            </a:r>
            <a:endParaRPr lang="en-US" sz="5400" b="1" cap="all" spc="0" dirty="0">
              <a:ln w="0"/>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304800" y="2590800"/>
            <a:ext cx="4038600" cy="3905250"/>
          </a:xfrm>
          <a:prstGeom prst="rect">
            <a:avLst/>
          </a:prstGeom>
          <a:noFill/>
          <a:ln w="9525">
            <a:noFill/>
            <a:miter lim="800000"/>
            <a:headEnd/>
            <a:tailEnd/>
          </a:ln>
        </p:spPr>
      </p:pic>
      <p:sp>
        <p:nvSpPr>
          <p:cNvPr id="6" name="TextBox 5"/>
          <p:cNvSpPr txBox="1"/>
          <p:nvPr/>
        </p:nvSpPr>
        <p:spPr>
          <a:xfrm rot="21163635">
            <a:off x="612088" y="3549555"/>
            <a:ext cx="3200400" cy="1446550"/>
          </a:xfrm>
          <a:prstGeom prst="rect">
            <a:avLst/>
          </a:prstGeom>
          <a:noFill/>
        </p:spPr>
        <p:txBody>
          <a:bodyPr wrap="square" rtlCol="0">
            <a:spAutoFit/>
          </a:bodyPr>
          <a:lstStyle/>
          <a:p>
            <a:r>
              <a:rPr lang="en-US" sz="4400" dirty="0" smtClean="0">
                <a:latin typeface="Rockwell" pitchFamily="18" charset="0"/>
              </a:rPr>
              <a:t>Voice of</a:t>
            </a:r>
          </a:p>
          <a:p>
            <a:r>
              <a:rPr lang="en-US" sz="4400" dirty="0" smtClean="0">
                <a:latin typeface="Rockwell" pitchFamily="18" charset="0"/>
              </a:rPr>
              <a:t>the Scout</a:t>
            </a:r>
            <a:endParaRPr lang="en-US" sz="4400" dirty="0">
              <a:latin typeface="Rockwell" pitchFamily="18" charset="0"/>
            </a:endParaRPr>
          </a:p>
        </p:txBody>
      </p:sp>
      <p:pic>
        <p:nvPicPr>
          <p:cNvPr id="7" name="Picture 6" descr="Untitled.jpg"/>
          <p:cNvPicPr>
            <a:picLocks noChangeAspect="1"/>
          </p:cNvPicPr>
          <p:nvPr/>
        </p:nvPicPr>
        <p:blipFill>
          <a:blip r:embed="rId4" cstate="screen"/>
          <a:stretch>
            <a:fillRect/>
          </a:stretch>
        </p:blipFill>
        <p:spPr>
          <a:xfrm rot="1446378">
            <a:off x="4439163" y="1818665"/>
            <a:ext cx="4300538" cy="2898044"/>
          </a:xfrm>
          <a:prstGeom prst="rect">
            <a:avLst/>
          </a:prstGeom>
        </p:spPr>
      </p:pic>
      <p:pic>
        <p:nvPicPr>
          <p:cNvPr id="8" name="Picture 7" descr="Header_MaskingTape.gif"/>
          <p:cNvPicPr>
            <a:picLocks noChangeAspect="1"/>
          </p:cNvPicPr>
          <p:nvPr/>
        </p:nvPicPr>
        <p:blipFill>
          <a:blip r:embed="rId5" cstate="screen"/>
          <a:stretch>
            <a:fillRect/>
          </a:stretch>
        </p:blipFill>
        <p:spPr>
          <a:xfrm rot="19887924">
            <a:off x="3954105" y="1346058"/>
            <a:ext cx="3200400" cy="46005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screen"/>
          <a:srcRect/>
          <a:stretch>
            <a:fillRect/>
          </a:stretch>
        </p:blipFill>
        <p:spPr bwMode="auto">
          <a:xfrm>
            <a:off x="0" y="0"/>
            <a:ext cx="9144000" cy="5884256"/>
          </a:xfrm>
          <a:prstGeom prst="rect">
            <a:avLst/>
          </a:prstGeom>
          <a:noFill/>
          <a:ln w="9525">
            <a:noFill/>
            <a:miter lim="800000"/>
            <a:headEnd/>
            <a:tailEnd/>
          </a:ln>
        </p:spPr>
      </p:pic>
      <p:pic>
        <p:nvPicPr>
          <p:cNvPr id="44033" name="Picture 1"/>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914400" y="2743200"/>
            <a:ext cx="4038600" cy="3905250"/>
          </a:xfrm>
          <a:prstGeom prst="rect">
            <a:avLst/>
          </a:prstGeom>
          <a:noFill/>
          <a:ln w="9525">
            <a:noFill/>
            <a:miter lim="800000"/>
            <a:headEnd/>
            <a:tailEnd/>
          </a:ln>
        </p:spPr>
      </p:pic>
      <p:sp>
        <p:nvSpPr>
          <p:cNvPr id="5" name="TextBox 4"/>
          <p:cNvSpPr txBox="1"/>
          <p:nvPr/>
        </p:nvSpPr>
        <p:spPr>
          <a:xfrm rot="21163635">
            <a:off x="1221687" y="4360698"/>
            <a:ext cx="3200400" cy="738664"/>
          </a:xfrm>
          <a:prstGeom prst="rect">
            <a:avLst/>
          </a:prstGeom>
          <a:noFill/>
        </p:spPr>
        <p:txBody>
          <a:bodyPr wrap="square" rtlCol="0">
            <a:spAutoFit/>
          </a:bodyPr>
          <a:lstStyle/>
          <a:p>
            <a:pPr algn="ctr"/>
            <a:r>
              <a:rPr lang="en-US" sz="4200" dirty="0" smtClean="0">
                <a:latin typeface="Rockwell" pitchFamily="18" charset="0"/>
              </a:rPr>
              <a:t>Onboarding</a:t>
            </a:r>
          </a:p>
        </p:txBody>
      </p:sp>
    </p:spTree>
    <p:extLst>
      <p:ext uri="{BB962C8B-B14F-4D97-AF65-F5344CB8AC3E}">
        <p14:creationId xmlns:p14="http://schemas.microsoft.com/office/powerpoint/2010/main" xmlns="" val="1759076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6.jpg"/>
          <p:cNvPicPr>
            <a:picLocks noChangeAspect="1"/>
          </p:cNvPicPr>
          <p:nvPr/>
        </p:nvPicPr>
        <p:blipFill>
          <a:blip r:embed="rId3" cstate="screen"/>
          <a:stretch>
            <a:fillRect/>
          </a:stretch>
        </p:blipFill>
        <p:spPr>
          <a:xfrm>
            <a:off x="7338" y="0"/>
            <a:ext cx="9129323" cy="6858000"/>
          </a:xfrm>
          <a:prstGeom prst="rect">
            <a:avLst/>
          </a:prstGeom>
        </p:spPr>
      </p:pic>
      <p:pic>
        <p:nvPicPr>
          <p:cNvPr id="3" name="Picture 1"/>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4876800" y="1828800"/>
            <a:ext cx="4038600" cy="3905250"/>
          </a:xfrm>
          <a:prstGeom prst="rect">
            <a:avLst/>
          </a:prstGeom>
          <a:noFill/>
          <a:ln w="9525">
            <a:noFill/>
            <a:miter lim="800000"/>
            <a:headEnd/>
            <a:tailEnd/>
          </a:ln>
        </p:spPr>
      </p:pic>
      <p:sp>
        <p:nvSpPr>
          <p:cNvPr id="4" name="TextBox 3"/>
          <p:cNvSpPr txBox="1"/>
          <p:nvPr/>
        </p:nvSpPr>
        <p:spPr>
          <a:xfrm rot="21163635">
            <a:off x="5217428" y="3247479"/>
            <a:ext cx="3200400" cy="769441"/>
          </a:xfrm>
          <a:prstGeom prst="rect">
            <a:avLst/>
          </a:prstGeom>
          <a:noFill/>
        </p:spPr>
        <p:txBody>
          <a:bodyPr wrap="square" rtlCol="0">
            <a:spAutoFit/>
          </a:bodyPr>
          <a:lstStyle/>
          <a:p>
            <a:pPr algn="ctr"/>
            <a:r>
              <a:rPr lang="en-US" sz="4400" dirty="0" smtClean="0">
                <a:latin typeface="Rockwell" pitchFamily="18" charset="0"/>
              </a:rPr>
              <a:t>Welcome!</a:t>
            </a:r>
          </a:p>
        </p:txBody>
      </p:sp>
    </p:spTree>
    <p:extLst>
      <p:ext uri="{BB962C8B-B14F-4D97-AF65-F5344CB8AC3E}">
        <p14:creationId xmlns:p14="http://schemas.microsoft.com/office/powerpoint/2010/main" xmlns="" val="992450428"/>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docProps/app.xml><?xml version="1.0" encoding="utf-8"?>
<Properties xmlns="http://schemas.openxmlformats.org/officeDocument/2006/extended-properties" xmlns:vt="http://schemas.openxmlformats.org/officeDocument/2006/docPropsVTypes">
  <Template>Presentation1</Template>
  <TotalTime>2095</TotalTime>
  <Words>2468</Words>
  <Application>Microsoft Office PowerPoint</Application>
  <PresentationFormat>On-screen Show (4:3)</PresentationFormat>
  <Paragraphs>223</Paragraphs>
  <Slides>25</Slides>
  <Notes>25</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Presentation1</vt:lpstr>
      <vt:lpstr>Office Theme</vt:lpstr>
      <vt:lpstr>  Cub Scout   Retention Toolbox</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Training</vt:lpstr>
      <vt:lpstr>Slide 15</vt:lpstr>
      <vt:lpstr>Slide 16</vt:lpstr>
      <vt:lpstr>Scouting.org/ cubscouts</vt:lpstr>
      <vt:lpstr>Slide 18</vt:lpstr>
      <vt:lpstr>Slide 19</vt:lpstr>
      <vt:lpstr>Parent Orientation</vt:lpstr>
      <vt:lpstr>Parent Orientation</vt:lpstr>
      <vt:lpstr>Communicate</vt:lpstr>
      <vt:lpstr> Six Takeaway Actions to Implement Best Practices   </vt:lpstr>
      <vt:lpstr> Dedication Now and in  the Future </vt:lpstr>
      <vt:lpstr>Slide 25</vt:lpstr>
    </vt:vector>
  </TitlesOfParts>
  <Company>Boy Scouts of America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Lacobee</dc:creator>
  <cp:lastModifiedBy>Michael R. Marks</cp:lastModifiedBy>
  <cp:revision>190</cp:revision>
  <dcterms:created xsi:type="dcterms:W3CDTF">2012-01-09T15:19:45Z</dcterms:created>
  <dcterms:modified xsi:type="dcterms:W3CDTF">2013-02-12T16:20:22Z</dcterms:modified>
</cp:coreProperties>
</file>