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slideLayouts/slideLayout16.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slideLayouts/slideLayout17.xml" ContentType="application/vnd.openxmlformats-officedocument.presentationml.slideLayout+xml"/>
  <Override PartName="/ppt/theme/theme80.xml" ContentType="application/vnd.openxmlformats-officedocument.theme+xml"/>
  <Override PartName="/ppt/theme/themeOverride1.xml" ContentType="application/vnd.openxmlformats-officedocument.themeOverride+xml"/>
  <Override PartName="/ppt/theme/theme8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4060" r:id="rId2"/>
    <p:sldMasterId id="2147484062" r:id="rId3"/>
    <p:sldMasterId id="2147484145" r:id="rId4"/>
    <p:sldMasterId id="2147483984" r:id="rId5"/>
    <p:sldMasterId id="2147483988" r:id="rId6"/>
    <p:sldMasterId id="2147483990" r:id="rId7"/>
    <p:sldMasterId id="2147483992" r:id="rId8"/>
    <p:sldMasterId id="2147483994" r:id="rId9"/>
    <p:sldMasterId id="2147483996" r:id="rId10"/>
    <p:sldMasterId id="2147483998" r:id="rId11"/>
    <p:sldMasterId id="2147484000" r:id="rId12"/>
    <p:sldMasterId id="2147484002" r:id="rId13"/>
    <p:sldMasterId id="2147484004" r:id="rId14"/>
    <p:sldMasterId id="2147484006" r:id="rId15"/>
    <p:sldMasterId id="2147484008" r:id="rId16"/>
    <p:sldMasterId id="2147484010" r:id="rId17"/>
    <p:sldMasterId id="2147484012" r:id="rId18"/>
    <p:sldMasterId id="2147484014" r:id="rId19"/>
    <p:sldMasterId id="2147484016" r:id="rId20"/>
    <p:sldMasterId id="2147484018" r:id="rId21"/>
    <p:sldMasterId id="2147484020" r:id="rId22"/>
    <p:sldMasterId id="2147484022" r:id="rId23"/>
    <p:sldMasterId id="2147484023" r:id="rId24"/>
    <p:sldMasterId id="2147484027" r:id="rId25"/>
    <p:sldMasterId id="2147484029" r:id="rId26"/>
    <p:sldMasterId id="2147484031" r:id="rId27"/>
    <p:sldMasterId id="2147484033" r:id="rId28"/>
    <p:sldMasterId id="2147484035" r:id="rId29"/>
    <p:sldMasterId id="2147484037" r:id="rId30"/>
    <p:sldMasterId id="2147484039" r:id="rId31"/>
    <p:sldMasterId id="2147484041" r:id="rId32"/>
    <p:sldMasterId id="2147484043" r:id="rId33"/>
    <p:sldMasterId id="2147484045" r:id="rId34"/>
    <p:sldMasterId id="2147484047" r:id="rId35"/>
    <p:sldMasterId id="2147484049" r:id="rId36"/>
    <p:sldMasterId id="2147484051" r:id="rId37"/>
    <p:sldMasterId id="2147484053" r:id="rId38"/>
    <p:sldMasterId id="2147484055" r:id="rId39"/>
    <p:sldMasterId id="2147484058" r:id="rId40"/>
    <p:sldMasterId id="2147484064" r:id="rId41"/>
    <p:sldMasterId id="2147484066" r:id="rId42"/>
    <p:sldMasterId id="2147484068" r:id="rId43"/>
    <p:sldMasterId id="2147484070" r:id="rId44"/>
    <p:sldMasterId id="2147484072" r:id="rId45"/>
    <p:sldMasterId id="2147484074" r:id="rId46"/>
    <p:sldMasterId id="2147484076" r:id="rId47"/>
    <p:sldMasterId id="2147484078" r:id="rId48"/>
    <p:sldMasterId id="2147484080" r:id="rId49"/>
    <p:sldMasterId id="2147484082" r:id="rId50"/>
    <p:sldMasterId id="2147484084" r:id="rId51"/>
    <p:sldMasterId id="2147484086" r:id="rId52"/>
    <p:sldMasterId id="2147484088" r:id="rId53"/>
    <p:sldMasterId id="2147484090" r:id="rId54"/>
    <p:sldMasterId id="2147484092" r:id="rId55"/>
    <p:sldMasterId id="2147484094" r:id="rId56"/>
    <p:sldMasterId id="2147484096" r:id="rId57"/>
    <p:sldMasterId id="2147484100" r:id="rId58"/>
    <p:sldMasterId id="2147484102" r:id="rId59"/>
    <p:sldMasterId id="2147484104" r:id="rId60"/>
    <p:sldMasterId id="2147484106" r:id="rId61"/>
    <p:sldMasterId id="2147484108" r:id="rId62"/>
    <p:sldMasterId id="2147484110" r:id="rId63"/>
    <p:sldMasterId id="2147484112" r:id="rId64"/>
    <p:sldMasterId id="2147484114" r:id="rId65"/>
    <p:sldMasterId id="2147484116" r:id="rId66"/>
    <p:sldMasterId id="2147484120" r:id="rId67"/>
    <p:sldMasterId id="2147484122" r:id="rId68"/>
    <p:sldMasterId id="2147484124" r:id="rId69"/>
    <p:sldMasterId id="2147484126" r:id="rId70"/>
    <p:sldMasterId id="2147484128" r:id="rId71"/>
    <p:sldMasterId id="2147484130" r:id="rId72"/>
    <p:sldMasterId id="2147484132" r:id="rId73"/>
    <p:sldMasterId id="2147484134" r:id="rId74"/>
    <p:sldMasterId id="2147484136" r:id="rId75"/>
    <p:sldMasterId id="2147484138" r:id="rId76"/>
    <p:sldMasterId id="2147484140" r:id="rId77"/>
    <p:sldMasterId id="2147484142" r:id="rId78"/>
    <p:sldMasterId id="2147484144" r:id="rId79"/>
    <p:sldMasterId id="2147484147" r:id="rId80"/>
  </p:sldMasterIdLst>
  <p:notesMasterIdLst>
    <p:notesMasterId r:id="rId94"/>
  </p:notesMasterIdLst>
  <p:sldIdLst>
    <p:sldId id="564" r:id="rId81"/>
    <p:sldId id="565" r:id="rId82"/>
    <p:sldId id="566" r:id="rId83"/>
    <p:sldId id="567" r:id="rId84"/>
    <p:sldId id="568" r:id="rId85"/>
    <p:sldId id="569" r:id="rId86"/>
    <p:sldId id="570" r:id="rId87"/>
    <p:sldId id="571" r:id="rId88"/>
    <p:sldId id="572" r:id="rId89"/>
    <p:sldId id="573" r:id="rId90"/>
    <p:sldId id="574" r:id="rId91"/>
    <p:sldId id="575" r:id="rId92"/>
    <p:sldId id="576" r:id="rId93"/>
  </p:sldIdLst>
  <p:sldSz cx="9144000" cy="6858000" type="screen4x3"/>
  <p:notesSz cx="6858000" cy="12039600"/>
  <p:custDataLst>
    <p:tags r:id="rId9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6" userDrawn="1">
          <p15:clr>
            <a:srgbClr val="A4A3A4"/>
          </p15:clr>
        </p15:guide>
        <p15:guide id="2" pos="1584" userDrawn="1">
          <p15:clr>
            <a:srgbClr val="A4A3A4"/>
          </p15:clr>
        </p15:guide>
      </p15:sldGuideLst>
    </p:ext>
    <p:ext uri="{2D200454-40CA-4A62-9FC3-DE9A4176ACB9}">
      <p15:notesGuideLst xmlns:p15="http://schemas.microsoft.com/office/powerpoint/2012/main">
        <p15:guide id="1" orient="horz" pos="379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3E"/>
    <a:srgbClr val="FFD300"/>
    <a:srgbClr val="FFD903"/>
    <a:srgbClr val="64541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66" autoAdjust="0"/>
    <p:restoredTop sz="78652" autoAdjust="0"/>
  </p:normalViewPr>
  <p:slideViewPr>
    <p:cSldViewPr showGuides="1">
      <p:cViewPr varScale="1">
        <p:scale>
          <a:sx n="81" d="100"/>
          <a:sy n="81" d="100"/>
        </p:scale>
        <p:origin x="1290" y="78"/>
      </p:cViewPr>
      <p:guideLst>
        <p:guide orient="horz" pos="96"/>
        <p:guide pos="1584"/>
      </p:guideLst>
    </p:cSldViewPr>
  </p:slideViewPr>
  <p:outlineViewPr>
    <p:cViewPr>
      <p:scale>
        <a:sx n="33" d="100"/>
        <a:sy n="33" d="100"/>
      </p:scale>
      <p:origin x="0" y="-3966"/>
    </p:cViewPr>
  </p:outlineViewPr>
  <p:notesTextViewPr>
    <p:cViewPr>
      <p:scale>
        <a:sx n="3" d="2"/>
        <a:sy n="3" d="2"/>
      </p:scale>
      <p:origin x="0" y="0"/>
    </p:cViewPr>
  </p:notesTextViewPr>
  <p:sorterViewPr>
    <p:cViewPr>
      <p:scale>
        <a:sx n="100" d="100"/>
        <a:sy n="100" d="100"/>
      </p:scale>
      <p:origin x="0" y="0"/>
    </p:cViewPr>
  </p:sorterViewPr>
  <p:notesViewPr>
    <p:cSldViewPr showGuides="1">
      <p:cViewPr>
        <p:scale>
          <a:sx n="75" d="100"/>
          <a:sy n="75" d="100"/>
        </p:scale>
        <p:origin x="4008" y="-90"/>
      </p:cViewPr>
      <p:guideLst>
        <p:guide orient="horz" pos="3793"/>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4.xml"/><Relationship Id="rId89" Type="http://schemas.openxmlformats.org/officeDocument/2006/relationships/slide" Target="slides/slide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5" Type="http://schemas.openxmlformats.org/officeDocument/2006/relationships/slideMaster" Target="slideMasters/slideMaster5.xml"/><Relationship Id="rId90" Type="http://schemas.openxmlformats.org/officeDocument/2006/relationships/slide" Target="slides/slide10.xml"/><Relationship Id="rId95" Type="http://schemas.openxmlformats.org/officeDocument/2006/relationships/tags" Target="tags/tag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80" Type="http://schemas.openxmlformats.org/officeDocument/2006/relationships/slideMaster" Target="slideMasters/slideMaster80.xml"/><Relationship Id="rId85"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 Target="slides/slide3.xml"/><Relationship Id="rId88" Type="http://schemas.openxmlformats.org/officeDocument/2006/relationships/slide" Target="slides/slide8.xml"/><Relationship Id="rId91" Type="http://schemas.openxmlformats.org/officeDocument/2006/relationships/slide" Target="slides/slide11.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 Target="slides/slide1.xml"/><Relationship Id="rId86" Type="http://schemas.openxmlformats.org/officeDocument/2006/relationships/slide" Target="slides/slide6.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1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7.xml"/><Relationship Id="rId61" Type="http://schemas.openxmlformats.org/officeDocument/2006/relationships/slideMaster" Target="slideMasters/slideMaster61.xml"/><Relationship Id="rId82" Type="http://schemas.openxmlformats.org/officeDocument/2006/relationships/slide" Target="slides/slide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13.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228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60228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D639F9-8FBE-4D47-A433-5DA09632C3E3}" type="datetimeFigureOut">
              <a:rPr lang="en-US"/>
              <a:pPr>
                <a:defRPr/>
              </a:pPr>
              <a:t>12/18/2013</a:t>
            </a:fld>
            <a:endParaRPr lang="en-US"/>
          </a:p>
        </p:txBody>
      </p:sp>
      <p:sp>
        <p:nvSpPr>
          <p:cNvPr id="4" name="Slide Image Placeholder 3"/>
          <p:cNvSpPr>
            <a:spLocks noGrp="1" noRot="1" noChangeAspect="1"/>
          </p:cNvSpPr>
          <p:nvPr>
            <p:ph type="sldImg" idx="2"/>
          </p:nvPr>
        </p:nvSpPr>
        <p:spPr>
          <a:xfrm>
            <a:off x="1925638" y="873125"/>
            <a:ext cx="3005137" cy="22558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381000" y="3346625"/>
            <a:ext cx="6096000" cy="778954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11435248"/>
            <a:ext cx="2971800" cy="60228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11435248"/>
            <a:ext cx="2971800" cy="60228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97364D-C55B-463C-9E58-3FEBC9E83C41}" type="slidenum">
              <a:rPr lang="en-US"/>
              <a:pPr>
                <a:defRPr/>
              </a:pPr>
              <a:t>‹#›</a:t>
            </a:fld>
            <a:endParaRPr lang="en-US"/>
          </a:p>
        </p:txBody>
      </p:sp>
    </p:spTree>
    <p:extLst>
      <p:ext uri="{BB962C8B-B14F-4D97-AF65-F5344CB8AC3E}">
        <p14:creationId xmlns:p14="http://schemas.microsoft.com/office/powerpoint/2010/main" val="3376773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38492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Started in 2006 by Don Belcher…</a:t>
            </a:r>
          </a:p>
          <a:p>
            <a:r>
              <a:rPr lang="en-US" sz="1200" b="0" i="0" kern="1200" dirty="0" smtClean="0">
                <a:solidFill>
                  <a:schemeClr val="tx1"/>
                </a:solidFill>
                <a:effectLst/>
                <a:latin typeface="+mn-lt"/>
                <a:ea typeface="+mn-ea"/>
                <a:cs typeface="+mn-cs"/>
              </a:rPr>
              <a:t>DVD will assist the council and districts in the orientation of new commissioners and can be used with experienced commissioners as motivational tool and an orientation to the new process.</a:t>
            </a:r>
            <a:endParaRPr lang="en-US" sz="1600" dirty="0" smtClean="0"/>
          </a:p>
        </p:txBody>
      </p:sp>
    </p:spTree>
    <p:extLst>
      <p:ext uri="{BB962C8B-B14F-4D97-AF65-F5344CB8AC3E}">
        <p14:creationId xmlns:p14="http://schemas.microsoft.com/office/powerpoint/2010/main" val="47066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Started in 2006 by Don Belcher…</a:t>
            </a:r>
          </a:p>
          <a:p>
            <a:r>
              <a:rPr lang="en-US" sz="1200" b="0" i="0" kern="1200" dirty="0" smtClean="0">
                <a:solidFill>
                  <a:schemeClr val="tx1"/>
                </a:solidFill>
                <a:effectLst/>
                <a:latin typeface="+mn-lt"/>
                <a:ea typeface="+mn-ea"/>
                <a:cs typeface="+mn-cs"/>
              </a:rPr>
              <a:t>DVD will assist the council and districts in the orientation of new commissioners and can be used with experienced commissioners as motivational tool and an orientation to the new process.</a:t>
            </a:r>
            <a:endParaRPr lang="en-US" sz="1600" dirty="0" smtClean="0"/>
          </a:p>
        </p:txBody>
      </p:sp>
    </p:spTree>
    <p:extLst>
      <p:ext uri="{BB962C8B-B14F-4D97-AF65-F5344CB8AC3E}">
        <p14:creationId xmlns:p14="http://schemas.microsoft.com/office/powerpoint/2010/main" val="330865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909203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4800" b="1" dirty="0" smtClean="0"/>
              <a:t>Thank You</a:t>
            </a:r>
          </a:p>
        </p:txBody>
      </p:sp>
    </p:spTree>
    <p:extLst>
      <p:ext uri="{BB962C8B-B14F-4D97-AF65-F5344CB8AC3E}">
        <p14:creationId xmlns:p14="http://schemas.microsoft.com/office/powerpoint/2010/main" val="378551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3823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endParaRPr lang="en-US" sz="1600" dirty="0" smtClean="0"/>
          </a:p>
        </p:txBody>
      </p:sp>
    </p:spTree>
    <p:extLst>
      <p:ext uri="{BB962C8B-B14F-4D97-AF65-F5344CB8AC3E}">
        <p14:creationId xmlns:p14="http://schemas.microsoft.com/office/powerpoint/2010/main" val="16358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endParaRPr lang="en-US" sz="1600" dirty="0" smtClean="0"/>
          </a:p>
        </p:txBody>
      </p:sp>
    </p:spTree>
    <p:extLst>
      <p:ext uri="{BB962C8B-B14F-4D97-AF65-F5344CB8AC3E}">
        <p14:creationId xmlns:p14="http://schemas.microsoft.com/office/powerpoint/2010/main" val="150000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b="0" i="0" kern="1200" dirty="0" smtClean="0">
                <a:solidFill>
                  <a:schemeClr val="tx1"/>
                </a:solidFill>
                <a:effectLst/>
                <a:latin typeface="+mn-lt"/>
                <a:ea typeface="+mn-ea"/>
                <a:cs typeface="+mn-cs"/>
              </a:rPr>
              <a:t>This plan encourages commissioner visits and guides unit activities toward GOLD JTE</a:t>
            </a:r>
            <a:endParaRPr lang="en-US" sz="1600" b="1" dirty="0" smtClean="0"/>
          </a:p>
        </p:txBody>
      </p:sp>
    </p:spTree>
    <p:extLst>
      <p:ext uri="{BB962C8B-B14F-4D97-AF65-F5344CB8AC3E}">
        <p14:creationId xmlns:p14="http://schemas.microsoft.com/office/powerpoint/2010/main" val="139005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800" b="1" dirty="0" smtClean="0">
                <a:solidFill>
                  <a:schemeClr val="hlink"/>
                </a:solidFill>
                <a:effectLst>
                  <a:outerShdw blurRad="38100" dist="38100" dir="2700000" algn="tl">
                    <a:srgbClr val="C0C0C0"/>
                  </a:outerShdw>
                </a:effectLst>
              </a:rPr>
              <a:t>All the time ;-)</a:t>
            </a:r>
          </a:p>
        </p:txBody>
      </p:sp>
    </p:spTree>
    <p:extLst>
      <p:ext uri="{BB962C8B-B14F-4D97-AF65-F5344CB8AC3E}">
        <p14:creationId xmlns:p14="http://schemas.microsoft.com/office/powerpoint/2010/main" val="325943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800" dirty="0" smtClean="0"/>
              <a:t>Review</a:t>
            </a:r>
            <a:r>
              <a:rPr lang="en-US" sz="1800" baseline="0" dirty="0" smtClean="0"/>
              <a:t> Checklist</a:t>
            </a:r>
            <a:endParaRPr lang="en-US" sz="1800" dirty="0" smtClean="0"/>
          </a:p>
        </p:txBody>
      </p:sp>
    </p:spTree>
    <p:extLst>
      <p:ext uri="{BB962C8B-B14F-4D97-AF65-F5344CB8AC3E}">
        <p14:creationId xmlns:p14="http://schemas.microsoft.com/office/powerpoint/2010/main" val="358819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800" b="0" i="0" kern="1200" dirty="0" smtClean="0">
                <a:solidFill>
                  <a:schemeClr val="tx1"/>
                </a:solidFill>
                <a:effectLst/>
                <a:latin typeface="+mn-lt"/>
                <a:ea typeface="+mn-ea"/>
                <a:cs typeface="+mn-cs"/>
              </a:rPr>
              <a:t>The plan includes the following commissioner functions:</a:t>
            </a:r>
          </a:p>
          <a:p>
            <a:endParaRPr lang="en-US" sz="1800" b="0" i="0" kern="1200" dirty="0" smtClean="0">
              <a:solidFill>
                <a:schemeClr val="tx1"/>
              </a:solidFill>
              <a:effectLst/>
              <a:latin typeface="+mn-lt"/>
              <a:ea typeface="+mn-ea"/>
              <a:cs typeface="+mn-cs"/>
            </a:endParaRPr>
          </a:p>
          <a:p>
            <a:pPr marL="342900" indent="-342900">
              <a:buFont typeface="+mj-lt"/>
              <a:buAutoNum type="alphaUcPeriod"/>
            </a:pPr>
            <a:r>
              <a:rPr lang="en-US" sz="1800" b="0" i="0" kern="1200" dirty="0" smtClean="0">
                <a:solidFill>
                  <a:schemeClr val="tx1"/>
                </a:solidFill>
                <a:effectLst/>
                <a:latin typeface="+mn-lt"/>
                <a:ea typeface="+mn-ea"/>
                <a:cs typeface="+mn-cs"/>
              </a:rPr>
              <a:t>The unit serving executive meets with his/her commissioner team to evaluate the units in the district. (This should be a part of the goal-setting process in January.) Units meeting quality unit requirements would normally receive a grade of "good". Units not meeting these requirements will be rated as "fair" or "poor" based on the challenges this unit will face in achieving quality status.</a:t>
            </a:r>
            <a:br>
              <a:rPr lang="en-US" sz="1800" b="0" i="0" kern="1200" dirty="0" smtClean="0">
                <a:solidFill>
                  <a:schemeClr val="tx1"/>
                </a:solidFill>
                <a:effectLst/>
                <a:latin typeface="+mn-lt"/>
                <a:ea typeface="+mn-ea"/>
                <a:cs typeface="+mn-cs"/>
              </a:rPr>
            </a:br>
            <a:endParaRPr lang="en-US" sz="1800" b="0" i="0" kern="1200" dirty="0" smtClean="0">
              <a:solidFill>
                <a:schemeClr val="tx1"/>
              </a:solidFill>
              <a:effectLst/>
              <a:latin typeface="+mn-lt"/>
              <a:ea typeface="+mn-ea"/>
              <a:cs typeface="+mn-cs"/>
            </a:endParaRPr>
          </a:p>
          <a:p>
            <a:pPr marL="342900" indent="-342900">
              <a:buFont typeface="+mj-lt"/>
              <a:buAutoNum type="alphaUcPeriod"/>
            </a:pPr>
            <a:r>
              <a:rPr lang="en-US" sz="1800" b="0" i="0" kern="1200" dirty="0" smtClean="0">
                <a:solidFill>
                  <a:schemeClr val="tx1"/>
                </a:solidFill>
                <a:effectLst/>
                <a:latin typeface="+mn-lt"/>
                <a:ea typeface="+mn-ea"/>
                <a:cs typeface="+mn-cs"/>
              </a:rPr>
              <a:t>For every unit in the fair or poor category, a plan is developed by the unit serving executive and his commissioner team based on how this can be brought back to quality unit status. This plan is shared with the council commissioner and the staff leader for the executive. These plans should be kept on file by the registrar. Specific action should be identified monthly and progress reported. Priority should be placed on units with "life threatening" problems.</a:t>
            </a:r>
            <a:br>
              <a:rPr lang="en-US" sz="1800" b="0" i="0" kern="1200" dirty="0" smtClean="0">
                <a:solidFill>
                  <a:schemeClr val="tx1"/>
                </a:solidFill>
                <a:effectLst/>
                <a:latin typeface="+mn-lt"/>
                <a:ea typeface="+mn-ea"/>
                <a:cs typeface="+mn-cs"/>
              </a:rPr>
            </a:br>
            <a:endParaRPr lang="en-US" sz="1800" b="0" i="0" kern="1200" dirty="0" smtClean="0">
              <a:solidFill>
                <a:schemeClr val="tx1"/>
              </a:solidFill>
              <a:effectLst/>
              <a:latin typeface="+mn-lt"/>
              <a:ea typeface="+mn-ea"/>
              <a:cs typeface="+mn-cs"/>
            </a:endParaRPr>
          </a:p>
          <a:p>
            <a:pPr marL="342900" indent="-342900">
              <a:buFont typeface="+mj-lt"/>
              <a:buAutoNum type="alphaUcPeriod"/>
            </a:pPr>
            <a:r>
              <a:rPr lang="en-US" sz="1800" b="0" i="0" kern="1200" dirty="0" smtClean="0">
                <a:solidFill>
                  <a:schemeClr val="tx1"/>
                </a:solidFill>
                <a:effectLst/>
                <a:latin typeface="+mn-lt"/>
                <a:ea typeface="+mn-ea"/>
                <a:cs typeface="+mn-cs"/>
              </a:rPr>
              <a:t>Twice a year, unit status should be compared to the last report. "Fair" or "poor" units not changing in status should be given immediate attention by the unit serving executive's staff leader with help from the appropriate assistant district commissioner or district commissioner.</a:t>
            </a:r>
          </a:p>
          <a:p>
            <a:pPr>
              <a:buNone/>
            </a:pPr>
            <a:endParaRPr lang="en-US" sz="2400" b="1" i="0" kern="1200" baseline="0" dirty="0" smtClean="0">
              <a:solidFill>
                <a:schemeClr val="tx1"/>
              </a:solidFill>
              <a:latin typeface="+mn-lt"/>
              <a:ea typeface="+mn-ea"/>
              <a:cs typeface="+mn-cs"/>
            </a:endParaRPr>
          </a:p>
          <a:p>
            <a:endParaRPr lang="en-US" sz="1800" dirty="0" smtClean="0"/>
          </a:p>
        </p:txBody>
      </p:sp>
    </p:spTree>
    <p:extLst>
      <p:ext uri="{BB962C8B-B14F-4D97-AF65-F5344CB8AC3E}">
        <p14:creationId xmlns:p14="http://schemas.microsoft.com/office/powerpoint/2010/main" val="2534741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200" b="0" i="0" kern="1200" dirty="0" smtClean="0">
                <a:solidFill>
                  <a:schemeClr val="tx1"/>
                </a:solidFill>
                <a:effectLst/>
                <a:latin typeface="+mn-lt"/>
                <a:ea typeface="+mn-ea"/>
                <a:cs typeface="+mn-cs"/>
              </a:rPr>
              <a:t>Organizing your visits with your units is essential to helping the units succeed.  With so many aspects of Scouting, it is sometimes difficult to remember when tasks need to be done or to know when to remind units that they need to prepare for Scouting events.  Here we have prepared a commissioner focus point checklist for commissioners to use.  It can be adapted to include council-specific activities. Some of the items we have listed in a certain season may need to be moved based on your council calendar.</a:t>
            </a:r>
            <a:endParaRPr lang="en-US" sz="1400" b="0" i="0" dirty="0">
              <a:effectLst/>
            </a:endParaRPr>
          </a:p>
        </p:txBody>
      </p:sp>
    </p:spTree>
    <p:extLst>
      <p:ext uri="{BB962C8B-B14F-4D97-AF65-F5344CB8AC3E}">
        <p14:creationId xmlns:p14="http://schemas.microsoft.com/office/powerpoint/2010/main" val="273328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80.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smtClean="0"/>
              <a:pPr>
                <a:defRPr/>
              </a:pPr>
              <a:t>12/18/2013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49E06E-BE7D-4CAE-B57E-B8C3BC61624C}" type="datetime1">
              <a:rPr lang="en-US" smtClean="0"/>
              <a:pPr>
                <a:defRPr/>
              </a:pPr>
              <a:t>12/18/2013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3467382-A389-4B15-B235-FA71E72DF90C}" type="datetime1">
              <a:rPr lang="en-US" smtClean="0"/>
              <a:pPr>
                <a:defRPr/>
              </a:pPr>
              <a:t>12/18/2013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12/18/2013</a:t>
            </a:fld>
            <a:endParaRPr lang="en-US"/>
          </a:p>
        </p:txBody>
      </p:sp>
      <p:pic>
        <p:nvPicPr>
          <p:cNvPr id="7" name="Picture 6" descr="ArcherSilo_blue.png"/>
          <p:cNvPicPr>
            <a:picLocks noChangeAspect="1"/>
          </p:cNvPicPr>
          <p:nvPr userDrawn="1"/>
        </p:nvPicPr>
        <p:blipFill>
          <a:blip r:embed="rId2" cstate="print">
            <a:lum bright="70000" contrast="-70000"/>
          </a:blip>
          <a:stretch>
            <a:fillRect/>
          </a:stretch>
        </p:blipFill>
        <p:spPr>
          <a:xfrm flipH="1">
            <a:off x="1219200" y="5852160"/>
            <a:ext cx="438137" cy="1005840"/>
          </a:xfrm>
          <a:prstGeom prst="rect">
            <a:avLst/>
          </a:prstGeom>
        </p:spPr>
      </p:pic>
      <p:pic>
        <p:nvPicPr>
          <p:cNvPr id="8" name="Picture 7" descr="SailboatSilo_Blue.png"/>
          <p:cNvPicPr>
            <a:picLocks noChangeAspect="1"/>
          </p:cNvPicPr>
          <p:nvPr userDrawn="1"/>
        </p:nvPicPr>
        <p:blipFill>
          <a:blip r:embed="rId3" cstate="print">
            <a:lum bright="70000" contrast="-70000"/>
          </a:blip>
          <a:stretch>
            <a:fillRect/>
          </a:stretch>
        </p:blipFill>
        <p:spPr>
          <a:xfrm rot="21040841">
            <a:off x="1234300" y="2415080"/>
            <a:ext cx="749973" cy="1188720"/>
          </a:xfrm>
          <a:prstGeom prst="rect">
            <a:avLst/>
          </a:prstGeom>
        </p:spPr>
      </p:pic>
      <p:pic>
        <p:nvPicPr>
          <p:cNvPr id="9" name="Picture 8" descr="ScubaSilo_blue.png"/>
          <p:cNvPicPr>
            <a:picLocks noChangeAspect="1"/>
          </p:cNvPicPr>
          <p:nvPr userDrawn="1"/>
        </p:nvPicPr>
        <p:blipFill>
          <a:blip r:embed="rId4" cstate="print">
            <a:lum bright="70000" contrast="-70000"/>
          </a:blip>
          <a:stretch>
            <a:fillRect/>
          </a:stretch>
        </p:blipFill>
        <p:spPr>
          <a:xfrm>
            <a:off x="990600" y="4495800"/>
            <a:ext cx="759848" cy="767068"/>
          </a:xfrm>
          <a:prstGeom prst="rect">
            <a:avLst/>
          </a:prstGeom>
        </p:spPr>
      </p:pic>
      <p:pic>
        <p:nvPicPr>
          <p:cNvPr id="10" name="Picture 9" descr="RappelSilo_blue.png"/>
          <p:cNvPicPr>
            <a:picLocks noChangeAspect="1"/>
          </p:cNvPicPr>
          <p:nvPr userDrawn="1"/>
        </p:nvPicPr>
        <p:blipFill>
          <a:blip r:embed="rId5" cstate="print">
            <a:lum bright="70000" contrast="-70000"/>
          </a:blip>
          <a:stretch>
            <a:fillRect/>
          </a:stretch>
        </p:blipFill>
        <p:spPr>
          <a:xfrm>
            <a:off x="14197" y="5181600"/>
            <a:ext cx="671603" cy="1737360"/>
          </a:xfrm>
          <a:prstGeom prst="rect">
            <a:avLst/>
          </a:prstGeom>
        </p:spPr>
      </p:pic>
      <p:pic>
        <p:nvPicPr>
          <p:cNvPr id="11" name="Picture 10" descr="KayakSilo_blue.png"/>
          <p:cNvPicPr>
            <a:picLocks noChangeAspect="1"/>
          </p:cNvPicPr>
          <p:nvPr userDrawn="1"/>
        </p:nvPicPr>
        <p:blipFill>
          <a:blip r:embed="rId6" cstate="print">
            <a:lum bright="70000" contrast="-70000"/>
          </a:blip>
          <a:stretch>
            <a:fillRect/>
          </a:stretch>
        </p:blipFill>
        <p:spPr>
          <a:xfrm>
            <a:off x="-228600" y="3733800"/>
            <a:ext cx="1043755" cy="548640"/>
          </a:xfrm>
          <a:prstGeom prst="rect">
            <a:avLst/>
          </a:prstGeom>
        </p:spPr>
      </p:pic>
      <p:pic>
        <p:nvPicPr>
          <p:cNvPr id="12" name="Picture 11" descr="ZiplineSilo_Blue.png"/>
          <p:cNvPicPr>
            <a:picLocks noChangeAspect="1"/>
          </p:cNvPicPr>
          <p:nvPr userDrawn="1"/>
        </p:nvPicPr>
        <p:blipFill>
          <a:blip r:embed="rId7" cstate="print">
            <a:lum bright="70000" contrast="-70000"/>
          </a:blip>
          <a:stretch>
            <a:fillRect/>
          </a:stretch>
        </p:blipFill>
        <p:spPr>
          <a:xfrm>
            <a:off x="381000" y="1905000"/>
            <a:ext cx="713275" cy="91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981200" cy="2528157"/>
          </a:xfrm>
          <a:prstGeom prst="rect">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12/18/2013</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552" y="-39256"/>
            <a:ext cx="2468880" cy="2481800"/>
          </a:xfrm>
          <a:prstGeom prst="rect">
            <a:avLst/>
          </a:prstGeom>
        </p:spPr>
      </p:pic>
    </p:spTree>
    <p:extLst>
      <p:ext uri="{BB962C8B-B14F-4D97-AF65-F5344CB8AC3E}">
        <p14:creationId xmlns:p14="http://schemas.microsoft.com/office/powerpoint/2010/main" val="18924654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12/18/2013</a:t>
            </a:fld>
            <a:endParaRPr lang="en-US"/>
          </a:p>
        </p:txBody>
      </p:sp>
    </p:spTree>
    <p:extLst>
      <p:ext uri="{BB962C8B-B14F-4D97-AF65-F5344CB8AC3E}">
        <p14:creationId xmlns:p14="http://schemas.microsoft.com/office/powerpoint/2010/main" val="163963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a:solidFill>
                  <a:srgbClr val="000000"/>
                </a:solidFill>
              </a:rPr>
              <a:pPr>
                <a:defRPr/>
              </a:pPr>
              <a:t>12/18/2013</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362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solidFill>
                  <a:prstClr val="white"/>
                </a:solidFill>
              </a:rPr>
              <a:pPr>
                <a:defRPr/>
              </a:pPr>
              <a:t>12/18/2013</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1520332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12/18/2013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7A03873-4EE0-412C-9EF1-A26CAFE00F88}" type="datetime1">
              <a:rPr lang="en-US" smtClean="0"/>
              <a:pPr>
                <a:defRPr/>
              </a:pPr>
              <a:t>12/18/2013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CD13CFF-768A-4BA3-9F3D-0B5D8DC650C1}" type="datetime1">
              <a:rPr lang="en-US" smtClean="0"/>
              <a:pPr>
                <a:defRPr/>
              </a:pPr>
              <a:t>12/18/2013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11DABB9-AFE8-4C1E-873B-568143FD6256}" type="datetime1">
              <a:rPr lang="en-US" smtClean="0"/>
              <a:pPr>
                <a:defRPr/>
              </a:pPr>
              <a:t>12/18/2013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7ECA120-9537-4FBE-8032-364866FAA7F6}" type="datetime1">
              <a:rPr lang="en-US" smtClean="0"/>
              <a:pPr>
                <a:defRPr/>
              </a:pPr>
              <a:t>12/18/2013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11FFB3D-7665-4A26-8095-B1AB3F213571}" type="datetime1">
              <a:rPr lang="en-US" smtClean="0"/>
              <a:pPr>
                <a:defRPr/>
              </a:pPr>
              <a:t>12/18/2013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1D9EEC-A195-4491-A6D7-D3CB0F20B040}" type="datetime1">
              <a:rPr lang="en-US" smtClean="0"/>
              <a:pPr>
                <a:defRPr/>
              </a:pPr>
              <a:t>12/18/2013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7E32942-E94F-4114-A253-56F3EA8ADB65}" type="datetime1">
              <a:rPr lang="en-US" smtClean="0"/>
              <a:pPr>
                <a:defRPr/>
              </a:pPr>
              <a:t>12/18/2013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13.gif"/><Relationship Id="rId4" Type="http://schemas.openxmlformats.org/officeDocument/2006/relationships/image" Target="../media/image12.gif"/></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0.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pPr>
                <a:defRPr/>
              </a:pPr>
              <a:t>12/18/2013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12/18/2013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061"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4"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5"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6"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9E305554-BC54-4800-A677-42E5E0945AE9}" type="datetime1">
              <a:rPr lang="en-US" smtClean="0">
                <a:cs typeface="+mn-cs"/>
              </a:rPr>
              <a:pPr defTabSz="457200"/>
              <a:t>12/18/2013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063" r:id="rId1"/>
    <p:sldLayoutId id="2147484150" r:id="rId2"/>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12/18/2013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b="32887"/>
          <a:stretch/>
        </p:blipFill>
        <p:spPr>
          <a:xfrm>
            <a:off x="-134071" y="306388"/>
            <a:ext cx="2168452" cy="792161"/>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394" y="5286896"/>
            <a:ext cx="1912937" cy="1325041"/>
          </a:xfrm>
          <a:prstGeom prst="rect">
            <a:avLst/>
          </a:prstGeom>
        </p:spPr>
      </p:pic>
    </p:spTree>
    <p:extLst>
      <p:ext uri="{BB962C8B-B14F-4D97-AF65-F5344CB8AC3E}">
        <p14:creationId xmlns:p14="http://schemas.microsoft.com/office/powerpoint/2010/main" val="3643659480"/>
      </p:ext>
    </p:extLst>
  </p:cSld>
  <p:clrMap bg1="lt1" tx1="dk1" bg2="lt2" tx2="dk2" accent1="accent1" accent2="accent2" accent3="accent3" accent4="accent4" accent5="accent5" accent6="accent6" hlink="hlink" folHlink="folHlink"/>
  <p:sldLayoutIdLst>
    <p:sldLayoutId id="2147484146"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solidFill>
                  <a:srgbClr val="000000"/>
                </a:solidFill>
              </a:rPr>
              <a:pPr>
                <a:defRPr/>
              </a:pPr>
              <a:t>12/18/2013</a:t>
            </a:fld>
            <a:endParaRPr lang="en-US" dirty="0">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solidFill>
                  <a:srgbClr val="000000"/>
                </a:solidFill>
              </a:rPr>
              <a:pPr>
                <a:defRPr/>
              </a:pPr>
              <a:t>‹#›</a:t>
            </a:fld>
            <a:endParaRPr lang="en-US" dirty="0">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9" r:id="rId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solidFill>
                  <a:prstClr val="black"/>
                </a:solidFill>
              </a:rPr>
              <a:pPr>
                <a:defRPr/>
              </a:pPr>
              <a:t>12/18/2013</a:t>
            </a:fld>
            <a:endParaRPr lang="en-US" dirty="0">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dirty="0">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43267092"/>
      </p:ext>
    </p:extLst>
  </p:cSld>
  <p:clrMap bg1="lt1" tx1="dk1" bg2="lt2" tx2="dk2" accent1="accent1" accent2="accent2" accent3="accent3" accent4="accent4" accent5="accent5" accent6="accent6" hlink="hlink" folHlink="folHlink"/>
  <p:sldLayoutIdLst>
    <p:sldLayoutId id="2147484148"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 CABINET</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Monthly Training</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srgbClr val="FFFFFF"/>
                </a:solidFill>
              </a:endParaRPr>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Annual Orientation</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What/Why/When/Who/How/Idea:</a:t>
            </a:r>
          </a:p>
          <a:p>
            <a:r>
              <a:rPr lang="en-US" sz="3200" dirty="0" smtClean="0"/>
              <a:t>Annual review</a:t>
            </a:r>
          </a:p>
          <a:p>
            <a:r>
              <a:rPr lang="en-US" sz="3200" dirty="0" smtClean="0"/>
              <a:t>Orient new; motivate experienced</a:t>
            </a:r>
          </a:p>
          <a:p>
            <a:r>
              <a:rPr lang="en-US" sz="3200" dirty="0" smtClean="0"/>
              <a:t>Annually – January/February</a:t>
            </a:r>
          </a:p>
          <a:p>
            <a:r>
              <a:rPr lang="en-US" sz="3200" dirty="0" smtClean="0"/>
              <a:t>All Commissioners</a:t>
            </a:r>
          </a:p>
          <a:p>
            <a:r>
              <a:rPr lang="en-US" sz="3200" dirty="0" smtClean="0"/>
              <a:t>Video, priority </a:t>
            </a:r>
            <a:r>
              <a:rPr lang="en-US" sz="3200" dirty="0"/>
              <a:t>r</a:t>
            </a:r>
            <a:r>
              <a:rPr lang="en-US" sz="3200" dirty="0" smtClean="0"/>
              <a:t>eview, discussion</a:t>
            </a:r>
          </a:p>
          <a:p>
            <a:r>
              <a:rPr lang="en-US" sz="3200" dirty="0" smtClean="0"/>
              <a:t>Invite Council Commissioner or Deputy Commissioner</a:t>
            </a:r>
          </a:p>
          <a:p>
            <a:endParaRPr lang="en-US" sz="3200" dirty="0"/>
          </a:p>
        </p:txBody>
      </p:sp>
    </p:spTree>
    <p:extLst>
      <p:ext uri="{BB962C8B-B14F-4D97-AF65-F5344CB8AC3E}">
        <p14:creationId xmlns:p14="http://schemas.microsoft.com/office/powerpoint/2010/main" val="3450748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Annual Orientation</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Video</a:t>
            </a:r>
          </a:p>
          <a:p>
            <a:r>
              <a:rPr lang="en-US" sz="3200" dirty="0" smtClean="0"/>
              <a:t>youtube.com/user/</a:t>
            </a:r>
            <a:r>
              <a:rPr lang="en-US" sz="3200" dirty="0" err="1" smtClean="0"/>
              <a:t>blazerb</a:t>
            </a:r>
            <a:endParaRPr lang="en-US" sz="3200" dirty="0" smtClean="0"/>
          </a:p>
          <a:p>
            <a:r>
              <a:rPr lang="en-US" sz="3200" dirty="0"/>
              <a:t>Scout Shop No. </a:t>
            </a:r>
            <a:r>
              <a:rPr lang="en-US" sz="3200" dirty="0" smtClean="0"/>
              <a:t>605668</a:t>
            </a:r>
          </a:p>
          <a:p>
            <a:r>
              <a:rPr lang="en-US" sz="3200" dirty="0"/>
              <a:t>m</a:t>
            </a:r>
            <a:r>
              <a:rPr lang="en-US" sz="3200" dirty="0" smtClean="0"/>
              <a:t>p4 available on request</a:t>
            </a:r>
          </a:p>
          <a:p>
            <a:endParaRPr lang="en-US" sz="3200" dirty="0"/>
          </a:p>
        </p:txBody>
      </p:sp>
    </p:spTree>
    <p:extLst>
      <p:ext uri="{BB962C8B-B14F-4D97-AF65-F5344CB8AC3E}">
        <p14:creationId xmlns:p14="http://schemas.microsoft.com/office/powerpoint/2010/main" val="138835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713" y="2438400"/>
            <a:ext cx="7772400" cy="1470025"/>
          </a:xfrm>
        </p:spPr>
        <p:txBody>
          <a:bodyPr>
            <a:normAutofit/>
          </a:bodyPr>
          <a:lstStyle/>
          <a:p>
            <a:pPr marL="365125" indent="-255588" algn="ctr">
              <a:spcBef>
                <a:spcPts val="400"/>
              </a:spcBef>
              <a:buClr>
                <a:schemeClr val="accent1"/>
              </a:buClr>
              <a:buSzPct val="68000"/>
            </a:pPr>
            <a:r>
              <a:rPr lang="en-US" sz="6000" dirty="0" smtClean="0">
                <a:solidFill>
                  <a:schemeClr val="hlink"/>
                </a:solidFill>
                <a:effectLst>
                  <a:outerShdw blurRad="38100" dist="38100" dir="2700000" algn="tl">
                    <a:srgbClr val="C0C0C0"/>
                  </a:outerShdw>
                </a:effectLst>
                <a:latin typeface="+mn-lt"/>
                <a:ea typeface="+mn-ea"/>
                <a:cs typeface="+mn-cs"/>
              </a:rPr>
              <a:t>Questions?</a:t>
            </a:r>
          </a:p>
        </p:txBody>
      </p:sp>
      <p:sp>
        <p:nvSpPr>
          <p:cNvPr id="4" name="Slide Number Placeholder 3"/>
          <p:cNvSpPr>
            <a:spLocks noGrp="1"/>
          </p:cNvSpPr>
          <p:nvPr>
            <p:ph type="sldNum" sz="quarter" idx="12"/>
          </p:nvPr>
        </p:nvSpPr>
        <p:spPr/>
        <p:txBody>
          <a:bodyPr/>
          <a:lstStyle/>
          <a:p>
            <a:pPr>
              <a:defRPr/>
            </a:pPr>
            <a:fld id="{1DDE3366-C31E-43CF-90E9-48B09332E02E}" type="slidenum">
              <a:rPr lang="en-US">
                <a:solidFill>
                  <a:srgbClr val="000000"/>
                </a:solidFill>
              </a:rPr>
              <a:pPr>
                <a:defRPr/>
              </a:pPr>
              <a:t>12</a:t>
            </a:fld>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762000" y="838200"/>
            <a:ext cx="7678738" cy="4572000"/>
          </a:xfrm>
          <a:prstGeom prst="rect">
            <a:avLst/>
          </a:prstGeom>
          <a:noFill/>
          <a:effectLst>
            <a:glow rad="38100">
              <a:schemeClr val="tx1">
                <a:alpha val="60000"/>
              </a:schemeClr>
            </a:glow>
            <a:softEdge rad="0"/>
          </a:effectLst>
          <a:scene3d>
            <a:camera prst="orthographicFront"/>
            <a:lightRig rig="threePt" dir="t"/>
          </a:scene3d>
          <a:sp3d>
            <a:bevelT w="0" h="0"/>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1487487" y="3429000"/>
            <a:ext cx="6589713" cy="1944687"/>
          </a:xfrm>
        </p:spPr>
        <p:txBody>
          <a:bodyPr/>
          <a:lstStyle/>
          <a:p>
            <a:pPr marL="0" indent="0" algn="r" eaLnBrk="1" hangingPunct="1">
              <a:buNone/>
            </a:pPr>
            <a:r>
              <a:rPr lang="en-US" sz="4800" dirty="0" smtClean="0">
                <a:latin typeface="Lucida Sans Unicode" pitchFamily="34" charset="0"/>
              </a:rPr>
              <a:t>Annual Service Plan</a:t>
            </a:r>
          </a:p>
          <a:p>
            <a:pPr marL="0" indent="0" algn="r" eaLnBrk="1" hangingPunct="1">
              <a:buNone/>
            </a:pPr>
            <a:r>
              <a:rPr lang="en-US" sz="4400" dirty="0" smtClean="0">
                <a:latin typeface="Lucida Sans Unicode" pitchFamily="34" charset="0"/>
              </a:rPr>
              <a:t>Annual Orientation</a:t>
            </a:r>
          </a:p>
        </p:txBody>
      </p:sp>
      <p:sp>
        <p:nvSpPr>
          <p:cNvPr id="15365" name="Text Placeholder 2"/>
          <p:cNvSpPr>
            <a:spLocks/>
          </p:cNvSpPr>
          <p:nvPr/>
        </p:nvSpPr>
        <p:spPr bwMode="auto">
          <a:xfrm>
            <a:off x="1066800" y="1143000"/>
            <a:ext cx="7010400" cy="1600200"/>
          </a:xfrm>
          <a:prstGeom prst="rect">
            <a:avLst/>
          </a:prstGeom>
          <a:noFill/>
          <a:ln w="9525">
            <a:noFill/>
            <a:miter lim="800000"/>
            <a:headEnd/>
            <a:tailEnd/>
          </a:ln>
        </p:spPr>
        <p:txBody>
          <a:bodyPr/>
          <a:lstStyle/>
          <a:p>
            <a:pPr algn="r">
              <a:spcBef>
                <a:spcPts val="400"/>
              </a:spcBef>
              <a:buClr>
                <a:srgbClr val="AD2E27"/>
              </a:buClr>
              <a:buSzPct val="68000"/>
              <a:buFont typeface="Wingdings 3" pitchFamily="18" charset="2"/>
              <a:buNone/>
            </a:pPr>
            <a:r>
              <a:rPr lang="en-US" sz="5400" b="1" dirty="0" smtClean="0">
                <a:solidFill>
                  <a:srgbClr val="AD2E27"/>
                </a:solidFill>
                <a:effectLst>
                  <a:outerShdw blurRad="38100" dist="38100" dir="2700000" algn="tl">
                    <a:srgbClr val="FFFFFF"/>
                  </a:outerShdw>
                </a:effectLst>
                <a:latin typeface="Lucida Sans Unicode" pitchFamily="34" charset="0"/>
              </a:rPr>
              <a:t>Michael R. Marks</a:t>
            </a:r>
          </a:p>
          <a:p>
            <a:pPr algn="r">
              <a:spcBef>
                <a:spcPts val="400"/>
              </a:spcBef>
              <a:buClr>
                <a:srgbClr val="AD2E27"/>
              </a:buClr>
              <a:buSzPct val="68000"/>
              <a:buFont typeface="Wingdings 3" pitchFamily="18" charset="2"/>
              <a:buNone/>
            </a:pPr>
            <a:r>
              <a:rPr lang="en-US" sz="3200" dirty="0" smtClean="0">
                <a:solidFill>
                  <a:srgbClr val="F7EEDD"/>
                </a:solidFill>
                <a:latin typeface="Lucida Sans Unicode" pitchFamily="34" charset="0"/>
              </a:rPr>
              <a:t>Assistant Council Commissioner</a:t>
            </a:r>
            <a:endParaRPr lang="en-US" sz="3200" dirty="0">
              <a:solidFill>
                <a:srgbClr val="F7EEDD"/>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Annual Service Plan</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What:</a:t>
            </a:r>
          </a:p>
          <a:p>
            <a:r>
              <a:rPr lang="en-US" sz="3200" dirty="0"/>
              <a:t>The annual commissioner service plan gives specific purposes for regular and supportive contact with units by the commissioner staff.</a:t>
            </a:r>
          </a:p>
        </p:txBody>
      </p:sp>
      <p:pic>
        <p:nvPicPr>
          <p:cNvPr id="123909" name="Picture 5" descr="Wreath_sITE"/>
          <p:cNvPicPr>
            <a:picLocks noChangeAspect="1" noChangeArrowheads="1"/>
          </p:cNvPicPr>
          <p:nvPr/>
        </p:nvPicPr>
        <p:blipFill>
          <a:blip r:embed="rId3" cstate="print"/>
          <a:srcRect/>
          <a:stretch>
            <a:fillRect/>
          </a:stretch>
        </p:blipFill>
        <p:spPr bwMode="auto">
          <a:xfrm>
            <a:off x="6180137" y="4038600"/>
            <a:ext cx="2506663" cy="2528611"/>
          </a:xfrm>
          <a:prstGeom prst="rect">
            <a:avLst/>
          </a:prstGeom>
          <a:noFill/>
        </p:spPr>
      </p:pic>
    </p:spTree>
    <p:extLst>
      <p:ext uri="{BB962C8B-B14F-4D97-AF65-F5344CB8AC3E}">
        <p14:creationId xmlns:p14="http://schemas.microsoft.com/office/powerpoint/2010/main" val="19261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p:cTn id="7" dur="500" fill="hold"/>
                                        <p:tgtEl>
                                          <p:spTgt spid="123909"/>
                                        </p:tgtEl>
                                        <p:attrNameLst>
                                          <p:attrName>ppt_w</p:attrName>
                                        </p:attrNameLst>
                                      </p:cBhvr>
                                      <p:tavLst>
                                        <p:tav tm="0">
                                          <p:val>
                                            <p:fltVal val="0"/>
                                          </p:val>
                                        </p:tav>
                                        <p:tav tm="100000">
                                          <p:val>
                                            <p:strVal val="#ppt_w"/>
                                          </p:val>
                                        </p:tav>
                                      </p:tavLst>
                                    </p:anim>
                                    <p:anim calcmode="lin" valueType="num">
                                      <p:cBhvr>
                                        <p:cTn id="8" dur="500" fill="hold"/>
                                        <p:tgtEl>
                                          <p:spTgt spid="123909"/>
                                        </p:tgtEl>
                                        <p:attrNameLst>
                                          <p:attrName>ppt_h</p:attrName>
                                        </p:attrNameLst>
                                      </p:cBhvr>
                                      <p:tavLst>
                                        <p:tav tm="0">
                                          <p:val>
                                            <p:fltVal val="0"/>
                                          </p:val>
                                        </p:tav>
                                        <p:tav tm="100000">
                                          <p:val>
                                            <p:strVal val="#ppt_h"/>
                                          </p:val>
                                        </p:tav>
                                      </p:tavLst>
                                    </p:anim>
                                    <p:anim calcmode="lin" valueType="num">
                                      <p:cBhvr>
                                        <p:cTn id="9" dur="500" fill="hold"/>
                                        <p:tgtEl>
                                          <p:spTgt spid="123909"/>
                                        </p:tgtEl>
                                        <p:attrNameLst>
                                          <p:attrName>style.rotation</p:attrName>
                                        </p:attrNameLst>
                                      </p:cBhvr>
                                      <p:tavLst>
                                        <p:tav tm="0">
                                          <p:val>
                                            <p:fltVal val="90"/>
                                          </p:val>
                                        </p:tav>
                                        <p:tav tm="100000">
                                          <p:val>
                                            <p:fltVal val="0"/>
                                          </p:val>
                                        </p:tav>
                                      </p:tavLst>
                                    </p:anim>
                                    <p:animEffect transition="in" filter="fade">
                                      <p:cBhvr>
                                        <p:cTn id="10" dur="500"/>
                                        <p:tgtEl>
                                          <p:spTgt spid="12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Annual Service Plan</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Who:</a:t>
            </a:r>
          </a:p>
          <a:p>
            <a:r>
              <a:rPr lang="en-US" sz="3200" dirty="0"/>
              <a:t>Unit </a:t>
            </a:r>
            <a:r>
              <a:rPr lang="en-US" sz="3200" dirty="0" smtClean="0"/>
              <a:t>Commissioners</a:t>
            </a:r>
            <a:endParaRPr lang="en-US" sz="3200"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6180137" y="4038600"/>
            <a:ext cx="2506663" cy="2528611"/>
          </a:xfrm>
          <a:prstGeom prst="rect">
            <a:avLst/>
          </a:prstGeom>
          <a:noFill/>
        </p:spPr>
      </p:pic>
    </p:spTree>
    <p:extLst>
      <p:ext uri="{BB962C8B-B14F-4D97-AF65-F5344CB8AC3E}">
        <p14:creationId xmlns:p14="http://schemas.microsoft.com/office/powerpoint/2010/main" val="216261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p:cTn id="7" dur="500" fill="hold"/>
                                        <p:tgtEl>
                                          <p:spTgt spid="123909"/>
                                        </p:tgtEl>
                                        <p:attrNameLst>
                                          <p:attrName>ppt_w</p:attrName>
                                        </p:attrNameLst>
                                      </p:cBhvr>
                                      <p:tavLst>
                                        <p:tav tm="0">
                                          <p:val>
                                            <p:fltVal val="0"/>
                                          </p:val>
                                        </p:tav>
                                        <p:tav tm="100000">
                                          <p:val>
                                            <p:strVal val="#ppt_w"/>
                                          </p:val>
                                        </p:tav>
                                      </p:tavLst>
                                    </p:anim>
                                    <p:anim calcmode="lin" valueType="num">
                                      <p:cBhvr>
                                        <p:cTn id="8" dur="500" fill="hold"/>
                                        <p:tgtEl>
                                          <p:spTgt spid="123909"/>
                                        </p:tgtEl>
                                        <p:attrNameLst>
                                          <p:attrName>ppt_h</p:attrName>
                                        </p:attrNameLst>
                                      </p:cBhvr>
                                      <p:tavLst>
                                        <p:tav tm="0">
                                          <p:val>
                                            <p:fltVal val="0"/>
                                          </p:val>
                                        </p:tav>
                                        <p:tav tm="100000">
                                          <p:val>
                                            <p:strVal val="#ppt_h"/>
                                          </p:val>
                                        </p:tav>
                                      </p:tavLst>
                                    </p:anim>
                                    <p:anim calcmode="lin" valueType="num">
                                      <p:cBhvr>
                                        <p:cTn id="9" dur="500" fill="hold"/>
                                        <p:tgtEl>
                                          <p:spTgt spid="123909"/>
                                        </p:tgtEl>
                                        <p:attrNameLst>
                                          <p:attrName>style.rotation</p:attrName>
                                        </p:attrNameLst>
                                      </p:cBhvr>
                                      <p:tavLst>
                                        <p:tav tm="0">
                                          <p:val>
                                            <p:fltVal val="90"/>
                                          </p:val>
                                        </p:tav>
                                        <p:tav tm="100000">
                                          <p:val>
                                            <p:fltVal val="0"/>
                                          </p:val>
                                        </p:tav>
                                      </p:tavLst>
                                    </p:anim>
                                    <p:animEffect transition="in" filter="fade">
                                      <p:cBhvr>
                                        <p:cTn id="10" dur="500"/>
                                        <p:tgtEl>
                                          <p:spTgt spid="12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686800" cy="1477962"/>
          </a:xfrm>
          <a:noFill/>
        </p:spPr>
        <p:txBody>
          <a:bodyPr>
            <a:noAutofit/>
          </a:bodyPr>
          <a:lstStyle/>
          <a:p>
            <a:r>
              <a:rPr lang="en-US" sz="4400" dirty="0" smtClean="0"/>
              <a:t>Annual Service Plan</a:t>
            </a:r>
            <a:endParaRPr lang="en-US" sz="4400" cap="small" dirty="0"/>
          </a:p>
        </p:txBody>
      </p:sp>
      <p:sp>
        <p:nvSpPr>
          <p:cNvPr id="123907" name="Rectangle 3"/>
          <p:cNvSpPr>
            <a:spLocks noGrp="1"/>
          </p:cNvSpPr>
          <p:nvPr>
            <p:ph type="body" idx="1"/>
          </p:nvPr>
        </p:nvSpPr>
        <p:spPr>
          <a:xfrm>
            <a:off x="476003" y="1537339"/>
            <a:ext cx="8153400" cy="4525962"/>
          </a:xfrm>
        </p:spPr>
        <p:txBody>
          <a:bodyPr/>
          <a:lstStyle/>
          <a:p>
            <a:pPr>
              <a:buNone/>
            </a:pPr>
            <a:r>
              <a:rPr lang="en-US" sz="3600" b="1" dirty="0" smtClean="0">
                <a:solidFill>
                  <a:schemeClr val="hlink"/>
                </a:solidFill>
                <a:effectLst>
                  <a:outerShdw blurRad="38100" dist="38100" dir="2700000" algn="tl">
                    <a:srgbClr val="C0C0C0"/>
                  </a:outerShdw>
                </a:effectLst>
              </a:rPr>
              <a:t>Why:</a:t>
            </a:r>
          </a:p>
          <a:p>
            <a:r>
              <a:rPr lang="en-US" sz="3200" dirty="0"/>
              <a:t>E</a:t>
            </a:r>
            <a:r>
              <a:rPr lang="en-US" sz="3200" dirty="0" smtClean="0"/>
              <a:t>ncourages </a:t>
            </a:r>
            <a:r>
              <a:rPr lang="en-US" sz="3200" dirty="0"/>
              <a:t>commissioner visits and guides unit activities </a:t>
            </a:r>
            <a:r>
              <a:rPr lang="en-US" sz="3200" dirty="0" smtClean="0"/>
              <a:t>towards achieving higher levels of excellence.</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Annual Service Plan</a:t>
            </a:r>
            <a:endParaRPr lang="en-US" sz="4400" cap="small" dirty="0"/>
          </a:p>
        </p:txBody>
      </p:sp>
      <p:sp>
        <p:nvSpPr>
          <p:cNvPr id="123907" name="Rectangle 3"/>
          <p:cNvSpPr>
            <a:spLocks noGrp="1"/>
          </p:cNvSpPr>
          <p:nvPr>
            <p:ph type="body" idx="1"/>
          </p:nvPr>
        </p:nvSpPr>
        <p:spPr>
          <a:xfrm>
            <a:off x="457200" y="1535875"/>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When:</a:t>
            </a:r>
          </a:p>
          <a:p>
            <a:r>
              <a:rPr lang="en-US" sz="3200" dirty="0" smtClean="0"/>
              <a:t>All year</a:t>
            </a:r>
          </a:p>
          <a:p>
            <a:r>
              <a:rPr lang="en-US" sz="3200" dirty="0" smtClean="0"/>
              <a:t>Major focus on </a:t>
            </a:r>
            <a:r>
              <a:rPr lang="en-US" sz="3200" dirty="0" err="1" smtClean="0"/>
              <a:t>recharter</a:t>
            </a:r>
            <a:r>
              <a:rPr lang="en-US" sz="3200" dirty="0" smtClean="0"/>
              <a:t> time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additive="base">
                                        <p:cTn id="19" dur="5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9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Annual Service Plan</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How:</a:t>
            </a:r>
          </a:p>
          <a:p>
            <a:r>
              <a:rPr lang="en-US" sz="3200" dirty="0"/>
              <a:t>F</a:t>
            </a:r>
            <a:r>
              <a:rPr lang="en-US" sz="3200" dirty="0" smtClean="0"/>
              <a:t>ollows natural </a:t>
            </a:r>
            <a:r>
              <a:rPr lang="en-US" sz="3200" dirty="0"/>
              <a:t>flow of </a:t>
            </a:r>
            <a:r>
              <a:rPr lang="en-US" sz="3200" dirty="0" smtClean="0"/>
              <a:t>Scouting</a:t>
            </a:r>
          </a:p>
          <a:p>
            <a:pPr lvl="1"/>
            <a:r>
              <a:rPr lang="en-US" sz="2800" dirty="0"/>
              <a:t>A</a:t>
            </a:r>
            <a:r>
              <a:rPr lang="en-US" sz="2800" dirty="0" smtClean="0"/>
              <a:t>dding </a:t>
            </a:r>
            <a:r>
              <a:rPr lang="en-US" sz="2800" dirty="0"/>
              <a:t>new </a:t>
            </a:r>
            <a:r>
              <a:rPr lang="en-US" sz="2800" dirty="0" smtClean="0"/>
              <a:t>members</a:t>
            </a:r>
          </a:p>
          <a:p>
            <a:pPr lvl="1"/>
            <a:r>
              <a:rPr lang="en-US" sz="2800" dirty="0" smtClean="0"/>
              <a:t>Purchasing uniforms</a:t>
            </a:r>
          </a:p>
          <a:p>
            <a:pPr lvl="1"/>
            <a:r>
              <a:rPr lang="en-US" sz="2800" dirty="0"/>
              <a:t>P</a:t>
            </a:r>
            <a:r>
              <a:rPr lang="en-US" sz="2800" dirty="0" smtClean="0"/>
              <a:t>reparing </a:t>
            </a:r>
            <a:r>
              <a:rPr lang="en-US" sz="2800" dirty="0"/>
              <a:t>for summer </a:t>
            </a:r>
            <a:r>
              <a:rPr lang="en-US" sz="2800" dirty="0" smtClean="0"/>
              <a:t>camp</a:t>
            </a:r>
          </a:p>
          <a:p>
            <a:pPr lvl="1"/>
            <a:r>
              <a:rPr lang="en-US" sz="2800" dirty="0" smtClean="0"/>
              <a:t>Unit </a:t>
            </a:r>
            <a:r>
              <a:rPr lang="en-US" sz="2800" dirty="0"/>
              <a:t>program </a:t>
            </a:r>
            <a:r>
              <a:rPr lang="en-US" sz="2800" dirty="0" smtClean="0"/>
              <a:t>planning</a:t>
            </a:r>
          </a:p>
          <a:p>
            <a:pPr lvl="1"/>
            <a:r>
              <a:rPr lang="en-US" sz="2800" dirty="0"/>
              <a:t>R</a:t>
            </a:r>
            <a:r>
              <a:rPr lang="en-US" sz="2800" dirty="0" smtClean="0"/>
              <a:t>eplacing </a:t>
            </a:r>
            <a:r>
              <a:rPr lang="en-US" sz="2800" dirty="0"/>
              <a:t>adult </a:t>
            </a:r>
            <a:r>
              <a:rPr lang="en-US" sz="2800" dirty="0" smtClean="0"/>
              <a:t>leadership</a:t>
            </a:r>
            <a:endParaRPr lang="en-US" sz="2800" dirty="0"/>
          </a:p>
        </p:txBody>
      </p:sp>
    </p:spTree>
    <p:extLst>
      <p:ext uri="{BB962C8B-B14F-4D97-AF65-F5344CB8AC3E}">
        <p14:creationId xmlns:p14="http://schemas.microsoft.com/office/powerpoint/2010/main" val="41327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Annual Service Plan</a:t>
            </a:r>
            <a:endParaRPr lang="en-US" sz="4400" cap="small" dirty="0"/>
          </a:p>
        </p:txBody>
      </p:sp>
      <p:sp>
        <p:nvSpPr>
          <p:cNvPr id="123907" name="Rectangle 3"/>
          <p:cNvSpPr>
            <a:spLocks noGrp="1"/>
          </p:cNvSpPr>
          <p:nvPr>
            <p:ph type="body" idx="1"/>
          </p:nvPr>
        </p:nvSpPr>
        <p:spPr>
          <a:xfrm>
            <a:off x="457200" y="1535875"/>
            <a:ext cx="8458200" cy="4525962"/>
          </a:xfrm>
        </p:spPr>
        <p:txBody>
          <a:bodyPr/>
          <a:lstStyle/>
          <a:p>
            <a:pPr>
              <a:buNone/>
            </a:pPr>
            <a:r>
              <a:rPr lang="en-US" sz="3600" b="1" dirty="0" smtClean="0">
                <a:solidFill>
                  <a:schemeClr val="hlink"/>
                </a:solidFill>
                <a:effectLst>
                  <a:outerShdw blurRad="38100" dist="38100" dir="2700000" algn="tl">
                    <a:srgbClr val="C0C0C0"/>
                  </a:outerShdw>
                </a:effectLst>
              </a:rPr>
              <a:t>How:</a:t>
            </a:r>
          </a:p>
          <a:p>
            <a:r>
              <a:rPr lang="en-US" sz="3200" dirty="0"/>
              <a:t>F</a:t>
            </a:r>
            <a:r>
              <a:rPr lang="en-US" sz="3200" dirty="0" smtClean="0"/>
              <a:t>ollows unit self-assessment method/membership validation process</a:t>
            </a:r>
          </a:p>
          <a:p>
            <a:pPr marL="906463" lvl="1" indent="-514350">
              <a:spcBef>
                <a:spcPts val="1200"/>
              </a:spcBef>
              <a:buFont typeface="+mj-lt"/>
              <a:buAutoNum type="arabicPeriod"/>
            </a:pPr>
            <a:r>
              <a:rPr lang="en-US" sz="2800" dirty="0" smtClean="0"/>
              <a:t>Evaluate units: Good/Fair/Poor </a:t>
            </a:r>
          </a:p>
          <a:p>
            <a:pPr marL="906463" lvl="1" indent="-514350">
              <a:spcBef>
                <a:spcPts val="1200"/>
              </a:spcBef>
              <a:buFont typeface="+mj-lt"/>
              <a:buAutoNum type="arabicPeriod"/>
            </a:pPr>
            <a:r>
              <a:rPr lang="en-US" sz="2800" dirty="0" smtClean="0"/>
              <a:t>Fair/Poor – develop plan</a:t>
            </a:r>
          </a:p>
          <a:p>
            <a:pPr marL="906463" lvl="1" indent="-514350">
              <a:spcBef>
                <a:spcPts val="1200"/>
              </a:spcBef>
              <a:buFont typeface="+mj-lt"/>
              <a:buAutoNum type="arabicPeriod"/>
            </a:pPr>
            <a:r>
              <a:rPr lang="en-US" sz="2800" dirty="0" smtClean="0"/>
              <a:t>2X yearly - compare status to last report</a:t>
            </a:r>
            <a:endParaRPr lang="en-US" sz="2800" dirty="0"/>
          </a:p>
        </p:txBody>
      </p:sp>
    </p:spTree>
    <p:extLst>
      <p:ext uri="{BB962C8B-B14F-4D97-AF65-F5344CB8AC3E}">
        <p14:creationId xmlns:p14="http://schemas.microsoft.com/office/powerpoint/2010/main" val="426984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Annual Service Plan</a:t>
            </a:r>
            <a:endParaRPr lang="en-US" sz="4400" cap="small" dirty="0"/>
          </a:p>
        </p:txBody>
      </p:sp>
      <p:sp>
        <p:nvSpPr>
          <p:cNvPr id="123907" name="Rectangle 3"/>
          <p:cNvSpPr>
            <a:spLocks noGrp="1"/>
          </p:cNvSpPr>
          <p:nvPr>
            <p:ph type="body" idx="1"/>
          </p:nvPr>
        </p:nvSpPr>
        <p:spPr>
          <a:xfrm>
            <a:off x="457200" y="1528950"/>
            <a:ext cx="8458200" cy="3500250"/>
          </a:xfrm>
        </p:spPr>
        <p:txBody>
          <a:bodyPr/>
          <a:lstStyle/>
          <a:p>
            <a:pPr>
              <a:buNone/>
            </a:pPr>
            <a:r>
              <a:rPr lang="en-US" sz="3600" b="1" dirty="0" smtClean="0">
                <a:solidFill>
                  <a:schemeClr val="hlink"/>
                </a:solidFill>
                <a:effectLst>
                  <a:outerShdw blurRad="38100" dist="38100" dir="2700000" algn="tl">
                    <a:srgbClr val="C0C0C0"/>
                  </a:outerShdw>
                </a:effectLst>
              </a:rPr>
              <a:t>Tools</a:t>
            </a:r>
          </a:p>
          <a:p>
            <a:r>
              <a:rPr lang="en-US" sz="3200" dirty="0"/>
              <a:t>Commissioner </a:t>
            </a:r>
            <a:r>
              <a:rPr lang="en-US" sz="3200" dirty="0" smtClean="0"/>
              <a:t>Touch Point Checklist</a:t>
            </a:r>
            <a:endParaRPr lang="en-US" sz="3200" dirty="0"/>
          </a:p>
          <a:p>
            <a:r>
              <a:rPr lang="en-US" sz="3200" dirty="0" smtClean="0"/>
              <a:t>Help organize tasks</a:t>
            </a:r>
          </a:p>
          <a:p>
            <a:r>
              <a:rPr lang="en-US" sz="3200" dirty="0" smtClean="0"/>
              <a:t>More detailed</a:t>
            </a:r>
          </a:p>
          <a:p>
            <a:r>
              <a:rPr lang="en-US" sz="3200" dirty="0" smtClean="0"/>
              <a:t>Adaptable to LHC calendar</a:t>
            </a:r>
          </a:p>
          <a:p>
            <a:r>
              <a:rPr lang="en-US" sz="3200" dirty="0" smtClean="0"/>
              <a:t>Quarterly -&gt; Monthly</a:t>
            </a:r>
          </a:p>
        </p:txBody>
      </p:sp>
    </p:spTree>
    <p:extLst>
      <p:ext uri="{BB962C8B-B14F-4D97-AF65-F5344CB8AC3E}">
        <p14:creationId xmlns:p14="http://schemas.microsoft.com/office/powerpoint/2010/main" val="39244749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February Commissioner Training&quot;/&gt;&lt;property id=&quot;20148&quot; value=&quot;5&quot;/&gt;&lt;property id=&quot;20184&quot; value=&quot;7&quot;/&gt;&lt;property id=&quot;20224&quot; value=&quot;D:\My Adobe Presentations\February Commissioner Training&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Quote of the month:&amp;quot;&quot;/&gt;&lt;property id=&quot;20303&quot; value=&quot;-1&quot;/&gt;&lt;property id=&quot;20307&quot; value=&quot;399&quot;/&gt;&lt;property id=&quot;20309&quot; value=&quot;-1&quot;/&gt;&lt;/object&gt;&lt;object type=&quot;3&quot; unique_id=&quot;10008&quot;&gt;&lt;property id=&quot;20148&quot; value=&quot;5&quot;/&gt;&lt;property id=&quot;20300&quot; value=&quot;Slide 2 - &amp;quot;COMMISSIONER&amp;#x0D;&amp;#x0A;Training Updates&amp;quot;&quot;/&gt;&lt;property id=&quot;20303&quot; value=&quot;-1&quot;/&gt;&lt;property id=&quot;20307&quot; value=&quot;400&quot;/&gt;&lt;property id=&quot;20309&quot; value=&quot;-1&quot;/&gt;&lt;/object&gt;&lt;object type=&quot;3&quot; unique_id=&quot;10009&quot;&gt;&lt;property id=&quot;20148&quot; value=&quot;5&quot;/&gt;&lt;property id=&quot;20300&quot; value=&quot;Slide 3&quot;/&gt;&lt;property id=&quot;20303&quot; value=&quot;-1&quot;/&gt;&lt;property id=&quot;20307&quot; value=&quot;402&quot;/&gt;&lt;property id=&quot;20309&quot; value=&quot;-1&quot;/&gt;&lt;/object&gt;&lt;object type=&quot;3&quot; unique_id=&quot;10011&quot;&gt;&lt;property id=&quot;20148&quot; value=&quot;5&quot;/&gt;&lt;property id=&quot;20300&quot; value=&quot;Slide 5 - &amp;quot;&amp;#x0D;&amp;#x0A;&amp;#x0D;&amp;#x0A;OOOOPS!&amp;#x0D;&amp;#x0A;&amp;#x0D;&amp;#x0A;&amp;quot;&quot;/&gt;&lt;property id=&quot;20303&quot; value=&quot;-1&quot;/&gt;&lt;property id=&quot;20307&quot; value=&quot;418&quot;/&gt;&lt;property id=&quot;20309&quot; value=&quot;-1&quot;/&gt;&lt;/object&gt;&lt;object type=&quot;3&quot; unique_id=&quot;10766&quot;&gt;&lt;property id=&quot;20148&quot; value=&quot;5&quot;/&gt;&lt;property id=&quot;20300&quot; value=&quot;Slide 7&quot;/&gt;&lt;property id=&quot;20307&quot; value=&quot;453&quot;/&gt;&lt;/object&gt;&lt;object type=&quot;3&quot; unique_id=&quot;12154&quot;&gt;&lt;property id=&quot;20148&quot; value=&quot;5&quot;/&gt;&lt;property id=&quot;20300&quot; value=&quot;Slide 6&quot;/&gt;&lt;property id=&quot;20307&quot; value=&quot;481&quot;/&gt;&lt;/object&gt;&lt;object type=&quot;3&quot; unique_id=&quot;12566&quot;&gt;&lt;property id=&quot;20148&quot; value=&quot;5&quot;/&gt;&lt;property id=&quot;20300&quot; value=&quot;Slide 9 - &amp;quot;Membership Standards&amp;amp;#x09;&amp;quot;&quot;/&gt;&lt;property id=&quot;20307&quot; value=&quot;483&quot;/&gt;&lt;/object&gt;&lt;object type=&quot;3&quot; unique_id=&quot;16317&quot;&gt;&lt;property id=&quot;20148&quot; value=&quot;5&quot;/&gt;&lt;property id=&quot;20300&quot; value=&quot;Slide 8&quot;/&gt;&lt;property id=&quot;20307&quot; value=&quot;482&quot;/&gt;&lt;/object&gt;&lt;object type=&quot;3&quot; unique_id=&quot;16318&quot;&gt;&lt;property id=&quot;20148&quot; value=&quot;5&quot;/&gt;&lt;property id=&quot;20300&quot; value=&quot;Slide 10&quot;/&gt;&lt;property id=&quot;20307&quot; value=&quot;484&quot;/&gt;&lt;/object&gt;&lt;object type=&quot;3&quot; unique_id=&quot;16319&quot;&gt;&lt;property id=&quot;20148&quot; value=&quot;5&quot;/&gt;&lt;property id=&quot;20300&quot; value=&quot;Slide 11 - &amp;quot;The Commissioner Role&amp;quot;&quot;/&gt;&lt;property id=&quot;20307&quot; value=&quot;485&quot;/&gt;&lt;/object&gt;&lt;object type=&quot;3&quot; unique_id=&quot;16320&quot;&gt;&lt;property id=&quot;20148&quot; value=&quot;5&quot;/&gt;&lt;property id=&quot;20300&quot; value=&quot;Slide 12 - &amp;quot;What is a “Charter”&amp;quot;&quot;/&gt;&lt;property id=&quot;20307&quot; value=&quot;486&quot;/&gt;&lt;/object&gt;&lt;object type=&quot;3&quot; unique_id=&quot;16321&quot;&gt;&lt;property id=&quot;20148&quot; value=&quot;5&quot;/&gt;&lt;property id=&quot;20300&quot; value=&quot;Slide 13 - &amp;quot;Why Re-charter&amp;quot;&quot;/&gt;&lt;property id=&quot;20307&quot; value=&quot;487&quot;/&gt;&lt;/object&gt;&lt;object type=&quot;3&quot; unique_id=&quot;16322&quot;&gt;&lt;property id=&quot;20148&quot; value=&quot;5&quot;/&gt;&lt;property id=&quot;20300&quot; value=&quot;Slide 14 - &amp;quot;Why this Training?!  (again)&amp;quot;&quot;/&gt;&lt;property id=&quot;20307&quot; value=&quot;488&quot;/&gt;&lt;/object&gt;&lt;object type=&quot;3&quot; unique_id=&quot;16323&quot;&gt;&lt;property id=&quot;20148&quot; value=&quot;5&quot;/&gt;&lt;property id=&quot;20300&quot; value=&quot;Slide 15 - &amp;quot;Aligns with 4 Focus Areas&amp;quot;&quot;/&gt;&lt;property id=&quot;20307&quot; value=&quot;489&quot;/&gt;&lt;/object&gt;&lt;object type=&quot;3&quot; unique_id=&quot;16324&quot;&gt;&lt;property id=&quot;20148&quot; value=&quot;5&quot;/&gt;&lt;property id=&quot;20300&quot; value=&quot;Slide 16 - &amp;quot;Renewal Packet Contents&amp;quot;&quot;/&gt;&lt;property id=&quot;20307&quot; value=&quot;490&quot;/&gt;&lt;/object&gt;&lt;object type=&quot;3&quot; unique_id=&quot;16325&quot;&gt;&lt;property id=&quot;20148&quot; value=&quot;5&quot;/&gt;&lt;property id=&quot;20300&quot; value=&quot;Slide 17 - &amp;quot;Charter Renewal Time Line&amp;quot;&quot;/&gt;&lt;property id=&quot;20307&quot; value=&quot;491&quot;/&gt;&lt;/object&gt;&lt;object type=&quot;3&quot; unique_id=&quot;16326&quot;&gt;&lt;property id=&quot;20148&quot; value=&quot;5&quot;/&gt;&lt;property id=&quot;20300&quot; value=&quot;Slide 18 - &amp;quot;Process&amp;quot;&quot;/&gt;&lt;property id=&quot;20307&quot; value=&quot;492&quot;/&gt;&lt;/object&gt;&lt;object type=&quot;3&quot; unique_id=&quot;16327&quot;&gt;&lt;property id=&quot;20148&quot; value=&quot;5&quot;/&gt;&lt;property id=&quot;20300&quot; value=&quot;Slide 19 - &amp;quot;Process&amp;quot;&quot;/&gt;&lt;property id=&quot;20307&quot; value=&quot;493&quot;/&gt;&lt;/object&gt;&lt;object type=&quot;3&quot; unique_id=&quot;16328&quot;&gt;&lt;property id=&quot;20148&quot; value=&quot;5&quot;/&gt;&lt;property id=&quot;20300&quot; value=&quot;Slide 20 - &amp;quot;Process&amp;quot;&quot;/&gt;&lt;property id=&quot;20307&quot; value=&quot;494&quot;/&gt;&lt;/object&gt;&lt;object type=&quot;3&quot; unique_id=&quot;16329&quot;&gt;&lt;property id=&quot;20148&quot; value=&quot;5&quot;/&gt;&lt;property id=&quot;20300&quot; value=&quot;Slide 21 - &amp;quot;Process&amp;quot;&quot;/&gt;&lt;property id=&quot;20307&quot; value=&quot;495&quot;/&gt;&lt;/object&gt;&lt;object type=&quot;3&quot; unique_id=&quot;16330&quot;&gt;&lt;property id=&quot;20148&quot; value=&quot;5&quot;/&gt;&lt;property id=&quot;20300&quot; value=&quot;Slide 22 - &amp;quot;Internet Re-chartering&amp;quot;&quot;/&gt;&lt;property id=&quot;20307&quot; value=&quot;496&quot;/&gt;&lt;/object&gt;&lt;object type=&quot;3&quot; unique_id=&quot;16331&quot;&gt;&lt;property id=&quot;20148&quot; value=&quot;5&quot;/&gt;&lt;property id=&quot;20300&quot; value=&quot;Slide 23 - &amp;quot;Internet Re-chartering&amp;quot;&quot;/&gt;&lt;property id=&quot;20307&quot; value=&quot;497&quot;/&gt;&lt;/object&gt;&lt;object type=&quot;3&quot; unique_id=&quot;16332&quot;&gt;&lt;property id=&quot;20148&quot; value=&quot;5&quot;/&gt;&lt;property id=&quot;20300&quot; value=&quot;Slide 24 - &amp;quot;Internet Re-chartering&amp;quot;&quot;/&gt;&lt;property id=&quot;20307&quot; value=&quot;498&quot;/&gt;&lt;/object&gt;&lt;object type=&quot;3&quot; unique_id=&quot;16333&quot;&gt;&lt;property id=&quot;20148&quot; value=&quot;5&quot;/&gt;&lt;property id=&quot;20300&quot; value=&quot;Slide 25 - &amp;quot;Internet Re-chartering&amp;quot;&quot;/&gt;&lt;property id=&quot;20307&quot; value=&quot;499&quot;/&gt;&lt;/object&gt;&lt;object type=&quot;3&quot; unique_id=&quot;16334&quot;&gt;&lt;property id=&quot;20148&quot; value=&quot;5&quot;/&gt;&lt;property id=&quot;20300&quot; value=&quot;Slide 26 - &amp;quot;Availability&amp;quot;&quot;/&gt;&lt;property id=&quot;20307&quot; value=&quot;500&quot;/&gt;&lt;/object&gt;&lt;object type=&quot;3&quot; unique_id=&quot;16335&quot;&gt;&lt;property id=&quot;20148&quot; value=&quot;5&quot;/&gt;&lt;property id=&quot;20300&quot; value=&quot;Slide 27&quot;/&gt;&lt;property id=&quot;20307&quot; value=&quot;501&quot;/&gt;&lt;/object&gt;&lt;object type=&quot;3&quot; unique_id=&quot;16336&quot;&gt;&lt;property id=&quot;20148&quot; value=&quot;5&quot;/&gt;&lt;property id=&quot;20300&quot; value=&quot;Slide 28 - &amp;quot;Missing required positions&amp;quot;&quot;/&gt;&lt;property id=&quot;20307&quot; value=&quot;502&quot;/&gt;&lt;/object&gt;&lt;object type=&quot;3&quot; unique_id=&quot;16337&quot;&gt;&lt;property id=&quot;20148&quot; value=&quot;5&quot;/&gt;&lt;property id=&quot;20300&quot; value=&quot;Slide 29 - &amp;quot;Charter &amp;amp; apps not signed&amp;quot;&quot;/&gt;&lt;property id=&quot;20307&quot; value=&quot;503&quot;/&gt;&lt;/object&gt;&lt;object type=&quot;3&quot; unique_id=&quot;16338&quot;&gt;&lt;property id=&quot;20148&quot; value=&quot;5&quot;/&gt;&lt;property id=&quot;20300&quot; value=&quot;Slide 30 - &amp;quot;No Apps for New Youth/Adults&amp;quot;&quot;/&gt;&lt;property id=&quot;20307&quot; value=&quot;504&quot;/&gt;&lt;/object&gt;&lt;object type=&quot;3&quot; unique_id=&quot;16339&quot;&gt;&lt;property id=&quot;20148&quot; value=&quot;5&quot;/&gt;&lt;property id=&quot;20300&quot; value=&quot;Slide 31 - &amp;quot;Adults Not Providing SS#&amp;quot;&quot;/&gt;&lt;property id=&quot;20307&quot; value=&quot;505&quot;/&gt;&lt;/object&gt;&lt;object type=&quot;3&quot; unique_id=&quot;16340&quot;&gt;&lt;property id=&quot;20148&quot; value=&quot;5&quot;/&gt;&lt;property id=&quot;20300&quot; value=&quot;Slide 32 - &amp;quot;Too Many Multiple Positions&amp;quot;&quot;/&gt;&lt;property id=&quot;20307&quot; value=&quot;506&quot;/&gt;&lt;/object&gt;&lt;object type=&quot;3&quot; unique_id=&quot;16341&quot;&gt;&lt;property id=&quot;20148&quot; value=&quot;5&quot;/&gt;&lt;property id=&quot;20300&quot; value=&quot;Slide 33 - &amp;quot;People Multiple Out of Program&amp;quot;&quot;/&gt;&lt;property id=&quot;20307&quot; value=&quot;507&quot;/&gt;&lt;/object&gt;&lt;object type=&quot;3&quot; unique_id=&quot;16342&quot;&gt;&lt;property id=&quot;20148&quot; value=&quot;5&quot;/&gt;&lt;property id=&quot;20300&quot; value=&quot;Slide 34 - &amp;quot;Information Input&amp;quot;&quot;/&gt;&lt;property id=&quot;20307&quot; value=&quot;508&quot;/&gt;&lt;/object&gt;&lt;object type=&quot;3&quot; unique_id=&quot;16343&quot;&gt;&lt;property id=&quot;20148&quot; value=&quot;5&quot;/&gt;&lt;property id=&quot;20300&quot; value=&quot;Slide 35 - &amp;quot;Information Input&amp;quot;&quot;/&gt;&lt;property id=&quot;20307&quot; value=&quot;509&quot;/&gt;&lt;/object&gt;&lt;object type=&quot;3&quot; unique_id=&quot;16344&quot;&gt;&lt;property id=&quot;20148&quot; value=&quot;5&quot;/&gt;&lt;property id=&quot;20300&quot; value=&quot;Slide 36 - &amp;quot;No Follow-up with Drops&amp;quot;&quot;/&gt;&lt;property id=&quot;20307&quot; value=&quot;510&quot;/&gt;&lt;/object&gt;&lt;object type=&quot;3&quot; unique_id=&quot;16345&quot;&gt;&lt;property id=&quot;20148&quot; value=&quot;5&quot;/&gt;&lt;property id=&quot;20300&quot; value=&quot;Slide 37&quot;/&gt;&lt;property id=&quot;20307&quot; value=&quot;511&quot;/&gt;&lt;/object&gt;&lt;object type=&quot;3&quot; unique_id=&quot;16346&quot;&gt;&lt;property id=&quot;20148&quot; value=&quot;5&quot;/&gt;&lt;property id=&quot;20300&quot; value=&quot;Slide 38 - &amp;quot;Check New Member Status&amp;quot;&quot;/&gt;&lt;property id=&quot;20307&quot; value=&quot;512&quot;/&gt;&lt;/object&gt;&lt;object type=&quot;3&quot; unique_id=&quot;16347&quot;&gt;&lt;property id=&quot;20148&quot; value=&quot;5&quot;/&gt;&lt;property id=&quot;20300&quot; value=&quot;Slide 40 - &amp;quot;Stage Status&amp;quot;&quot;/&gt;&lt;property id=&quot;20307&quot; value=&quot;513&quot;/&gt;&lt;/object&gt;&lt;object type=&quot;3&quot; unique_id=&quot;16348&quot;&gt;&lt;property id=&quot;20148&quot; value=&quot;5&quot;/&gt;&lt;property id=&quot;20300&quot; value=&quot;Slide 41 - &amp;quot;Use Your “Tools”&amp;quot;&quot;/&gt;&lt;property id=&quot;20307&quot; value=&quot;514&quot;/&gt;&lt;/object&gt;&lt;object type=&quot;3&quot; unique_id=&quot;16349&quot;&gt;&lt;property id=&quot;20148&quot; value=&quot;5&quot;/&gt;&lt;property id=&quot;20300&quot; value=&quot;Slide 42 - &amp;quot;LHC - Free Advancement&amp;quot;&quot;/&gt;&lt;property id=&quot;20307&quot; value=&quot;515&quot;/&gt;&lt;/object&gt;&lt;object type=&quot;3&quot; unique_id=&quot;16350&quot;&gt;&lt;property id=&quot;20148&quot; value=&quot;5&quot;/&gt;&lt;property id=&quot;20300&quot; value=&quot;Slide 43 - &amp;quot;Incentive?&amp;quot;&quot;/&gt;&lt;property id=&quot;20307&quot; value=&quot;516&quot;/&gt;&lt;/object&gt;&lt;object type=&quot;3&quot; unique_id=&quot;16351&quot;&gt;&lt;property id=&quot;20148&quot; value=&quot;5&quot;/&gt;&lt;property id=&quot;20300&quot; value=&quot;Slide 44 - &amp;quot;Fees – NOTE CHANGE!&amp;quot;&quot;/&gt;&lt;property id=&quot;20307&quot; value=&quot;517&quot;/&gt;&lt;/object&gt;&lt;object type=&quot;3&quot; unique_id=&quot;16352&quot;&gt;&lt;property id=&quot;20148&quot; value=&quot;5&quot;/&gt;&lt;property id=&quot;20300&quot; value=&quot;Slide 45 - &amp;quot;Fees&amp;quot;&quot;/&gt;&lt;property id=&quot;20307&quot; value=&quot;518&quot;/&gt;&lt;/object&gt;&lt;object type=&quot;3&quot; unique_id=&quot;16353&quot;&gt;&lt;property id=&quot;20148&quot; value=&quot;5&quot;/&gt;&lt;property id=&quot;20300&quot; value=&quot;Slide 46 - &amp;quot;Journey to Excellence&amp;quot;&quot;/&gt;&lt;property id=&quot;20307&quot; value=&quot;519&quot;/&gt;&lt;/object&gt;&lt;object type=&quot;3&quot; unique_id=&quot;16354&quot;&gt;&lt;property id=&quot;20148&quot; value=&quot;5&quot;/&gt;&lt;property id=&quot;20300&quot; value=&quot;Slide 47 - &amp;quot;Youth Protection Begins with “YOU”&amp;quot;&quot;/&gt;&lt;property id=&quot;20307&quot; value=&quot;520&quot;/&gt;&lt;/object&gt;&lt;object type=&quot;3&quot; unique_id=&quot;16355&quot;&gt;&lt;property id=&quot;20148&quot; value=&quot;5&quot;/&gt;&lt;property id=&quot;20300&quot; value=&quot;Slide 48 - &amp;quot;Update E-mails in System&amp;quot;&quot;/&gt;&lt;property id=&quot;20307&quot; value=&quot;521&quot;/&gt;&lt;/object&gt;&lt;object type=&quot;3&quot; unique_id=&quot;16356&quot;&gt;&lt;property id=&quot;20148&quot; value=&quot;5&quot;/&gt;&lt;property id=&quot;20300&quot; value=&quot;Slide 49 - &amp;quot;The Best “Tool”&amp;quot;&quot;/&gt;&lt;property id=&quot;20307&quot; value=&quot;522&quot;/&gt;&lt;/object&gt;&lt;object type=&quot;3&quot; unique_id=&quot;16357&quot;&gt;&lt;property id=&quot;20148&quot; value=&quot;5&quot;/&gt;&lt;property id=&quot;20300&quot; value=&quot;Slide 50 - &amp;quot;Consider a Turn-in Event&amp;quot;&quot;/&gt;&lt;property id=&quot;20307&quot; value=&quot;523&quot;/&gt;&lt;/object&gt;&lt;object type=&quot;3&quot; unique_id=&quot;16358&quot;&gt;&lt;property id=&quot;20148&quot; value=&quot;5&quot;/&gt;&lt;property id=&quot;20300&quot; value=&quot;Slide 52 - &amp;quot;2 Principles to Ensure Success&amp;quot;&quot;/&gt;&lt;property id=&quot;20307&quot; value=&quot;524&quot;/&gt;&lt;/object&gt;&lt;object type=&quot;3&quot; unique_id=&quot;16359&quot;&gt;&lt;property id=&quot;20148&quot; value=&quot;5&quot;/&gt;&lt;property id=&quot;20300&quot; value=&quot;Slide 53&quot;/&gt;&lt;property id=&quot;20307&quot; value=&quot;525&quot;/&gt;&lt;/object&gt;&lt;object type=&quot;3&quot; unique_id=&quot;16693&quot;&gt;&lt;property id=&quot;20148&quot; value=&quot;5&quot;/&gt;&lt;property id=&quot;20300&quot; value=&quot;Slide 4&quot;/&gt;&lt;property id=&quot;20307&quot; value=&quot;526&quot;/&gt;&lt;/object&gt;&lt;object type=&quot;3&quot; unique_id=&quot;16694&quot;&gt;&lt;property id=&quot;20148&quot; value=&quot;5&quot;/&gt;&lt;property id=&quot;20300&quot; value=&quot;Slide 39 - &amp;quot;Communicate&amp;quot;&quot;/&gt;&lt;property id=&quot;20307&quot; value=&quot;528&quot;/&gt;&lt;/object&gt;&lt;object type=&quot;3&quot; unique_id=&quot;16695&quot;&gt;&lt;property id=&quot;20148&quot; value=&quot;5&quot;/&gt;&lt;property id=&quot;20300&quot; value=&quot;Slide 51 - &amp;quot;Council Turn-in Event&amp;quot;&quot;/&gt;&lt;property id=&quot;20307&quot; value=&quot;527&quot;/&gt;&lt;/object&gt;&lt;/object&gt;&lt;object type=&quot;4&quot; unique_id=&quot;10122&quot;&gt;&lt;/object&gt;&lt;object type=&quot;10&quot; unique_id=&quot;10185&quot;&gt;&lt;object type=&quot;11&quot; unique_id=&quot;10186&quot;&gt;&lt;/object&gt;&lt;/object&gt;&lt;/object&gt;&lt;/database&gt;"/>
  <p:tag name="SECTOMILLISECCONVERTED" val="1"/>
</p:tagLst>
</file>

<file path=ppt/theme/_rels/theme8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6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54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3692</TotalTime>
  <Words>387</Words>
  <Application>Microsoft Office PowerPoint</Application>
  <PresentationFormat>On-screen Show (4:3)</PresentationFormat>
  <Paragraphs>70</Paragraphs>
  <Slides>13</Slides>
  <Notes>13</Notes>
  <HiddenSlides>0</HiddenSlides>
  <MMClips>0</MMClips>
  <ScaleCrop>false</ScaleCrop>
  <HeadingPairs>
    <vt:vector size="6" baseType="variant">
      <vt:variant>
        <vt:lpstr>Fonts Used</vt:lpstr>
      </vt:variant>
      <vt:variant>
        <vt:i4>8</vt:i4>
      </vt:variant>
      <vt:variant>
        <vt:lpstr>Theme</vt:lpstr>
      </vt:variant>
      <vt:variant>
        <vt:i4>80</vt:i4>
      </vt:variant>
      <vt:variant>
        <vt:lpstr>Slide Titles</vt:lpstr>
      </vt:variant>
      <vt:variant>
        <vt:i4>13</vt:i4>
      </vt:variant>
    </vt:vector>
  </HeadingPairs>
  <TitlesOfParts>
    <vt:vector size="101" baseType="lpstr">
      <vt:lpstr>ＭＳ Ｐゴシック</vt:lpstr>
      <vt:lpstr>Arial</vt:lpstr>
      <vt:lpstr>Calibri</vt:lpstr>
      <vt:lpstr>Helvetica</vt:lpstr>
      <vt:lpstr>Lucida Sans Unicode</vt:lpstr>
      <vt:lpstr>Verdana</vt:lpstr>
      <vt:lpstr>Wingdings 2</vt:lpstr>
      <vt:lpstr>Wingdings 3</vt:lpstr>
      <vt:lpstr>Concourse</vt:lpstr>
      <vt:lpstr>4_Office Theme</vt:lpstr>
      <vt:lpstr>2_Office Theme</vt:lpstr>
      <vt:lpstr>5_Office Theme</vt:lpstr>
      <vt:lpstr>1_Concourse</vt:lpstr>
      <vt:lpstr>2_Concourse</vt:lpstr>
      <vt:lpstr>3_Concourse</vt:lpstr>
      <vt:lpstr>4_Concourse</vt:lpstr>
      <vt:lpstr>5_Concourse</vt:lpstr>
      <vt:lpstr>6_Concourse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7_Concourse</vt:lpstr>
      <vt:lpstr>22_Concourse</vt:lpstr>
      <vt:lpstr>23_Concourse</vt:lpstr>
      <vt:lpstr>24_Concourse</vt:lpstr>
      <vt:lpstr>25_Concourse</vt:lpstr>
      <vt:lpstr>26_Concourse</vt:lpstr>
      <vt:lpstr>27_Concourse</vt:lpstr>
      <vt:lpstr>28_Concourse</vt:lpstr>
      <vt:lpstr>29_Concourse</vt:lpstr>
      <vt:lpstr>30_Concourse</vt:lpstr>
      <vt:lpstr>31_Concourse</vt:lpstr>
      <vt:lpstr>32_Concourse</vt:lpstr>
      <vt:lpstr>33_Concourse</vt:lpstr>
      <vt:lpstr>34_Concourse</vt:lpstr>
      <vt:lpstr>35_Concourse</vt:lpstr>
      <vt:lpstr>36_Concourse</vt:lpstr>
      <vt:lpstr>37_Concourse</vt:lpstr>
      <vt:lpstr>21_Concourse</vt:lpstr>
      <vt:lpstr>38_Concourse</vt:lpstr>
      <vt:lpstr>39_Concourse</vt:lpstr>
      <vt:lpstr>40_Concourse</vt:lpstr>
      <vt:lpstr>41_Concourse</vt:lpstr>
      <vt:lpstr>42_Concourse</vt:lpstr>
      <vt:lpstr>43_Concourse</vt:lpstr>
      <vt:lpstr>44_Concourse</vt:lpstr>
      <vt:lpstr>45_Concourse</vt:lpstr>
      <vt:lpstr>46_Concourse</vt:lpstr>
      <vt:lpstr>47_Concourse</vt:lpstr>
      <vt:lpstr>48_Concourse</vt:lpstr>
      <vt:lpstr>49_Concourse</vt:lpstr>
      <vt:lpstr>50_Concourse</vt:lpstr>
      <vt:lpstr>51_Concourse</vt:lpstr>
      <vt:lpstr>52_Concourse</vt:lpstr>
      <vt:lpstr>53_Concourse</vt:lpstr>
      <vt:lpstr>55_Concourse</vt:lpstr>
      <vt:lpstr>56_Concourse</vt:lpstr>
      <vt:lpstr>57_Concourse</vt:lpstr>
      <vt:lpstr>58_Concourse</vt:lpstr>
      <vt:lpstr>59_Concourse</vt:lpstr>
      <vt:lpstr>60_Concourse</vt:lpstr>
      <vt:lpstr>61_Concourse</vt:lpstr>
      <vt:lpstr>62_Concourse</vt:lpstr>
      <vt:lpstr>63_Concourse</vt:lpstr>
      <vt:lpstr>65_Concourse</vt:lpstr>
      <vt:lpstr>66_Concourse</vt:lpstr>
      <vt:lpstr>67_Concourse</vt:lpstr>
      <vt:lpstr>68_Concourse</vt:lpstr>
      <vt:lpstr>69_Concourse</vt:lpstr>
      <vt:lpstr>70_Concourse</vt:lpstr>
      <vt:lpstr>71_Concourse</vt:lpstr>
      <vt:lpstr>72_Concourse</vt:lpstr>
      <vt:lpstr>73_Concourse</vt:lpstr>
      <vt:lpstr>74_Concourse</vt:lpstr>
      <vt:lpstr>75_Concourse</vt:lpstr>
      <vt:lpstr>76_Concourse</vt:lpstr>
      <vt:lpstr>77_Concourse</vt:lpstr>
      <vt:lpstr>54_Concourse</vt:lpstr>
      <vt:lpstr>PowerPoint Presentation</vt:lpstr>
      <vt:lpstr>PowerPoint Presentation</vt:lpstr>
      <vt:lpstr>Annual Service Plan</vt:lpstr>
      <vt:lpstr>Annual Service Plan</vt:lpstr>
      <vt:lpstr>Annual Service Plan</vt:lpstr>
      <vt:lpstr>Annual Service Plan</vt:lpstr>
      <vt:lpstr>Annual Service Plan</vt:lpstr>
      <vt:lpstr>Annual Service Plan</vt:lpstr>
      <vt:lpstr>Annual Service Plan</vt:lpstr>
      <vt:lpstr>Annual Orientation</vt:lpstr>
      <vt:lpstr>Annual Orientation</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Michael Marks</cp:lastModifiedBy>
  <cp:revision>428</cp:revision>
  <dcterms:created xsi:type="dcterms:W3CDTF">2009-05-09T14:19:45Z</dcterms:created>
  <dcterms:modified xsi:type="dcterms:W3CDTF">2013-12-19T03:27:03Z</dcterms:modified>
</cp:coreProperties>
</file>