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36.xml" ContentType="application/vnd.openxmlformats-officedocument.theme+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37.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Masters/slideMaster32.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theme/theme26.xml" ContentType="application/vnd.openxmlformats-officedocument.theme+xml"/>
  <Override PartName="/ppt/theme/theme35.xml" ContentType="application/vnd.openxmlformats-officedocument.them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theme/theme33.xml" ContentType="application/vnd.openxmlformats-officedocument.them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theme/theme40.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theme/theme38.xml" ContentType="application/vnd.openxmlformats-officedocument.theme+xml"/>
  <Override PartName="/ppt/notesSlides/notesSlide25.xml" ContentType="application/vnd.openxmlformats-officedocument.presentationml.notesSlide+xml"/>
  <Override PartName="/ppt/slideMasters/slideMaster24.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theme/theme39.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70" r:id="rId2"/>
    <p:sldMasterId id="2147483972" r:id="rId3"/>
    <p:sldMasterId id="2147483976" r:id="rId4"/>
    <p:sldMasterId id="2147483984" r:id="rId5"/>
    <p:sldMasterId id="2147483988" r:id="rId6"/>
    <p:sldMasterId id="2147483990" r:id="rId7"/>
    <p:sldMasterId id="2147483992" r:id="rId8"/>
    <p:sldMasterId id="2147483994" r:id="rId9"/>
    <p:sldMasterId id="2147483996" r:id="rId10"/>
    <p:sldMasterId id="2147483998" r:id="rId11"/>
    <p:sldMasterId id="2147484000" r:id="rId12"/>
    <p:sldMasterId id="2147484002" r:id="rId13"/>
    <p:sldMasterId id="2147484004" r:id="rId14"/>
    <p:sldMasterId id="2147484006" r:id="rId15"/>
    <p:sldMasterId id="2147484008" r:id="rId16"/>
    <p:sldMasterId id="2147484010" r:id="rId17"/>
    <p:sldMasterId id="2147484012" r:id="rId18"/>
    <p:sldMasterId id="2147484014" r:id="rId19"/>
    <p:sldMasterId id="2147484016" r:id="rId20"/>
    <p:sldMasterId id="2147484018" r:id="rId21"/>
    <p:sldMasterId id="2147484020" r:id="rId22"/>
    <p:sldMasterId id="2147484022" r:id="rId23"/>
    <p:sldMasterId id="2147484023" r:id="rId24"/>
    <p:sldMasterId id="2147484027" r:id="rId25"/>
    <p:sldMasterId id="2147484029" r:id="rId26"/>
    <p:sldMasterId id="2147484031" r:id="rId27"/>
    <p:sldMasterId id="2147484033" r:id="rId28"/>
    <p:sldMasterId id="2147484035" r:id="rId29"/>
    <p:sldMasterId id="2147484037" r:id="rId30"/>
    <p:sldMasterId id="2147484039" r:id="rId31"/>
    <p:sldMasterId id="2147484041" r:id="rId32"/>
    <p:sldMasterId id="2147484043" r:id="rId33"/>
    <p:sldMasterId id="2147484045" r:id="rId34"/>
    <p:sldMasterId id="2147484047" r:id="rId35"/>
    <p:sldMasterId id="2147484049" r:id="rId36"/>
    <p:sldMasterId id="2147484051" r:id="rId37"/>
    <p:sldMasterId id="2147484053" r:id="rId38"/>
    <p:sldMasterId id="2147484055" r:id="rId39"/>
    <p:sldMasterId id="2147484056" r:id="rId40"/>
  </p:sldMasterIdLst>
  <p:notesMasterIdLst>
    <p:notesMasterId r:id="rId69"/>
  </p:notesMasterIdLst>
  <p:sldIdLst>
    <p:sldId id="399" r:id="rId41"/>
    <p:sldId id="413" r:id="rId42"/>
    <p:sldId id="441" r:id="rId43"/>
    <p:sldId id="442" r:id="rId44"/>
    <p:sldId id="400" r:id="rId45"/>
    <p:sldId id="402" r:id="rId46"/>
    <p:sldId id="408" r:id="rId47"/>
    <p:sldId id="418" r:id="rId48"/>
    <p:sldId id="414" r:id="rId49"/>
    <p:sldId id="445" r:id="rId50"/>
    <p:sldId id="443" r:id="rId51"/>
    <p:sldId id="446" r:id="rId52"/>
    <p:sldId id="444" r:id="rId53"/>
    <p:sldId id="447" r:id="rId54"/>
    <p:sldId id="448" r:id="rId55"/>
    <p:sldId id="450" r:id="rId56"/>
    <p:sldId id="417" r:id="rId57"/>
    <p:sldId id="451" r:id="rId58"/>
    <p:sldId id="452" r:id="rId59"/>
    <p:sldId id="453" r:id="rId60"/>
    <p:sldId id="454" r:id="rId61"/>
    <p:sldId id="455" r:id="rId62"/>
    <p:sldId id="456" r:id="rId63"/>
    <p:sldId id="457" r:id="rId64"/>
    <p:sldId id="458" r:id="rId65"/>
    <p:sldId id="459" r:id="rId66"/>
    <p:sldId id="460" r:id="rId67"/>
    <p:sldId id="461" r:id="rId68"/>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8692" autoAdjust="0"/>
  </p:normalViewPr>
  <p:slideViewPr>
    <p:cSldViewPr showGuides="1">
      <p:cViewPr>
        <p:scale>
          <a:sx n="66" d="100"/>
          <a:sy n="66" d="100"/>
        </p:scale>
        <p:origin x="-492" y="-450"/>
      </p:cViewPr>
      <p:guideLst>
        <p:guide orient="horz" pos="1584"/>
        <p:guide pos="3552"/>
      </p:guideLst>
    </p:cSldViewPr>
  </p:slideViewPr>
  <p:notesTextViewPr>
    <p:cViewPr>
      <p:scale>
        <a:sx n="100" d="100"/>
        <a:sy n="100" d="100"/>
      </p:scale>
      <p:origin x="0" y="0"/>
    </p:cViewPr>
  </p:notesTextViewPr>
  <p:sorterViewPr>
    <p:cViewPr>
      <p:scale>
        <a:sx n="100" d="100"/>
        <a:sy n="100" d="100"/>
      </p:scale>
      <p:origin x="0" y="258"/>
    </p:cViewPr>
  </p:sorterViewPr>
  <p:notesViewPr>
    <p:cSldViewPr showGuides="1">
      <p:cViewPr>
        <p:scale>
          <a:sx n="75" d="100"/>
          <a:sy n="75" d="100"/>
        </p:scale>
        <p:origin x="-2088" y="-222"/>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slide" Target="slides/slide15.xml"/><Relationship Id="rId63" Type="http://schemas.openxmlformats.org/officeDocument/2006/relationships/slide" Target="slides/slide23.xml"/><Relationship Id="rId68" Type="http://schemas.openxmlformats.org/officeDocument/2006/relationships/slide" Target="slides/slide28.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61"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2/15/2013</a:t>
            </a:fld>
            <a:endParaRPr lang="en-US"/>
          </a:p>
        </p:txBody>
      </p:sp>
      <p:sp>
        <p:nvSpPr>
          <p:cNvPr id="4" name="Slide Image Placeholder 3"/>
          <p:cNvSpPr>
            <a:spLocks noGrp="1" noRot="1" noChangeAspect="1"/>
          </p:cNvSpPr>
          <p:nvPr>
            <p:ph type="sldImg" idx="2"/>
          </p:nvPr>
        </p:nvSpPr>
        <p:spPr>
          <a:xfrm>
            <a:off x="2270125" y="671513"/>
            <a:ext cx="2316163" cy="1736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2957513"/>
            <a:ext cx="5486400" cy="5613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response to public outcry over the show, National Geographic Channel released the following statement:</a:t>
            </a:r>
          </a:p>
          <a:p>
            <a:endParaRPr lang="en-US" sz="1200" kern="1200" dirty="0" smtClean="0">
              <a:solidFill>
                <a:schemeClr val="tx1"/>
              </a:solidFill>
              <a:latin typeface="+mn-lt"/>
              <a:ea typeface="+mn-ea"/>
              <a:cs typeface="+mn-cs"/>
            </a:endParaRPr>
          </a:p>
          <a:p>
            <a:r>
              <a:rPr lang="en-US" sz="1400" i="1" kern="1200" dirty="0" smtClean="0">
                <a:solidFill>
                  <a:schemeClr val="tx1"/>
                </a:solidFill>
                <a:latin typeface="+mn-lt"/>
                <a:ea typeface="+mn-ea"/>
                <a:cs typeface="+mn-cs"/>
              </a:rPr>
              <a:t>“National Geographic Channel is an international media company that is an equal opportunity employer.  We do not discriminate in any capacity.  As it relates to our upcoming show with the Boy Scouts, we certainly appreciate all points of view on the topic, but when people see our show they will realize it has nothing to do with this debate, and is in fact a competition series between individual scouts and civilians.”</a:t>
            </a:r>
            <a:endParaRPr lang="en-US" sz="1400" kern="1200" dirty="0" smtClean="0">
              <a:solidFill>
                <a:schemeClr val="tx1"/>
              </a:solidFill>
              <a:latin typeface="+mn-lt"/>
              <a:ea typeface="+mn-ea"/>
              <a:cs typeface="+mn-cs"/>
            </a:endParaRPr>
          </a:p>
          <a:p>
            <a:endParaRPr lang="en-US" sz="28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None/>
            </a:pPr>
            <a:r>
              <a:rPr lang="en-US" sz="1200" b="1" kern="1200" dirty="0" smtClean="0">
                <a:solidFill>
                  <a:schemeClr val="tx1"/>
                </a:solidFill>
                <a:latin typeface="+mn-lt"/>
                <a:ea typeface="+mn-ea"/>
                <a:cs typeface="+mn-cs"/>
              </a:rPr>
              <a:t>2.  The greatest hazard to the effectiveness of a commissioner is?</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Taking on non-commissioner-related Scouting responsibilities.</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Drinking too much coffee at commissioner meetings.</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Giving top priority to a troop that lost its Scoutmaster.</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Failing to earn the Arrowhead Award.</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lphaLcPeriod"/>
            </a:pPr>
            <a:r>
              <a:rPr lang="en-US" sz="1200" b="1" kern="1200" dirty="0" smtClean="0">
                <a:solidFill>
                  <a:schemeClr val="tx1"/>
                </a:solidFill>
                <a:latin typeface="+mn-lt"/>
                <a:ea typeface="+mn-ea"/>
                <a:cs typeface="+mn-cs"/>
              </a:rPr>
              <a:t>Commissioners are usually wonderful </a:t>
            </a:r>
            <a:r>
              <a:rPr lang="en-US" sz="1200" b="1" kern="1200" dirty="0" err="1" smtClean="0">
                <a:solidFill>
                  <a:schemeClr val="tx1"/>
                </a:solidFill>
                <a:latin typeface="+mn-lt"/>
                <a:ea typeface="+mn-ea"/>
                <a:cs typeface="+mn-cs"/>
              </a:rPr>
              <a:t>Scouters</a:t>
            </a:r>
            <a:r>
              <a:rPr lang="en-US" sz="1200" b="1" kern="1200" dirty="0" smtClean="0">
                <a:solidFill>
                  <a:schemeClr val="tx1"/>
                </a:solidFill>
                <a:latin typeface="+mn-lt"/>
                <a:ea typeface="+mn-ea"/>
                <a:cs typeface="+mn-cs"/>
              </a:rPr>
              <a:t> and can be asked to do many things.</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dirty="0" smtClean="0">
                <a:solidFill>
                  <a:schemeClr val="tx1"/>
                </a:solidFill>
                <a:latin typeface="+mn-lt"/>
                <a:ea typeface="+mn-ea"/>
                <a:cs typeface="+mn-cs"/>
              </a:rPr>
              <a:t>They must not fall into the trap of doing everything else in Scouting except their appointed job—unit service.</a:t>
            </a: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5138" indent="-465138">
              <a:buNone/>
            </a:pPr>
            <a:r>
              <a:rPr lang="en-US" sz="1200" b="1" kern="1200" dirty="0" smtClean="0">
                <a:solidFill>
                  <a:schemeClr val="tx1"/>
                </a:solidFill>
                <a:latin typeface="+mn-lt"/>
                <a:ea typeface="+mn-ea"/>
                <a:cs typeface="+mn-cs"/>
              </a:rPr>
              <a:t>3. </a:t>
            </a:r>
            <a:r>
              <a:rPr lang="en-US" sz="1200" b="1" dirty="0" smtClean="0">
                <a:latin typeface="Helvetica" pitchFamily="-105" charset="0"/>
              </a:rPr>
              <a:t>You have a district with 60 units.  What’s the minimum number of commissioners the district needs?</a:t>
            </a:r>
          </a:p>
          <a:p>
            <a:pPr marL="697230" indent="-457200">
              <a:buFont typeface="+mj-lt"/>
              <a:buAutoNum type="alphaLcParenR"/>
            </a:pPr>
            <a:r>
              <a:rPr lang="en-US" dirty="0" smtClean="0">
                <a:latin typeface="Helvetica" pitchFamily="-105" charset="0"/>
              </a:rPr>
              <a:t>1 in 3</a:t>
            </a:r>
          </a:p>
          <a:p>
            <a:pPr marL="697230" indent="-457200">
              <a:buFont typeface="+mj-lt"/>
              <a:buAutoNum type="alphaLcParenR"/>
            </a:pPr>
            <a:r>
              <a:rPr lang="en-US" dirty="0" smtClean="0">
                <a:latin typeface="Helvetica" pitchFamily="-105" charset="0"/>
              </a:rPr>
              <a:t>20</a:t>
            </a:r>
          </a:p>
          <a:p>
            <a:pPr marL="697230" indent="-457200">
              <a:buFont typeface="+mj-lt"/>
              <a:buAutoNum type="alphaLcParenR"/>
            </a:pPr>
            <a:r>
              <a:rPr lang="en-US" dirty="0" smtClean="0">
                <a:latin typeface="Helvetica" pitchFamily="-105" charset="0"/>
              </a:rPr>
              <a:t>Less than 20</a:t>
            </a:r>
          </a:p>
          <a:p>
            <a:pPr marL="697230" indent="-457200">
              <a:buFont typeface="+mj-lt"/>
              <a:buAutoNum type="alphaLcParenR"/>
            </a:pPr>
            <a:r>
              <a:rPr lang="en-US" dirty="0" smtClean="0">
                <a:latin typeface="Helvetica" pitchFamily="-105" charset="0"/>
              </a:rPr>
              <a:t>More than 20</a:t>
            </a:r>
            <a:endParaRPr lang="en-US" sz="180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None/>
            </a:pPr>
            <a:r>
              <a:rPr lang="en-US" sz="1200" b="1" kern="1200" dirty="0" smtClean="0">
                <a:solidFill>
                  <a:schemeClr val="tx1"/>
                </a:solidFill>
                <a:latin typeface="+mn-lt"/>
                <a:ea typeface="+mn-ea"/>
                <a:cs typeface="+mn-cs"/>
              </a:rPr>
              <a:t>d. More than 20. </a:t>
            </a:r>
          </a:p>
          <a:p>
            <a:pPr marL="228600" lvl="0" indent="-228600">
              <a:buFont typeface="+mj-lt"/>
              <a:buNone/>
            </a:pPr>
            <a:r>
              <a:rPr lang="en-US" sz="1200" b="0" kern="1200" dirty="0" smtClean="0">
                <a:solidFill>
                  <a:schemeClr val="tx1"/>
                </a:solidFill>
                <a:latin typeface="+mn-lt"/>
                <a:ea typeface="+mn-ea"/>
                <a:cs typeface="+mn-cs"/>
              </a:rPr>
              <a:t>The district needs 20 unit commissioners just to meet the 1 unit commissioner per 3 unit ratio plus 4 ADCs to meet the</a:t>
            </a:r>
          </a:p>
          <a:p>
            <a:pPr marL="228600" lvl="0" indent="-228600">
              <a:buFont typeface="+mj-lt"/>
              <a:buNone/>
            </a:pPr>
            <a:r>
              <a:rPr lang="en-US" sz="1200" b="0" kern="1200" dirty="0" smtClean="0">
                <a:solidFill>
                  <a:schemeClr val="tx1"/>
                </a:solidFill>
                <a:latin typeface="+mn-lt"/>
                <a:ea typeface="+mn-ea"/>
                <a:cs typeface="+mn-cs"/>
              </a:rPr>
              <a:t>1 ADC per 5 unit commissioner ratio plus 3 roundtable commissioners and a district commissioner, for a total of </a:t>
            </a:r>
            <a:r>
              <a:rPr lang="en-US" sz="1200" b="1" kern="1200" dirty="0" smtClean="0">
                <a:solidFill>
                  <a:schemeClr val="tx1"/>
                </a:solidFill>
                <a:latin typeface="+mn-lt"/>
                <a:ea typeface="+mn-ea"/>
                <a:cs typeface="+mn-cs"/>
              </a:rPr>
              <a:t>26 people.</a:t>
            </a:r>
            <a:endParaRPr lang="en-US" sz="105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5138" indent="-465138">
              <a:buNone/>
            </a:pPr>
            <a:r>
              <a:rPr lang="en-US" sz="1200" dirty="0" smtClean="0">
                <a:latin typeface="Helvetica" pitchFamily="-105" charset="0"/>
              </a:rPr>
              <a:t>4)  </a:t>
            </a:r>
            <a:r>
              <a:rPr lang="en-US" sz="1200" b="1" dirty="0" smtClean="0">
                <a:latin typeface="Helvetica" pitchFamily="-105" charset="0"/>
              </a:rPr>
              <a:t>A good rule of thumb for the ratio of ADCs to UC’s is?</a:t>
            </a:r>
          </a:p>
          <a:p>
            <a:pPr marL="697230" indent="-457200">
              <a:buFont typeface="+mj-lt"/>
              <a:buAutoNum type="alphaLcParenR"/>
            </a:pPr>
            <a:r>
              <a:rPr lang="en-US" dirty="0" smtClean="0">
                <a:latin typeface="Helvetica" pitchFamily="-105" charset="0"/>
              </a:rPr>
              <a:t>1 in 3</a:t>
            </a:r>
          </a:p>
          <a:p>
            <a:pPr marL="697230" indent="-457200">
              <a:buFont typeface="+mj-lt"/>
              <a:buAutoNum type="alphaLcParenR"/>
            </a:pPr>
            <a:r>
              <a:rPr lang="en-US" dirty="0" smtClean="0">
                <a:latin typeface="Helvetica" pitchFamily="-105" charset="0"/>
              </a:rPr>
              <a:t>1 in 4</a:t>
            </a:r>
          </a:p>
          <a:p>
            <a:pPr marL="697230" indent="-457200">
              <a:buFont typeface="+mj-lt"/>
              <a:buAutoNum type="alphaLcParenR"/>
            </a:pPr>
            <a:r>
              <a:rPr lang="en-US" dirty="0" smtClean="0">
                <a:solidFill>
                  <a:schemeClr val="bg1"/>
                </a:solidFill>
                <a:latin typeface="Helvetica" pitchFamily="-105" charset="0"/>
              </a:rPr>
              <a:t>1 in 5</a:t>
            </a:r>
          </a:p>
          <a:p>
            <a:pPr marL="697230" indent="-457200">
              <a:buFont typeface="+mj-lt"/>
              <a:buAutoNum type="alphaLcParenR"/>
            </a:pPr>
            <a:r>
              <a:rPr lang="en-US" dirty="0" smtClean="0">
                <a:latin typeface="Helvetica" pitchFamily="-105" charset="0"/>
              </a:rPr>
              <a:t>1 in 6</a:t>
            </a:r>
            <a:endParaRPr lang="en-US"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None/>
            </a:pPr>
            <a:r>
              <a:rPr lang="en-US" sz="1200" b="0" kern="1200" dirty="0" smtClean="0">
                <a:solidFill>
                  <a:schemeClr val="tx1"/>
                </a:solidFill>
                <a:latin typeface="+mn-lt"/>
                <a:ea typeface="+mn-ea"/>
                <a:cs typeface="+mn-cs"/>
              </a:rPr>
              <a:t>c. 1 ADC for every 5 unit commissioners.</a:t>
            </a:r>
            <a:endParaRPr lang="en-US" sz="105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UNIT</a:t>
            </a:r>
            <a:r>
              <a:rPr lang="en-US" baseline="0" dirty="0" smtClean="0"/>
              <a:t> LEADERSHIP INVENTORY…  is an integral part of the Annual Commissioner Service Plan.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400" b="1" dirty="0" smtClean="0">
                <a:latin typeface="Helvetica" pitchFamily="-105" charset="0"/>
              </a:rPr>
              <a:t>First</a:t>
            </a:r>
            <a:r>
              <a:rPr lang="en-US" sz="1400" b="1" baseline="0" dirty="0" smtClean="0">
                <a:latin typeface="Helvetica" pitchFamily="-105" charset="0"/>
              </a:rPr>
              <a:t> show – March 4</a:t>
            </a:r>
          </a:p>
          <a:p>
            <a:r>
              <a:rPr lang="en-US" sz="1200" kern="1200" dirty="0" smtClean="0">
                <a:solidFill>
                  <a:schemeClr val="tx1"/>
                </a:solidFill>
                <a:latin typeface="+mn-lt"/>
                <a:ea typeface="+mn-ea"/>
                <a:cs typeface="+mn-cs"/>
              </a:rPr>
              <a:t>Many people out there have the perception of Scouting that’s about 30 years old.  That’s the hardest thing to change. Ninety five percent know who we are but have an old perception of what the brand is.  To fix that, we call it “changing the conversation.”</a:t>
            </a:r>
          </a:p>
          <a:p>
            <a:r>
              <a:rPr lang="en-US" sz="1200" i="1" kern="1200" dirty="0" smtClean="0">
                <a:solidFill>
                  <a:schemeClr val="tx1"/>
                </a:solidFill>
                <a:latin typeface="+mn-lt"/>
                <a:ea typeface="+mn-ea"/>
                <a:cs typeface="+mn-cs"/>
              </a:rPr>
              <a:t>Stephen Endicott, Marketing Group Director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Help the old lady across the street and kick your old man’s butt.</a:t>
            </a:r>
          </a:p>
          <a:p>
            <a:r>
              <a:rPr lang="en-US" sz="1200" i="1" kern="1200" dirty="0" smtClean="0">
                <a:solidFill>
                  <a:schemeClr val="tx1"/>
                </a:solidFill>
                <a:latin typeface="+mn-lt"/>
                <a:ea typeface="+mn-ea"/>
                <a:cs typeface="+mn-cs"/>
              </a:rPr>
              <a:t>Thomas Beers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a:buFont typeface="Arial" pitchFamily="34" charset="0"/>
              <a:buNone/>
            </a:pP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a:p>
            <a:r>
              <a:rPr lang="en-US" baseline="0" dirty="0" smtClean="0"/>
              <a:t>Done o</a:t>
            </a:r>
            <a:r>
              <a:rPr lang="en-US" dirty="0" smtClean="0"/>
              <a:t>nce per year, early in the spring by April 30.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Getting an inventory of leaders who plan to participate with the unit in the coming year is an important first step in assessing the number of active adult leaders and the number needed to be recruited.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sz="1600" b="0" kern="1200" baseline="0" dirty="0" smtClean="0">
                <a:solidFill>
                  <a:schemeClr val="tx1"/>
                </a:solidFill>
                <a:latin typeface="+mn-lt"/>
                <a:ea typeface="+mn-ea"/>
                <a:cs typeface="+mn-cs"/>
              </a:rPr>
              <a:t>Obtain printout of charter</a:t>
            </a:r>
          </a:p>
          <a:p>
            <a:pPr>
              <a:buFont typeface="Arial" pitchFamily="34" charset="0"/>
              <a:buChar char="•"/>
            </a:pPr>
            <a:r>
              <a:rPr lang="en-US" sz="1600" b="0" kern="1200" baseline="0" dirty="0" smtClean="0">
                <a:solidFill>
                  <a:schemeClr val="tx1"/>
                </a:solidFill>
                <a:latin typeface="+mn-lt"/>
                <a:ea typeface="+mn-ea"/>
                <a:cs typeface="+mn-cs"/>
              </a:rPr>
              <a:t>Attend meeting of Unit Committee</a:t>
            </a:r>
          </a:p>
          <a:p>
            <a:pPr>
              <a:buFont typeface="Arial" pitchFamily="34" charset="0"/>
              <a:buChar char="•"/>
            </a:pPr>
            <a:r>
              <a:rPr lang="en-US" sz="1600" b="0" kern="1200" baseline="0" dirty="0" smtClean="0">
                <a:solidFill>
                  <a:schemeClr val="tx1"/>
                </a:solidFill>
                <a:latin typeface="+mn-lt"/>
                <a:ea typeface="+mn-ea"/>
                <a:cs typeface="+mn-cs"/>
              </a:rPr>
              <a:t>Take an inventory of adult leaders</a:t>
            </a:r>
          </a:p>
          <a:p>
            <a:pPr lvl="1">
              <a:buFont typeface="Arial" pitchFamily="34" charset="0"/>
              <a:buChar char="•"/>
            </a:pPr>
            <a:r>
              <a:rPr lang="en-US" sz="1600" b="0" kern="1200" baseline="0" dirty="0" smtClean="0">
                <a:solidFill>
                  <a:schemeClr val="tx1"/>
                </a:solidFill>
                <a:latin typeface="+mn-lt"/>
                <a:ea typeface="+mn-ea"/>
                <a:cs typeface="+mn-cs"/>
              </a:rPr>
              <a:t>Decide who to keep/drop</a:t>
            </a:r>
          </a:p>
          <a:p>
            <a:pPr lvl="1">
              <a:buFont typeface="Arial" pitchFamily="34" charset="0"/>
              <a:buChar char="•"/>
            </a:pPr>
            <a:r>
              <a:rPr lang="en-US" sz="1600" b="0" kern="1200" baseline="0" dirty="0" smtClean="0">
                <a:solidFill>
                  <a:schemeClr val="tx1"/>
                </a:solidFill>
                <a:latin typeface="+mn-lt"/>
                <a:ea typeface="+mn-ea"/>
                <a:cs typeface="+mn-cs"/>
              </a:rPr>
              <a:t>Plan to visit inactive adults</a:t>
            </a:r>
          </a:p>
          <a:p>
            <a:pPr>
              <a:buFont typeface="Arial" pitchFamily="34" charset="0"/>
              <a:buChar char="•"/>
            </a:pPr>
            <a:r>
              <a:rPr lang="en-US" sz="1600" b="0" kern="1200" baseline="0" dirty="0" smtClean="0">
                <a:solidFill>
                  <a:schemeClr val="tx1"/>
                </a:solidFill>
                <a:latin typeface="+mn-lt"/>
                <a:ea typeface="+mn-ea"/>
                <a:cs typeface="+mn-cs"/>
              </a:rPr>
              <a:t>Create a plan to recruit more!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Take time to assess each leader that has dropped from the active Unit inventory.  </a:t>
            </a:r>
          </a:p>
          <a:p>
            <a:endParaRPr lang="en-US" dirty="0" smtClean="0"/>
          </a:p>
          <a:p>
            <a:r>
              <a:rPr lang="en-US" dirty="0" smtClean="0"/>
              <a:t>Visit the inactivated adults.  </a:t>
            </a:r>
          </a:p>
          <a:p>
            <a:r>
              <a:rPr lang="en-US" dirty="0" smtClean="0"/>
              <a:t>Explore with the adult their reasons for dropping and give feedback where appropriate.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Consider the following factors to determine the number of leaders that will need to be added.  </a:t>
            </a:r>
          </a:p>
          <a:p>
            <a:r>
              <a:rPr lang="en-US" dirty="0" smtClean="0"/>
              <a:t>The size of the unit and number of patrols or packs will influence adult guidance needed in addition to the activities planned for the year and </a:t>
            </a:r>
          </a:p>
          <a:p>
            <a:r>
              <a:rPr lang="en-US" dirty="0" smtClean="0"/>
              <a:t>the number of experienced Scouts who can help lead their younger counterparts.  </a:t>
            </a:r>
          </a:p>
          <a:p>
            <a:endParaRPr lang="en-US" dirty="0" smtClean="0"/>
          </a:p>
          <a:p>
            <a:r>
              <a:rPr lang="en-US" dirty="0" smtClean="0"/>
              <a:t>The leadership goals of the existing leaders, the committee and the commissioner should also be taken into account.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After determining the optimum number of leaders, a plan of action should be developed jointly with the Unit Commissioner and the Unit </a:t>
            </a:r>
          </a:p>
          <a:p>
            <a:r>
              <a:rPr lang="en-US" dirty="0" smtClean="0"/>
              <a:t>Committee to ensure there is and will be adequate leadership for the unit.  </a:t>
            </a:r>
          </a:p>
          <a:p>
            <a:endParaRPr lang="en-US" dirty="0" smtClean="0"/>
          </a:p>
          <a:p>
            <a:r>
              <a:rPr lang="en-US" dirty="0" smtClean="0"/>
              <a:t>New leaders should be selected, recruited, and trained before beginning membership recruiting.</a:t>
            </a:r>
          </a:p>
          <a:p>
            <a:endParaRPr lang="en-US"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Note - l</a:t>
            </a:r>
            <a:r>
              <a:rPr lang="en-US" sz="2400" dirty="0" smtClean="0"/>
              <a:t>inks to</a:t>
            </a:r>
            <a:r>
              <a:rPr lang="en-US" sz="2400" baseline="0" dirty="0" smtClean="0"/>
              <a:t> BSA resources are o</a:t>
            </a:r>
            <a:r>
              <a:rPr lang="en-US" sz="2400" dirty="0" smtClean="0"/>
              <a:t>n Commissioner-BSA.org website</a:t>
            </a:r>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Maintain</a:t>
            </a:r>
            <a:r>
              <a:rPr lang="en-US" baseline="0" dirty="0" smtClean="0"/>
              <a:t> an “action item” list for each unit.</a:t>
            </a:r>
          </a:p>
          <a:p>
            <a:r>
              <a:rPr lang="en-US" baseline="0" dirty="0" smtClean="0"/>
              <a:t>Be sure to follow up with the Committee Chair on their progress!</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Spread the word to friends, family, and fellow Scouts that Are You Tougher Than a Boy Scout,  a new series from Original Productions (the Emmy award-winning producers of Deadliest Catch and Ice Road Truckers) premieres March 4 on the National Geographic Channel.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six episodes, adults from all walks of life will compete with the country’s top Boy Scouts in challenges based on the Boy Scout Handbook.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adult “civilians” are former Scouts, some of whom left Scouting before achieving the Eagle Scout badge. They will compete against Scouts in challenges ranging from archery to rafting and even to setting up a campsite. The adults will try to prove they can keep up with the Scouts, who were selected are among the tops in the nation.</a:t>
            </a:r>
          </a:p>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400" b="0" dirty="0" smtClean="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Due – April 1</a:t>
            </a:r>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b="1" kern="1200" dirty="0" smtClean="0">
                <a:solidFill>
                  <a:schemeClr val="tx1"/>
                </a:solidFill>
                <a:latin typeface="+mn-lt"/>
                <a:ea typeface="+mn-ea"/>
                <a:cs typeface="+mn-cs"/>
              </a:rPr>
              <a:t>How is the Commissioner Corps Retention Mission Best Achieved?</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Recruiting and Training more Commissioners.</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Providing an adequate number of trained unit commissioners who provide a link to District Committee resources in support of a quality unit program.</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Recruiting new unit commissioners from each unit to be part of the Commissioner Staff.</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Fighting with the District Committee because they are bozos.</a:t>
            </a:r>
            <a:endParaRPr lang="en-US" sz="1050" kern="1200" dirty="0" smtClean="0">
              <a:solidFill>
                <a:schemeClr val="tx1"/>
              </a:solidFill>
              <a:latin typeface="+mn-lt"/>
              <a:ea typeface="+mn-ea"/>
              <a:cs typeface="+mn-cs"/>
            </a:endParaRPr>
          </a:p>
          <a:p>
            <a:pPr marL="685800" lvl="1" indent="-228600">
              <a:buFont typeface="+mj-lt"/>
              <a:buAutoNum type="alphaLcParenR"/>
            </a:pPr>
            <a:r>
              <a:rPr lang="en-US" sz="1200" kern="1200" dirty="0" smtClean="0">
                <a:solidFill>
                  <a:schemeClr val="tx1"/>
                </a:solidFill>
                <a:latin typeface="+mn-lt"/>
                <a:ea typeface="+mn-ea"/>
                <a:cs typeface="+mn-cs"/>
              </a:rPr>
              <a:t>Scheduling and attending more meetings.</a:t>
            </a:r>
            <a:endParaRPr lang="en-US" sz="105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None/>
            </a:pPr>
            <a:r>
              <a:rPr lang="en-US" sz="1050" kern="1200" dirty="0" smtClean="0">
                <a:solidFill>
                  <a:schemeClr val="tx1"/>
                </a:solidFill>
                <a:latin typeface="+mn-lt"/>
                <a:ea typeface="+mn-ea"/>
                <a:cs typeface="+mn-cs"/>
              </a:rPr>
              <a:t>EASY!</a:t>
            </a: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0.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2/15/2013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2/15/2013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2/15/2013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2/15/2013</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E6C9121-6021-42F3-9796-22D1DEAD909F}" type="slidenum">
              <a:rPr lang="en-US"/>
              <a:pPr/>
              <a:t>‹#›</a:t>
            </a:fld>
            <a:endParaRPr lang="en-US"/>
          </a:p>
        </p:txBody>
      </p:sp>
      <p:sp>
        <p:nvSpPr>
          <p:cNvPr id="5" name="Date Placeholder 3"/>
          <p:cNvSpPr>
            <a:spLocks noGrp="1"/>
          </p:cNvSpPr>
          <p:nvPr>
            <p:ph type="dt" sz="half" idx="11"/>
          </p:nvPr>
        </p:nvSpPr>
        <p:spPr/>
        <p:txBody>
          <a:bodyPr/>
          <a:lstStyle>
            <a:lvl1pPr>
              <a:defRPr/>
            </a:lvl1pPr>
          </a:lstStyle>
          <a:p>
            <a:fld id="{4895A6F1-75D6-4864-905E-EDA1526DDABE}" type="datetime1">
              <a:rPr lang="en-US" smtClean="0"/>
              <a:pPr/>
              <a:t>2/15/2013</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2/15/2013</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2/15/2013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2/15/2013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2/15/2013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2/15/2013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2/15/2013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2/15/2013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2/15/2013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2/15/2013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2/15/2013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2/15/2013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2/15/2013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1554379C-3EBE-45AB-A3F3-A18EA0E5F2F9}" type="datetime1">
              <a:rPr lang="en-US" smtClean="0">
                <a:cs typeface="+mn-cs"/>
              </a:rPr>
              <a:pPr defTabSz="457200"/>
              <a:t>2/15/2013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2/15/2013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2/15/2013</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057"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2/15/2013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202362" cy="1143000"/>
          </a:xfrm>
        </p:spPr>
        <p:txBody>
          <a:bodyPr/>
          <a:lstStyle/>
          <a:p>
            <a:r>
              <a:rPr lang="en-US" i="1" dirty="0" smtClean="0">
                <a:solidFill>
                  <a:schemeClr val="tx2">
                    <a:lumMod val="20000"/>
                    <a:lumOff val="80000"/>
                  </a:schemeClr>
                </a:solidFill>
              </a:rPr>
              <a:t>Quote of the month:</a:t>
            </a:r>
            <a:endParaRPr lang="en-US" i="1" dirty="0">
              <a:solidFill>
                <a:schemeClr val="tx2">
                  <a:lumMod val="20000"/>
                  <a:lumOff val="80000"/>
                </a:schemeClr>
              </a:solidFill>
            </a:endParaRPr>
          </a:p>
        </p:txBody>
      </p:sp>
      <p:sp>
        <p:nvSpPr>
          <p:cNvPr id="3" name="Content Placeholder 2"/>
          <p:cNvSpPr>
            <a:spLocks noGrp="1"/>
          </p:cNvSpPr>
          <p:nvPr>
            <p:ph idx="1"/>
          </p:nvPr>
        </p:nvSpPr>
        <p:spPr>
          <a:xfrm>
            <a:off x="2209800" y="1219200"/>
            <a:ext cx="6858000" cy="4525963"/>
          </a:xfrm>
        </p:spPr>
        <p:txBody>
          <a:bodyPr/>
          <a:lstStyle/>
          <a:p>
            <a:pPr marL="0" indent="0">
              <a:buNone/>
            </a:pPr>
            <a:r>
              <a:rPr lang="en-US" i="1" dirty="0" smtClean="0">
                <a:solidFill>
                  <a:schemeClr val="bg1">
                    <a:lumMod val="95000"/>
                  </a:schemeClr>
                </a:solidFill>
              </a:rPr>
              <a:t>“America needs Scouting, and our policies must be based on what is in the best interest of our kids. We believe good people can disagree and still work together to accomplish great things for youth.</a:t>
            </a:r>
            <a:br>
              <a:rPr lang="en-US" i="1" dirty="0" smtClean="0">
                <a:solidFill>
                  <a:schemeClr val="bg1">
                    <a:lumMod val="95000"/>
                  </a:schemeClr>
                </a:solidFill>
              </a:rPr>
            </a:br>
            <a:endParaRPr lang="en-US" sz="1600" i="1" dirty="0" smtClean="0">
              <a:solidFill>
                <a:schemeClr val="bg1">
                  <a:lumMod val="95000"/>
                </a:schemeClr>
              </a:solidFill>
            </a:endParaRPr>
          </a:p>
          <a:p>
            <a:pPr marL="0" indent="0">
              <a:spcAft>
                <a:spcPts val="600"/>
              </a:spcAft>
              <a:buNone/>
            </a:pPr>
            <a:r>
              <a:rPr lang="en-US" i="1" dirty="0" smtClean="0">
                <a:solidFill>
                  <a:schemeClr val="bg1">
                    <a:lumMod val="95000"/>
                  </a:schemeClr>
                </a:solidFill>
              </a:rPr>
              <a:t>Going forward, we will work to stay focused on that which unites us. Be a part of this discussion by staying engaged and continuing your role in Scouting. </a:t>
            </a:r>
            <a:br>
              <a:rPr lang="en-US" i="1" dirty="0" smtClean="0">
                <a:solidFill>
                  <a:schemeClr val="bg1">
                    <a:lumMod val="95000"/>
                  </a:schemeClr>
                </a:solidFill>
              </a:rPr>
            </a:br>
            <a:r>
              <a:rPr lang="en-US" i="1" dirty="0" smtClean="0">
                <a:solidFill>
                  <a:srgbClr val="FFFF00"/>
                </a:solidFill>
              </a:rPr>
              <a:t>The kids in your community need you.”</a:t>
            </a:r>
          </a:p>
          <a:p>
            <a:pPr algn="ctr">
              <a:spcBef>
                <a:spcPts val="600"/>
              </a:spcBef>
              <a:buNone/>
            </a:pPr>
            <a:r>
              <a:rPr lang="en-US" sz="2000" b="0" i="1" dirty="0" smtClean="0">
                <a:solidFill>
                  <a:schemeClr val="bg1"/>
                </a:solidFill>
              </a:rPr>
              <a:t>Wayne Brock</a:t>
            </a:r>
          </a:p>
          <a:p>
            <a:pPr algn="ctr">
              <a:spcBef>
                <a:spcPts val="0"/>
              </a:spcBef>
              <a:buNone/>
            </a:pPr>
            <a:r>
              <a:rPr lang="en-US" sz="2000" b="0" i="1" dirty="0" smtClean="0">
                <a:solidFill>
                  <a:schemeClr val="bg1"/>
                </a:solidFill>
              </a:rPr>
              <a:t>Chief Scout Executive</a:t>
            </a:r>
          </a:p>
        </p:txBody>
      </p:sp>
      <p:sp>
        <p:nvSpPr>
          <p:cNvPr id="4" name="Slide Number Placeholder 3"/>
          <p:cNvSpPr>
            <a:spLocks noGrp="1"/>
          </p:cNvSpPr>
          <p:nvPr>
            <p:ph type="sldNum" sz="quarter" idx="10"/>
          </p:nvPr>
        </p:nvSpPr>
        <p:spPr/>
        <p:txBody>
          <a:bodyPr/>
          <a:lstStyle/>
          <a:p>
            <a:fld id="{BE238B9C-D53A-444D-9C87-7E9126D60B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514350" indent="-514350">
              <a:buAutoNum type="arabicParenR"/>
            </a:pPr>
            <a:r>
              <a:rPr lang="en-US" sz="2800" dirty="0" smtClean="0">
                <a:latin typeface="Helvetica" pitchFamily="-105" charset="0"/>
              </a:rPr>
              <a:t>How </a:t>
            </a:r>
            <a:r>
              <a:rPr lang="en-US" sz="2800" dirty="0" smtClean="0">
                <a:latin typeface="Helvetica" pitchFamily="-105" charset="0"/>
              </a:rPr>
              <a:t>is the Commissioner Corps Retention Mission Best Achieved</a:t>
            </a:r>
            <a:r>
              <a:rPr lang="en-US" sz="2800" dirty="0" smtClean="0">
                <a:latin typeface="Helvetica" pitchFamily="-105" charset="0"/>
              </a:rPr>
              <a:t>?</a:t>
            </a:r>
          </a:p>
          <a:p>
            <a:pPr marL="697230" indent="-457200">
              <a:buFont typeface="+mj-lt"/>
              <a:buAutoNum type="alphaLcParenR"/>
            </a:pPr>
            <a:r>
              <a:rPr lang="en-US" sz="2000" dirty="0" smtClean="0">
                <a:latin typeface="Helvetica" pitchFamily="-105" charset="0"/>
              </a:rPr>
              <a:t>Recruiting and Training more Commissioners.</a:t>
            </a:r>
          </a:p>
          <a:p>
            <a:pPr marL="697230" indent="-457200">
              <a:buFont typeface="+mj-lt"/>
              <a:buAutoNum type="alphaLcParenR"/>
            </a:pPr>
            <a:r>
              <a:rPr lang="en-US" sz="2000" dirty="0" smtClean="0">
                <a:solidFill>
                  <a:srgbClr val="FFFF00"/>
                </a:solidFill>
                <a:latin typeface="Helvetica" pitchFamily="-105" charset="0"/>
              </a:rPr>
              <a:t>Providing an adequate number of trained unit commissioners who provide a link to District Committee resources in support of a quality unit program.</a:t>
            </a:r>
          </a:p>
          <a:p>
            <a:pPr marL="697230" indent="-457200">
              <a:buFont typeface="+mj-lt"/>
              <a:buAutoNum type="alphaLcParenR"/>
            </a:pPr>
            <a:r>
              <a:rPr lang="en-US" sz="2000" dirty="0" smtClean="0">
                <a:latin typeface="Helvetica" pitchFamily="-105" charset="0"/>
              </a:rPr>
              <a:t>Recruiting new unit commissioners from each unit to be part of the Commissioner Staff.</a:t>
            </a:r>
          </a:p>
          <a:p>
            <a:pPr marL="697230" indent="-457200">
              <a:buFont typeface="+mj-lt"/>
              <a:buAutoNum type="alphaLcParenR"/>
            </a:pPr>
            <a:r>
              <a:rPr lang="en-US" sz="2000" dirty="0" smtClean="0">
                <a:latin typeface="Helvetica" pitchFamily="-105" charset="0"/>
              </a:rPr>
              <a:t>Fighting with the District Committee because they are bozos.</a:t>
            </a:r>
          </a:p>
          <a:p>
            <a:pPr marL="697230" indent="-457200">
              <a:buFont typeface="+mj-lt"/>
              <a:buAutoNum type="alphaLcParenR"/>
            </a:pPr>
            <a:r>
              <a:rPr lang="en-US" sz="2000" dirty="0" smtClean="0">
                <a:latin typeface="Helvetica" pitchFamily="-105" charset="0"/>
              </a:rPr>
              <a:t>Scheduling and attending more meetings.</a:t>
            </a:r>
          </a:p>
          <a:p>
            <a:pPr marL="514350" indent="-514350"/>
            <a:endParaRPr lang="en-US" sz="1800" dirty="0" smtClean="0">
              <a:latin typeface="Helvetica" pitchFamily="-105" charset="0"/>
            </a:endParaRPr>
          </a:p>
          <a:p>
            <a:pPr>
              <a:buNone/>
            </a:pP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2) The </a:t>
            </a:r>
            <a:r>
              <a:rPr lang="en-US" sz="2800" dirty="0" smtClean="0">
                <a:latin typeface="Helvetica" pitchFamily="-105" charset="0"/>
              </a:rPr>
              <a:t>greatest hazard to the effectiveness of a </a:t>
            </a:r>
            <a:r>
              <a:rPr lang="en-US" sz="2800" dirty="0" smtClean="0">
                <a:latin typeface="Helvetica" pitchFamily="-105" charset="0"/>
              </a:rPr>
              <a:t>commissioner?</a:t>
            </a:r>
          </a:p>
          <a:p>
            <a:pPr marL="465138" indent="-465138">
              <a:buNone/>
            </a:pPr>
            <a:endParaRPr lang="en-US" sz="2000" dirty="0" smtClean="0">
              <a:latin typeface="Helvetica" pitchFamily="-105" charset="0"/>
            </a:endParaRPr>
          </a:p>
          <a:p>
            <a:pPr marL="697230" indent="-457200">
              <a:buFont typeface="+mj-lt"/>
              <a:buAutoNum type="alphaLcParenR"/>
            </a:pPr>
            <a:r>
              <a:rPr lang="en-US" sz="2000" dirty="0" smtClean="0">
                <a:latin typeface="Helvetica" pitchFamily="-105" charset="0"/>
              </a:rPr>
              <a:t>Taking on non-commissioner-related Scouting responsibilities.</a:t>
            </a:r>
          </a:p>
          <a:p>
            <a:pPr marL="697230" indent="-457200">
              <a:buFont typeface="+mj-lt"/>
              <a:buAutoNum type="alphaLcParenR"/>
            </a:pPr>
            <a:r>
              <a:rPr lang="en-US" sz="2000" dirty="0" smtClean="0">
                <a:latin typeface="Helvetica" pitchFamily="-105" charset="0"/>
              </a:rPr>
              <a:t>Drinking too much coffee at commissioner meetings.</a:t>
            </a:r>
          </a:p>
          <a:p>
            <a:pPr marL="697230" indent="-457200">
              <a:buFont typeface="+mj-lt"/>
              <a:buAutoNum type="alphaLcParenR"/>
            </a:pPr>
            <a:r>
              <a:rPr lang="en-US" sz="2000" dirty="0" smtClean="0">
                <a:latin typeface="Helvetica" pitchFamily="-105" charset="0"/>
              </a:rPr>
              <a:t>Giving top priority to a troop that lost its Scoutmaster.</a:t>
            </a:r>
          </a:p>
          <a:p>
            <a:pPr marL="697230" indent="-457200">
              <a:buFont typeface="+mj-lt"/>
              <a:buAutoNum type="alphaLcParenR"/>
            </a:pPr>
            <a:r>
              <a:rPr lang="en-US" sz="2000" dirty="0" smtClean="0">
                <a:latin typeface="Helvetica" pitchFamily="-105" charset="0"/>
              </a:rPr>
              <a:t>Failing to earn the Arrowhead Award</a:t>
            </a:r>
            <a:r>
              <a:rPr lang="en-US" sz="2000" dirty="0" smtClean="0">
                <a:latin typeface="Helvetica" pitchFamily="-105" charset="0"/>
              </a:rPr>
              <a:t>.</a:t>
            </a:r>
            <a:endParaRPr lang="en-US" sz="1800" dirty="0" smtClean="0">
              <a:latin typeface="Helvetica" pitchFamily="-105" charset="0"/>
            </a:endParaRPr>
          </a:p>
          <a:p>
            <a:pPr>
              <a:buNone/>
            </a:pP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2) The </a:t>
            </a:r>
            <a:r>
              <a:rPr lang="en-US" sz="2800" dirty="0" smtClean="0">
                <a:latin typeface="Helvetica" pitchFamily="-105" charset="0"/>
              </a:rPr>
              <a:t>greatest hazard to the effectiveness of a </a:t>
            </a:r>
            <a:r>
              <a:rPr lang="en-US" sz="2800" dirty="0" smtClean="0">
                <a:latin typeface="Helvetica" pitchFamily="-105" charset="0"/>
              </a:rPr>
              <a:t>commissioner?</a:t>
            </a:r>
          </a:p>
          <a:p>
            <a:pPr marL="465138" indent="-465138">
              <a:buNone/>
            </a:pPr>
            <a:endParaRPr lang="en-US" sz="2000" dirty="0" smtClean="0">
              <a:latin typeface="Helvetica" pitchFamily="-105" charset="0"/>
            </a:endParaRPr>
          </a:p>
          <a:p>
            <a:pPr marL="697230" indent="-457200">
              <a:buFont typeface="+mj-lt"/>
              <a:buAutoNum type="alphaLcParenR"/>
            </a:pPr>
            <a:r>
              <a:rPr lang="en-US" sz="2000" dirty="0" smtClean="0">
                <a:solidFill>
                  <a:srgbClr val="FFFF00"/>
                </a:solidFill>
                <a:latin typeface="Helvetica" pitchFamily="-105" charset="0"/>
              </a:rPr>
              <a:t>Taking on non-commissioner-related Scouting responsibilities.</a:t>
            </a:r>
          </a:p>
          <a:p>
            <a:pPr marL="697230" indent="-457200">
              <a:buFont typeface="+mj-lt"/>
              <a:buAutoNum type="alphaLcParenR"/>
            </a:pPr>
            <a:r>
              <a:rPr lang="en-US" sz="2000" dirty="0" smtClean="0">
                <a:latin typeface="Helvetica" pitchFamily="-105" charset="0"/>
              </a:rPr>
              <a:t>Drinking too much coffee at commissioner meetings.</a:t>
            </a:r>
          </a:p>
          <a:p>
            <a:pPr marL="697230" indent="-457200">
              <a:buFont typeface="+mj-lt"/>
              <a:buAutoNum type="alphaLcParenR"/>
            </a:pPr>
            <a:r>
              <a:rPr lang="en-US" sz="2000" dirty="0" smtClean="0">
                <a:latin typeface="Helvetica" pitchFamily="-105" charset="0"/>
              </a:rPr>
              <a:t>Giving top priority to a troop that lost its Scoutmaster.</a:t>
            </a:r>
          </a:p>
          <a:p>
            <a:pPr marL="697230" indent="-457200">
              <a:buFont typeface="+mj-lt"/>
              <a:buAutoNum type="alphaLcParenR"/>
            </a:pPr>
            <a:r>
              <a:rPr lang="en-US" sz="2000" dirty="0" smtClean="0">
                <a:latin typeface="Helvetica" pitchFamily="-105" charset="0"/>
              </a:rPr>
              <a:t>Failing to earn the Arrowhead Award</a:t>
            </a:r>
            <a:r>
              <a:rPr lang="en-US" sz="2000" dirty="0" smtClean="0">
                <a:latin typeface="Helvetica" pitchFamily="-105" charset="0"/>
              </a:rPr>
              <a:t>.</a:t>
            </a:r>
            <a:endParaRPr lang="en-US" sz="1800" dirty="0" smtClean="0">
              <a:latin typeface="Helvetica" pitchFamily="-105" charset="0"/>
            </a:endParaRPr>
          </a:p>
          <a:p>
            <a:pPr>
              <a:buNone/>
            </a:pP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3) </a:t>
            </a:r>
            <a:r>
              <a:rPr lang="en-US" sz="2800" dirty="0" smtClean="0">
                <a:latin typeface="Helvetica" pitchFamily="-105" charset="0"/>
              </a:rPr>
              <a:t>You </a:t>
            </a:r>
            <a:r>
              <a:rPr lang="en-US" sz="2800" dirty="0" smtClean="0">
                <a:latin typeface="Helvetica" pitchFamily="-105" charset="0"/>
              </a:rPr>
              <a:t>have a district with 60 units.  What’s the minimum number of commissioners the district needs?</a:t>
            </a:r>
            <a:endParaRPr lang="en-US" sz="2800" dirty="0" smtClean="0">
              <a:latin typeface="Helvetica" pitchFamily="-105" charset="0"/>
            </a:endParaRPr>
          </a:p>
          <a:p>
            <a:pPr marL="465138" indent="-465138">
              <a:buNone/>
            </a:pPr>
            <a:endParaRPr lang="en-US" sz="2000" dirty="0" smtClean="0">
              <a:latin typeface="Helvetica" pitchFamily="-105" charset="0"/>
            </a:endParaRP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3</a:t>
            </a:r>
          </a:p>
          <a:p>
            <a:pPr marL="697230" indent="-457200">
              <a:buFont typeface="+mj-lt"/>
              <a:buAutoNum type="alphaLcParenR"/>
            </a:pPr>
            <a:r>
              <a:rPr lang="en-US" dirty="0" smtClean="0">
                <a:latin typeface="Helvetica" pitchFamily="-105" charset="0"/>
              </a:rPr>
              <a:t>20</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Less </a:t>
            </a:r>
            <a:r>
              <a:rPr lang="en-US" dirty="0" smtClean="0">
                <a:latin typeface="Helvetica" pitchFamily="-105" charset="0"/>
              </a:rPr>
              <a:t>than 20</a:t>
            </a:r>
          </a:p>
          <a:p>
            <a:pPr marL="697230" indent="-457200">
              <a:buFont typeface="+mj-lt"/>
              <a:buAutoNum type="alphaLcParenR"/>
            </a:pPr>
            <a:r>
              <a:rPr lang="en-US" dirty="0" smtClean="0">
                <a:latin typeface="Helvetica" pitchFamily="-105" charset="0"/>
              </a:rPr>
              <a:t>More </a:t>
            </a:r>
            <a:r>
              <a:rPr lang="en-US" dirty="0" smtClean="0">
                <a:latin typeface="Helvetica" pitchFamily="-105" charset="0"/>
              </a:rPr>
              <a:t>than </a:t>
            </a:r>
            <a:r>
              <a:rPr lang="en-US" dirty="0" smtClean="0">
                <a:latin typeface="Helvetica" pitchFamily="-105" charset="0"/>
              </a:rPr>
              <a:t>20</a:t>
            </a:r>
            <a:endParaRPr lang="en-US" sz="4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3) </a:t>
            </a:r>
            <a:r>
              <a:rPr lang="en-US" sz="2800" dirty="0" smtClean="0">
                <a:latin typeface="Helvetica" pitchFamily="-105" charset="0"/>
              </a:rPr>
              <a:t>You </a:t>
            </a:r>
            <a:r>
              <a:rPr lang="en-US" sz="2800" dirty="0" smtClean="0">
                <a:latin typeface="Helvetica" pitchFamily="-105" charset="0"/>
              </a:rPr>
              <a:t>have a district with 60 units.  What’s the minimum number of commissioners the district needs?</a:t>
            </a:r>
            <a:endParaRPr lang="en-US" sz="2800" dirty="0" smtClean="0">
              <a:latin typeface="Helvetica" pitchFamily="-105" charset="0"/>
            </a:endParaRPr>
          </a:p>
          <a:p>
            <a:pPr marL="465138" indent="-465138">
              <a:buNone/>
            </a:pPr>
            <a:endParaRPr lang="en-US" sz="2000" dirty="0" smtClean="0">
              <a:latin typeface="Helvetica" pitchFamily="-105" charset="0"/>
            </a:endParaRP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3</a:t>
            </a:r>
          </a:p>
          <a:p>
            <a:pPr marL="697230" indent="-457200">
              <a:buFont typeface="+mj-lt"/>
              <a:buAutoNum type="alphaLcParenR"/>
            </a:pPr>
            <a:r>
              <a:rPr lang="en-US" dirty="0" smtClean="0">
                <a:latin typeface="Helvetica" pitchFamily="-105" charset="0"/>
              </a:rPr>
              <a:t>20</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Less </a:t>
            </a:r>
            <a:r>
              <a:rPr lang="en-US" dirty="0" smtClean="0">
                <a:latin typeface="Helvetica" pitchFamily="-105" charset="0"/>
              </a:rPr>
              <a:t>than 20</a:t>
            </a:r>
          </a:p>
          <a:p>
            <a:pPr marL="697230" indent="-457200">
              <a:buFont typeface="+mj-lt"/>
              <a:buAutoNum type="alphaLcParenR"/>
            </a:pPr>
            <a:r>
              <a:rPr lang="en-US" dirty="0" smtClean="0">
                <a:solidFill>
                  <a:srgbClr val="FFFF00"/>
                </a:solidFill>
                <a:latin typeface="Helvetica" pitchFamily="-105" charset="0"/>
              </a:rPr>
              <a:t>More </a:t>
            </a:r>
            <a:r>
              <a:rPr lang="en-US" dirty="0" smtClean="0">
                <a:solidFill>
                  <a:srgbClr val="FFFF00"/>
                </a:solidFill>
                <a:latin typeface="Helvetica" pitchFamily="-105" charset="0"/>
              </a:rPr>
              <a:t>than </a:t>
            </a:r>
            <a:r>
              <a:rPr lang="en-US" dirty="0" smtClean="0">
                <a:solidFill>
                  <a:srgbClr val="FFFF00"/>
                </a:solidFill>
                <a:latin typeface="Helvetica" pitchFamily="-105" charset="0"/>
              </a:rPr>
              <a:t>20</a:t>
            </a:r>
            <a:endParaRPr lang="en-US" sz="4000" dirty="0" smtClean="0">
              <a:solidFill>
                <a:srgbClr val="FFFF00"/>
              </a:solidFill>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4</a:t>
            </a:r>
            <a:r>
              <a:rPr lang="en-US" sz="2800" dirty="0" smtClean="0">
                <a:latin typeface="Helvetica" pitchFamily="-105" charset="0"/>
              </a:rPr>
              <a:t>) </a:t>
            </a:r>
            <a:r>
              <a:rPr lang="en-US" sz="2800" dirty="0" smtClean="0">
                <a:latin typeface="Helvetica" pitchFamily="-105" charset="0"/>
              </a:rPr>
              <a:t> A </a:t>
            </a:r>
            <a:r>
              <a:rPr lang="en-US" sz="2800" dirty="0" smtClean="0">
                <a:latin typeface="Helvetica" pitchFamily="-105" charset="0"/>
              </a:rPr>
              <a:t>good rule of thumb for the ratio </a:t>
            </a:r>
            <a:r>
              <a:rPr lang="en-US" sz="2800" dirty="0" smtClean="0">
                <a:latin typeface="Helvetica" pitchFamily="-105" charset="0"/>
              </a:rPr>
              <a:t>of ADCs to UC’s is</a:t>
            </a:r>
            <a:r>
              <a:rPr lang="en-US" sz="2800" dirty="0" smtClean="0">
                <a:latin typeface="Helvetica" pitchFamily="-105" charset="0"/>
              </a:rPr>
              <a:t>?</a:t>
            </a:r>
            <a:endParaRPr lang="en-US" sz="2800" dirty="0" smtClean="0">
              <a:latin typeface="Helvetica" pitchFamily="-105" charset="0"/>
            </a:endParaRPr>
          </a:p>
          <a:p>
            <a:pPr marL="465138" indent="-465138">
              <a:buNone/>
            </a:pPr>
            <a:endParaRPr lang="en-US" sz="2000" dirty="0" smtClean="0">
              <a:latin typeface="Helvetica" pitchFamily="-105" charset="0"/>
            </a:endParaRP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3</a:t>
            </a: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4</a:t>
            </a:r>
          </a:p>
          <a:p>
            <a:pPr marL="697230" indent="-457200">
              <a:buFont typeface="+mj-lt"/>
              <a:buAutoNum type="alphaLcParenR"/>
            </a:pPr>
            <a:r>
              <a:rPr lang="en-US" dirty="0" smtClean="0">
                <a:solidFill>
                  <a:schemeClr val="bg1"/>
                </a:solidFill>
                <a:latin typeface="Helvetica" pitchFamily="-105" charset="0"/>
              </a:rPr>
              <a:t>1 </a:t>
            </a:r>
            <a:r>
              <a:rPr lang="en-US" dirty="0" smtClean="0">
                <a:solidFill>
                  <a:schemeClr val="bg1"/>
                </a:solidFill>
                <a:latin typeface="Helvetica" pitchFamily="-105" charset="0"/>
              </a:rPr>
              <a:t>in 5</a:t>
            </a: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6</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4</a:t>
            </a:r>
            <a:r>
              <a:rPr lang="en-US" sz="2800" dirty="0" smtClean="0">
                <a:latin typeface="Helvetica" pitchFamily="-105" charset="0"/>
              </a:rPr>
              <a:t>) </a:t>
            </a:r>
            <a:r>
              <a:rPr lang="en-US" sz="2800" dirty="0" smtClean="0">
                <a:latin typeface="Helvetica" pitchFamily="-105" charset="0"/>
              </a:rPr>
              <a:t> A </a:t>
            </a:r>
            <a:r>
              <a:rPr lang="en-US" sz="2800" dirty="0" smtClean="0">
                <a:latin typeface="Helvetica" pitchFamily="-105" charset="0"/>
              </a:rPr>
              <a:t>good rule of thumb for the ratio </a:t>
            </a:r>
            <a:r>
              <a:rPr lang="en-US" sz="2800" dirty="0" smtClean="0">
                <a:latin typeface="Helvetica" pitchFamily="-105" charset="0"/>
              </a:rPr>
              <a:t>of ADCs to UC’s is</a:t>
            </a:r>
            <a:r>
              <a:rPr lang="en-US" sz="2800" dirty="0" smtClean="0">
                <a:latin typeface="Helvetica" pitchFamily="-105" charset="0"/>
              </a:rPr>
              <a:t>?</a:t>
            </a:r>
            <a:endParaRPr lang="en-US" sz="2800" dirty="0" smtClean="0">
              <a:latin typeface="Helvetica" pitchFamily="-105" charset="0"/>
            </a:endParaRPr>
          </a:p>
          <a:p>
            <a:pPr marL="465138" indent="-465138">
              <a:buNone/>
            </a:pPr>
            <a:endParaRPr lang="en-US" sz="2000" dirty="0" smtClean="0">
              <a:latin typeface="Helvetica" pitchFamily="-105" charset="0"/>
            </a:endParaRP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3</a:t>
            </a: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4</a:t>
            </a:r>
          </a:p>
          <a:p>
            <a:pPr marL="697230" indent="-457200">
              <a:buFont typeface="+mj-lt"/>
              <a:buAutoNum type="alphaLcParenR"/>
            </a:pPr>
            <a:r>
              <a:rPr lang="en-US" dirty="0" smtClean="0">
                <a:solidFill>
                  <a:srgbClr val="FFFF00"/>
                </a:solidFill>
                <a:latin typeface="Helvetica" pitchFamily="-105" charset="0"/>
              </a:rPr>
              <a:t>1 </a:t>
            </a:r>
            <a:r>
              <a:rPr lang="en-US" dirty="0" smtClean="0">
                <a:solidFill>
                  <a:srgbClr val="FFFF00"/>
                </a:solidFill>
                <a:latin typeface="Helvetica" pitchFamily="-105" charset="0"/>
              </a:rPr>
              <a:t>in 5</a:t>
            </a:r>
          </a:p>
          <a:p>
            <a:pPr marL="697230" indent="-457200">
              <a:buFont typeface="+mj-lt"/>
              <a:buAutoNum type="alphaLcParenR"/>
            </a:pPr>
            <a:r>
              <a:rPr lang="en-US" dirty="0" smtClean="0">
                <a:latin typeface="Helvetica" pitchFamily="-105" charset="0"/>
              </a:rPr>
              <a:t>1 </a:t>
            </a:r>
            <a:r>
              <a:rPr lang="en-US" dirty="0" smtClean="0">
                <a:latin typeface="Helvetica" pitchFamily="-105" charset="0"/>
              </a:rPr>
              <a:t>in 6</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START THINKING ABOUT…</a:t>
            </a:r>
          </a:p>
        </p:txBody>
      </p:sp>
      <p:sp>
        <p:nvSpPr>
          <p:cNvPr id="12291" name="Content Placeholder 2"/>
          <p:cNvSpPr>
            <a:spLocks noGrp="1"/>
          </p:cNvSpPr>
          <p:nvPr>
            <p:ph idx="1"/>
          </p:nvPr>
        </p:nvSpPr>
        <p:spPr>
          <a:xfrm>
            <a:off x="2408238" y="1600201"/>
            <a:ext cx="5973762" cy="1066800"/>
          </a:xfrm>
        </p:spPr>
        <p:txBody>
          <a:bodyPr/>
          <a:lstStyle/>
          <a:p>
            <a:pPr>
              <a:buNone/>
            </a:pPr>
            <a:r>
              <a:rPr lang="en-US" sz="2800" dirty="0" smtClean="0">
                <a:latin typeface="Helvetica" pitchFamily="-105" charset="0"/>
              </a:rPr>
              <a:t>•	District Recognition Dinners?</a:t>
            </a:r>
          </a:p>
          <a:p>
            <a:r>
              <a:rPr lang="en-US" sz="2800" dirty="0" smtClean="0">
                <a:latin typeface="Helvetica" pitchFamily="-105" charset="0"/>
              </a:rPr>
              <a:t>Commissioner Awards!</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dirty="0" smtClean="0">
              <a:latin typeface="Helvetica" pitchFamily="-105" charset="0"/>
            </a:endParaRPr>
          </a:p>
          <a:p>
            <a:pPr lvl="1">
              <a:buNone/>
            </a:pPr>
            <a:endParaRPr lang="en-US" dirty="0" smtClean="0">
              <a:latin typeface="Helvetica" pitchFamily="-105" charset="0"/>
            </a:endParaRPr>
          </a:p>
          <a:p>
            <a:pPr>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17</a:t>
            </a:fld>
            <a:endParaRPr lang="en-US"/>
          </a:p>
        </p:txBody>
      </p:sp>
      <p:sp>
        <p:nvSpPr>
          <p:cNvPr id="6" name="TextBox 5"/>
          <p:cNvSpPr txBox="1"/>
          <p:nvPr/>
        </p:nvSpPr>
        <p:spPr>
          <a:xfrm>
            <a:off x="2552700" y="5791200"/>
            <a:ext cx="6172200" cy="461665"/>
          </a:xfrm>
          <a:prstGeom prst="rect">
            <a:avLst/>
          </a:prstGeom>
          <a:noFill/>
        </p:spPr>
        <p:txBody>
          <a:bodyPr wrap="square" rtlCol="0">
            <a:spAutoFit/>
          </a:bodyPr>
          <a:lstStyle/>
          <a:p>
            <a:pPr algn="ctr"/>
            <a:r>
              <a:rPr lang="en-US" sz="2400" b="1" i="1" dirty="0" smtClean="0">
                <a:solidFill>
                  <a:srgbClr val="FFFF00"/>
                </a:solidFill>
              </a:rPr>
              <a:t>Training Topic for </a:t>
            </a:r>
            <a:r>
              <a:rPr lang="en-US" sz="2400" b="1" i="1" dirty="0" smtClean="0">
                <a:solidFill>
                  <a:srgbClr val="FFFF00"/>
                </a:solidFill>
              </a:rPr>
              <a:t>May</a:t>
            </a:r>
            <a:endParaRPr lang="en-US" sz="1600" i="1" dirty="0"/>
          </a:p>
        </p:txBody>
      </p:sp>
      <p:pic>
        <p:nvPicPr>
          <p:cNvPr id="7" name="Picture 6" descr="Scouters_Key 2.jpg"/>
          <p:cNvPicPr>
            <a:picLocks noChangeAspect="1"/>
          </p:cNvPicPr>
          <p:nvPr/>
        </p:nvPicPr>
        <p:blipFill>
          <a:blip r:embed="rId3" cstate="print"/>
          <a:stretch>
            <a:fillRect/>
          </a:stretch>
        </p:blipFill>
        <p:spPr>
          <a:xfrm>
            <a:off x="6705600" y="2819400"/>
            <a:ext cx="1447800" cy="635584"/>
          </a:xfrm>
          <a:prstGeom prst="rect">
            <a:avLst/>
          </a:prstGeom>
        </p:spPr>
      </p:pic>
      <p:pic>
        <p:nvPicPr>
          <p:cNvPr id="9" name="Picture 8" descr="Commissioner-Award-Square-Knot.jpg"/>
          <p:cNvPicPr>
            <a:picLocks noChangeAspect="1"/>
          </p:cNvPicPr>
          <p:nvPr/>
        </p:nvPicPr>
        <p:blipFill>
          <a:blip r:embed="rId4" cstate="print"/>
          <a:stretch>
            <a:fillRect/>
          </a:stretch>
        </p:blipFill>
        <p:spPr>
          <a:xfrm>
            <a:off x="6781800" y="4419600"/>
            <a:ext cx="1488990" cy="685800"/>
          </a:xfrm>
          <a:prstGeom prst="rect">
            <a:avLst/>
          </a:prstGeom>
        </p:spPr>
      </p:pic>
      <p:pic>
        <p:nvPicPr>
          <p:cNvPr id="10" name="Picture 9" descr="arrowhead.gif"/>
          <p:cNvPicPr>
            <a:picLocks noChangeAspect="1"/>
          </p:cNvPicPr>
          <p:nvPr/>
        </p:nvPicPr>
        <p:blipFill>
          <a:blip r:embed="rId5" cstate="print"/>
          <a:srcRect l="8202" t="3333" r="7047" b="8889"/>
          <a:stretch>
            <a:fillRect/>
          </a:stretch>
        </p:blipFill>
        <p:spPr>
          <a:xfrm>
            <a:off x="4976150" y="3429000"/>
            <a:ext cx="1196050" cy="1524000"/>
          </a:xfrm>
          <a:prstGeom prst="rect">
            <a:avLst/>
          </a:prstGeom>
        </p:spPr>
      </p:pic>
      <p:pic>
        <p:nvPicPr>
          <p:cNvPr id="11" name="Picture 10" descr="Commish Training Knot.gif"/>
          <p:cNvPicPr>
            <a:picLocks noChangeAspect="1"/>
          </p:cNvPicPr>
          <p:nvPr/>
        </p:nvPicPr>
        <p:blipFill>
          <a:blip r:embed="rId6" cstate="print"/>
          <a:stretch>
            <a:fillRect/>
          </a:stretch>
        </p:blipFill>
        <p:spPr>
          <a:xfrm>
            <a:off x="2819400" y="2895600"/>
            <a:ext cx="1524000" cy="243348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524000" y="3505200"/>
            <a:ext cx="6589713" cy="1944687"/>
          </a:xfrm>
        </p:spPr>
        <p:txBody>
          <a:bodyPr/>
          <a:lstStyle/>
          <a:p>
            <a:pPr marL="0" indent="0" algn="r" eaLnBrk="1" hangingPunct="1">
              <a:buNone/>
            </a:pPr>
            <a:r>
              <a:rPr lang="en-US" sz="4000" dirty="0" smtClean="0">
                <a:latin typeface="Lucida Sans Unicode" pitchFamily="34" charset="0"/>
              </a:rPr>
              <a:t>Unit Leadership Inventory</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KEN VOLLE</a:t>
            </a:r>
          </a:p>
          <a:p>
            <a:pPr algn="r">
              <a:spcBef>
                <a:spcPts val="400"/>
              </a:spcBef>
              <a:buClr>
                <a:srgbClr val="AD2E27"/>
              </a:buClr>
              <a:buSzPct val="68000"/>
              <a:buFont typeface="Wingdings 3" pitchFamily="18" charset="2"/>
              <a:buNone/>
            </a:pPr>
            <a:r>
              <a:rPr lang="en-US" sz="4000" dirty="0" smtClean="0">
                <a:solidFill>
                  <a:srgbClr val="F7EEDD"/>
                </a:solidFill>
                <a:latin typeface="Lucida Sans Unicode" pitchFamily="34" charset="0"/>
              </a:rPr>
              <a:t>District Commissioner</a:t>
            </a:r>
            <a:endParaRPr lang="en-US" sz="40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C61C4A-AB4F-4E46-BB2E-5B5A6EB2B89B}" type="slidenum">
              <a:rPr lang="en-US"/>
              <a:pPr/>
              <a:t>2</a:t>
            </a:fld>
            <a:endParaRPr lang="en-US"/>
          </a:p>
        </p:txBody>
      </p:sp>
      <p:pic>
        <p:nvPicPr>
          <p:cNvPr id="7" name="Picture 6" descr="tougher-800x600-2.jpg"/>
          <p:cNvPicPr>
            <a:picLocks noChangeAspect="1"/>
          </p:cNvPicPr>
          <p:nvPr/>
        </p:nvPicPr>
        <p:blipFill>
          <a:blip r:embed="rId3" cstate="print"/>
          <a:stretch>
            <a:fillRect/>
          </a:stretch>
        </p:blipFill>
        <p:spPr>
          <a:xfrm>
            <a:off x="0" y="685"/>
            <a:ext cx="9144000" cy="68566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3200" dirty="0" smtClean="0"/>
              <a:t>Unit Commissioner</a:t>
            </a:r>
            <a:endParaRPr lang="en-US" sz="3200" dirty="0"/>
          </a:p>
          <a:p>
            <a:r>
              <a:rPr lang="en-US" sz="3200" dirty="0" smtClean="0"/>
              <a:t>Integral part of Annual Commissioner Service Plan</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UC.png"/>
          <p:cNvPicPr>
            <a:picLocks noChangeAspect="1"/>
          </p:cNvPicPr>
          <p:nvPr/>
        </p:nvPicPr>
        <p:blipFill>
          <a:blip r:embed="rId4" cstate="print"/>
          <a:stretch>
            <a:fillRect/>
          </a:stretch>
        </p:blipFill>
        <p:spPr>
          <a:xfrm>
            <a:off x="7239000" y="5105400"/>
            <a:ext cx="1381248" cy="1371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When:</a:t>
            </a:r>
          </a:p>
          <a:p>
            <a:r>
              <a:rPr lang="en-US" sz="3200" dirty="0" smtClean="0"/>
              <a:t>Once per year</a:t>
            </a:r>
            <a:endParaRPr lang="en-US" sz="3200" dirty="0"/>
          </a:p>
          <a:p>
            <a:r>
              <a:rPr lang="en-US" sz="3200" dirty="0" smtClean="0"/>
              <a:t>Early spring</a:t>
            </a:r>
            <a:endParaRPr lang="en-US" sz="3200" dirty="0"/>
          </a:p>
          <a:p>
            <a:r>
              <a:rPr lang="en-US" sz="3200" dirty="0" smtClean="0"/>
              <a:t>By April 30</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calendar_April_30.png"/>
          <p:cNvPicPr>
            <a:picLocks noChangeAspect="1"/>
          </p:cNvPicPr>
          <p:nvPr/>
        </p:nvPicPr>
        <p:blipFill>
          <a:blip r:embed="rId4" cstate="print"/>
          <a:stretch>
            <a:fillRect/>
          </a:stretch>
        </p:blipFill>
        <p:spPr>
          <a:xfrm>
            <a:off x="7162800" y="4953000"/>
            <a:ext cx="1352550" cy="1524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Why?</a:t>
            </a:r>
            <a:endParaRPr lang="en-US" sz="3200" b="1" dirty="0">
              <a:solidFill>
                <a:schemeClr val="hlink"/>
              </a:solidFill>
              <a:effectLst>
                <a:outerShdw blurRad="38100" dist="38100" dir="2700000" algn="tl">
                  <a:srgbClr val="C0C0C0"/>
                </a:outerShdw>
              </a:effectLst>
            </a:endParaRPr>
          </a:p>
          <a:p>
            <a:r>
              <a:rPr lang="en-US" sz="3200" dirty="0" smtClean="0"/>
              <a:t>Determine – who will continue or drop</a:t>
            </a:r>
          </a:p>
          <a:p>
            <a:r>
              <a:rPr lang="en-US" sz="3200" dirty="0" smtClean="0"/>
              <a:t>Check – two deep leadership?</a:t>
            </a:r>
          </a:p>
          <a:p>
            <a:r>
              <a:rPr lang="en-US" sz="3200" dirty="0" smtClean="0"/>
              <a:t>Check – direct contact leaders trained?</a:t>
            </a:r>
          </a:p>
          <a:p>
            <a:r>
              <a:rPr lang="en-US" sz="3200" dirty="0" smtClean="0"/>
              <a:t>Create – plan of action.</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5" descr="clipart-pencil-checklist.jpg"/>
          <p:cNvPicPr>
            <a:picLocks noChangeAspect="1"/>
          </p:cNvPicPr>
          <p:nvPr/>
        </p:nvPicPr>
        <p:blipFill>
          <a:blip r:embed="rId4" cstate="print"/>
          <a:stretch>
            <a:fillRect/>
          </a:stretch>
        </p:blipFill>
        <p:spPr>
          <a:xfrm>
            <a:off x="7467600" y="5105400"/>
            <a:ext cx="1412543" cy="1371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How:</a:t>
            </a:r>
            <a:endParaRPr lang="en-US" sz="3200" b="1" dirty="0">
              <a:solidFill>
                <a:schemeClr val="hlink"/>
              </a:solidFill>
              <a:effectLst>
                <a:outerShdw blurRad="38100" dist="38100" dir="2700000" algn="tl">
                  <a:srgbClr val="C0C0C0"/>
                </a:outerShdw>
              </a:effectLst>
            </a:endParaRPr>
          </a:p>
          <a:p>
            <a:r>
              <a:rPr lang="en-US" sz="3200" dirty="0" smtClean="0"/>
              <a:t>Obtain printout of charter</a:t>
            </a:r>
          </a:p>
          <a:p>
            <a:r>
              <a:rPr lang="en-US" sz="3200" dirty="0" smtClean="0"/>
              <a:t>Attend meeting of Unit Committee</a:t>
            </a:r>
          </a:p>
          <a:p>
            <a:r>
              <a:rPr lang="en-US" sz="3200" dirty="0" smtClean="0"/>
              <a:t>Take an inventory of adult leaders</a:t>
            </a:r>
          </a:p>
          <a:p>
            <a:pPr lvl="1"/>
            <a:r>
              <a:rPr lang="en-US" sz="2800" dirty="0" smtClean="0"/>
              <a:t>Decide who to keep/drop</a:t>
            </a:r>
          </a:p>
          <a:p>
            <a:pPr lvl="1"/>
            <a:r>
              <a:rPr lang="en-US" sz="2800" dirty="0" smtClean="0"/>
              <a:t>Plan to visit inactive adults</a:t>
            </a:r>
          </a:p>
          <a:p>
            <a:r>
              <a:rPr lang="en-US" sz="3200" dirty="0" smtClean="0"/>
              <a:t>Create a plan to recruit more!</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2" descr="D:\Commissioner\ART\Men\meeting20clipart.jpg"/>
          <p:cNvPicPr>
            <a:picLocks noChangeAspect="1" noChangeArrowheads="1"/>
          </p:cNvPicPr>
          <p:nvPr/>
        </p:nvPicPr>
        <p:blipFill>
          <a:blip r:embed="rId4" cstate="print"/>
          <a:srcRect/>
          <a:stretch>
            <a:fillRect/>
          </a:stretch>
        </p:blipFill>
        <p:spPr bwMode="auto">
          <a:xfrm>
            <a:off x="6832600" y="5105400"/>
            <a:ext cx="1930400" cy="1447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3200" dirty="0" smtClean="0"/>
              <a:t>Visit inactive adults</a:t>
            </a:r>
          </a:p>
          <a:p>
            <a:pPr lvl="1"/>
            <a:r>
              <a:rPr lang="en-US" sz="2800" dirty="0" smtClean="0"/>
              <a:t>Explore reasons for dropping</a:t>
            </a:r>
          </a:p>
          <a:p>
            <a:pPr lvl="1"/>
            <a:r>
              <a:rPr lang="en-US" sz="2800" dirty="0" smtClean="0"/>
              <a:t>Give feedback</a:t>
            </a:r>
          </a:p>
          <a:p>
            <a:pPr lvl="1"/>
            <a:endParaRPr lang="en-US" sz="2800" dirty="0" smtClean="0"/>
          </a:p>
          <a:p>
            <a:r>
              <a:rPr lang="en-US" sz="3200" dirty="0" smtClean="0"/>
              <a:t>If appropriate, recruit as a UC!</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1026" name="Picture 2" descr="D:\Commissioner\ART\Commissioner\commish-service-to-units.png"/>
          <p:cNvPicPr>
            <a:picLocks noChangeAspect="1" noChangeArrowheads="1"/>
          </p:cNvPicPr>
          <p:nvPr/>
        </p:nvPicPr>
        <p:blipFill>
          <a:blip r:embed="rId4" cstate="print"/>
          <a:srcRect/>
          <a:stretch>
            <a:fillRect/>
          </a:stretch>
        </p:blipFill>
        <p:spPr bwMode="auto">
          <a:xfrm>
            <a:off x="7315200" y="5105400"/>
            <a:ext cx="1385455" cy="1371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3200" dirty="0" smtClean="0"/>
              <a:t>Determine how many leaders are needed</a:t>
            </a:r>
          </a:p>
          <a:p>
            <a:pPr lvl="1"/>
            <a:r>
              <a:rPr lang="en-US" sz="2800" dirty="0" smtClean="0"/>
              <a:t>Consider size of unit</a:t>
            </a:r>
          </a:p>
          <a:p>
            <a:pPr lvl="1"/>
            <a:r>
              <a:rPr lang="en-US" sz="2800" dirty="0" smtClean="0"/>
              <a:t>Number of patrols or dens</a:t>
            </a:r>
          </a:p>
          <a:p>
            <a:pPr lvl="1"/>
            <a:r>
              <a:rPr lang="en-US" sz="2800" dirty="0" smtClean="0"/>
              <a:t>How many activities are planned</a:t>
            </a:r>
          </a:p>
          <a:p>
            <a:pPr lvl="1"/>
            <a:r>
              <a:rPr lang="en-US" sz="2800" dirty="0" smtClean="0"/>
              <a:t>How many older Scouts are around</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2" descr="D:\Commissioner\ART\Men\CLIPART_OF_13165_SM_2.gif"/>
          <p:cNvPicPr>
            <a:picLocks noChangeAspect="1" noChangeArrowheads="1"/>
          </p:cNvPicPr>
          <p:nvPr/>
        </p:nvPicPr>
        <p:blipFill>
          <a:blip r:embed="rId4" cstate="print"/>
          <a:srcRect/>
          <a:stretch>
            <a:fillRect/>
          </a:stretch>
        </p:blipFill>
        <p:spPr bwMode="auto">
          <a:xfrm>
            <a:off x="7620000" y="5181600"/>
            <a:ext cx="1120140" cy="1371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3200" dirty="0" smtClean="0"/>
              <a:t>Help create plan to recruit more leaders</a:t>
            </a:r>
          </a:p>
          <a:p>
            <a:pPr lvl="1"/>
            <a:r>
              <a:rPr lang="en-US" sz="2800" dirty="0" smtClean="0"/>
              <a:t>Use BSA Resources:</a:t>
            </a:r>
          </a:p>
          <a:p>
            <a:pPr lvl="2"/>
            <a:r>
              <a:rPr lang="en-US" sz="2400" dirty="0" smtClean="0"/>
              <a:t>Selecting Cub Scout Leadership 13-500</a:t>
            </a:r>
          </a:p>
          <a:p>
            <a:pPr lvl="2"/>
            <a:r>
              <a:rPr lang="en-US" sz="2400" dirty="0" smtClean="0"/>
              <a:t>Selecting Quality Leaders 18-981</a:t>
            </a:r>
          </a:p>
          <a:p>
            <a:pPr lvl="1"/>
            <a:r>
              <a:rPr lang="en-US" sz="2800" dirty="0" smtClean="0"/>
              <a:t>Provide “job descriptions” for new leaders</a:t>
            </a:r>
          </a:p>
          <a:p>
            <a:pPr lvl="1"/>
            <a:r>
              <a:rPr lang="en-US" sz="2800" dirty="0" smtClean="0"/>
              <a:t>Make sure training is part of plan</a:t>
            </a:r>
          </a:p>
          <a:p>
            <a:pPr lvl="1"/>
            <a:endParaRPr lang="en-US" sz="2800" dirty="0" smtClean="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5" descr="Selecting Cub Leaders.jpg"/>
          <p:cNvPicPr>
            <a:picLocks noChangeAspect="1"/>
          </p:cNvPicPr>
          <p:nvPr/>
        </p:nvPicPr>
        <p:blipFill>
          <a:blip r:embed="rId4" cstate="print"/>
          <a:stretch>
            <a:fillRect/>
          </a:stretch>
        </p:blipFill>
        <p:spPr>
          <a:xfrm>
            <a:off x="7315200" y="4800600"/>
            <a:ext cx="1435461" cy="1828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4400" dirty="0" smtClean="0"/>
              <a:t>FOLLOW UP!</a:t>
            </a:r>
            <a:endParaRPr lang="en-US" sz="4000" dirty="0" smtClean="0"/>
          </a:p>
          <a:p>
            <a:pPr lvl="1"/>
            <a:endParaRPr lang="en-US" sz="2800" dirty="0" smtClean="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3074" name="Picture 2" descr="D:\Downloads\jigsaw success.jpg"/>
          <p:cNvPicPr>
            <a:picLocks noChangeAspect="1" noChangeArrowheads="1"/>
          </p:cNvPicPr>
          <p:nvPr/>
        </p:nvPicPr>
        <p:blipFill>
          <a:blip r:embed="rId4" cstate="print"/>
          <a:srcRect/>
          <a:stretch>
            <a:fillRect/>
          </a:stretch>
        </p:blipFill>
        <p:spPr bwMode="auto">
          <a:xfrm>
            <a:off x="5580355" y="3962400"/>
            <a:ext cx="3157491" cy="2514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6C9121-6021-42F3-9796-22D1DEAD909F}" type="slidenum">
              <a:rPr lang="en-US" smtClean="0"/>
              <a:pPr/>
              <a:t>3</a:t>
            </a:fld>
            <a:endParaRPr lang="en-US"/>
          </a:p>
        </p:txBody>
      </p:sp>
      <p:pic>
        <p:nvPicPr>
          <p:cNvPr id="5" name="Picture 4" descr="tougher-800x600.jpg"/>
          <p:cNvPicPr>
            <a:picLocks noChangeAspect="1"/>
          </p:cNvPicPr>
          <p:nvPr/>
        </p:nvPicPr>
        <p:blipFill>
          <a:blip r:embed="rId3" cstate="print"/>
          <a:stretch>
            <a:fillRect/>
          </a:stretch>
        </p:blipFill>
        <p:spPr>
          <a:xfrm>
            <a:off x="3428025" y="1600200"/>
            <a:ext cx="4877775" cy="3657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6C9121-6021-42F3-9796-22D1DEAD909F}" type="slidenum">
              <a:rPr lang="en-US" smtClean="0"/>
              <a:pPr/>
              <a:t>4</a:t>
            </a:fld>
            <a:endParaRPr lang="en-US"/>
          </a:p>
        </p:txBody>
      </p:sp>
      <p:sp>
        <p:nvSpPr>
          <p:cNvPr id="4" name="TextBox 3"/>
          <p:cNvSpPr txBox="1"/>
          <p:nvPr/>
        </p:nvSpPr>
        <p:spPr>
          <a:xfrm>
            <a:off x="2616926" y="4919008"/>
            <a:ext cx="6477000" cy="1846659"/>
          </a:xfrm>
          <a:prstGeom prst="rect">
            <a:avLst/>
          </a:prstGeom>
          <a:noFill/>
        </p:spPr>
        <p:txBody>
          <a:bodyPr wrap="square" rtlCol="0">
            <a:spAutoFit/>
          </a:bodyPr>
          <a:lstStyle/>
          <a:p>
            <a:pPr algn="ctr"/>
            <a:r>
              <a:rPr lang="en-US" sz="2400" b="1" dirty="0" smtClean="0">
                <a:solidFill>
                  <a:srgbClr val="FFFF00"/>
                </a:solidFill>
              </a:rPr>
              <a:t>http://</a:t>
            </a:r>
            <a:r>
              <a:rPr lang="en-US" sz="2800" b="1" dirty="0" smtClean="0">
                <a:solidFill>
                  <a:srgbClr val="FFFF00"/>
                </a:solidFill>
              </a:rPr>
              <a:t>toughscout.com</a:t>
            </a:r>
            <a:r>
              <a:rPr lang="en-US" sz="2400" b="1" dirty="0" smtClean="0">
                <a:solidFill>
                  <a:srgbClr val="FFFF00"/>
                </a:solidFill>
              </a:rPr>
              <a:t/>
            </a:r>
            <a:br>
              <a:rPr lang="en-US" sz="2400" b="1" dirty="0" smtClean="0">
                <a:solidFill>
                  <a:srgbClr val="FFFF00"/>
                </a:solidFill>
              </a:rPr>
            </a:br>
            <a:endParaRPr lang="en-US" b="1" dirty="0" smtClean="0">
              <a:solidFill>
                <a:srgbClr val="FFFF00"/>
              </a:solidFill>
            </a:endParaRPr>
          </a:p>
          <a:p>
            <a:pPr algn="ctr"/>
            <a:r>
              <a:rPr lang="en-US" sz="2400" b="1" dirty="0" smtClean="0">
                <a:solidFill>
                  <a:srgbClr val="FFFF00"/>
                </a:solidFill>
              </a:rPr>
              <a:t>#TOUGHSCOUT</a:t>
            </a:r>
          </a:p>
          <a:p>
            <a:pPr algn="ctr"/>
            <a:r>
              <a:rPr lang="en-US" sz="2000" dirty="0" smtClean="0">
                <a:solidFill>
                  <a:srgbClr val="FFFF00"/>
                </a:solidFill>
              </a:rPr>
              <a:t>facebook.com/</a:t>
            </a:r>
            <a:r>
              <a:rPr lang="en-US" sz="2000" dirty="0" err="1" smtClean="0">
                <a:solidFill>
                  <a:srgbClr val="FFFF00"/>
                </a:solidFill>
              </a:rPr>
              <a:t>AreYouTougherThanABoyScout</a:t>
            </a:r>
            <a:r>
              <a:rPr lang="en-US" sz="2000" dirty="0" smtClean="0">
                <a:solidFill>
                  <a:srgbClr val="FFFF00"/>
                </a:solidFill>
              </a:rPr>
              <a:t>?</a:t>
            </a:r>
            <a:r>
              <a:rPr lang="en-US" sz="2400" dirty="0" smtClean="0">
                <a:solidFill>
                  <a:srgbClr val="FFFF00"/>
                </a:solidFill>
              </a:rPr>
              <a:t/>
            </a:r>
            <a:br>
              <a:rPr lang="en-US" sz="2400" dirty="0" smtClean="0">
                <a:solidFill>
                  <a:srgbClr val="FFFF00"/>
                </a:solidFill>
              </a:rPr>
            </a:br>
            <a:endParaRPr lang="en-US" sz="2400" dirty="0">
              <a:solidFill>
                <a:srgbClr val="FFFF00"/>
              </a:solidFill>
            </a:endParaRPr>
          </a:p>
        </p:txBody>
      </p:sp>
      <p:pic>
        <p:nvPicPr>
          <p:cNvPr id="6" name="Picture 5" descr="tougher-pog (1)_Page_2.gif"/>
          <p:cNvPicPr>
            <a:picLocks noChangeAspect="1"/>
          </p:cNvPicPr>
          <p:nvPr/>
        </p:nvPicPr>
        <p:blipFill>
          <a:blip r:embed="rId3" cstate="print"/>
          <a:srcRect r="2031" b="1667"/>
          <a:stretch>
            <a:fillRect/>
          </a:stretch>
        </p:blipFill>
        <p:spPr>
          <a:xfrm>
            <a:off x="3581400" y="228600"/>
            <a:ext cx="4552115" cy="45873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8"/>
          <p:cNvSpPr>
            <a:spLocks noGrp="1"/>
          </p:cNvSpPr>
          <p:nvPr>
            <p:ph type="title"/>
          </p:nvPr>
        </p:nvSpPr>
        <p:spPr/>
        <p:txBody>
          <a:bodyPr/>
          <a:lstStyle/>
          <a:p>
            <a:r>
              <a:rPr lang="en-US" dirty="0" smtClean="0">
                <a:latin typeface="Helvetica" pitchFamily="-105" charset="0"/>
              </a:rPr>
              <a:t>COMMISSIONER</a:t>
            </a:r>
            <a:br>
              <a:rPr lang="en-US" dirty="0" smtClean="0">
                <a:latin typeface="Helvetica" pitchFamily="-105" charset="0"/>
              </a:rPr>
            </a:br>
            <a:r>
              <a:rPr lang="en-US" dirty="0" smtClean="0">
                <a:latin typeface="Helvetica" pitchFamily="-105" charset="0"/>
              </a:rPr>
              <a:t>Training Updates</a:t>
            </a:r>
          </a:p>
        </p:txBody>
      </p:sp>
      <p:sp>
        <p:nvSpPr>
          <p:cNvPr id="6" name="Slide Number Placeholder 5"/>
          <p:cNvSpPr>
            <a:spLocks noGrp="1"/>
          </p:cNvSpPr>
          <p:nvPr>
            <p:ph type="sldNum" sz="quarter" idx="10"/>
          </p:nvPr>
        </p:nvSpPr>
        <p:spPr/>
        <p:txBody>
          <a:bodyPr/>
          <a:lstStyle/>
          <a:p>
            <a:fld id="{573331C9-5FC4-42B5-A6C3-F09C45E02CF1}" type="slidenum">
              <a:rPr lang="en-US"/>
              <a:pPr/>
              <a:t>5</a:t>
            </a:fld>
            <a:endParaRPr lang="en-US"/>
          </a:p>
        </p:txBody>
      </p:sp>
      <p:pic>
        <p:nvPicPr>
          <p:cNvPr id="8" name="Picture 7" descr="CommissionerB.gif"/>
          <p:cNvPicPr>
            <a:picLocks noChangeAspect="1"/>
          </p:cNvPicPr>
          <p:nvPr/>
        </p:nvPicPr>
        <p:blipFill>
          <a:blip r:embed="rId2" cstate="print">
            <a:lum bright="70000" contrast="-70000"/>
          </a:blip>
          <a:stretch>
            <a:fillRect/>
          </a:stretch>
        </p:blipFill>
        <p:spPr>
          <a:xfrm>
            <a:off x="3455499" y="1950595"/>
            <a:ext cx="4149986" cy="4173406"/>
          </a:xfrm>
          <a:prstGeom prst="rect">
            <a:avLst/>
          </a:prstGeom>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BASIC TRAINING</a:t>
            </a:r>
          </a:p>
        </p:txBody>
      </p:sp>
      <p:sp>
        <p:nvSpPr>
          <p:cNvPr id="12291" name="Content Placeholder 2"/>
          <p:cNvSpPr>
            <a:spLocks noGrp="1"/>
          </p:cNvSpPr>
          <p:nvPr>
            <p:ph idx="1"/>
          </p:nvPr>
        </p:nvSpPr>
        <p:spPr>
          <a:xfrm>
            <a:off x="2408238" y="1600200"/>
            <a:ext cx="6735762" cy="4525963"/>
          </a:xfrm>
        </p:spPr>
        <p:txBody>
          <a:bodyPr/>
          <a:lstStyle/>
          <a:p>
            <a:pPr>
              <a:buNone/>
            </a:pPr>
            <a:r>
              <a:rPr lang="en-US" sz="2800" dirty="0" smtClean="0">
                <a:latin typeface="Helvetica" pitchFamily="-105" charset="0"/>
              </a:rPr>
              <a:t>•	February 23, 2013 – Area 1</a:t>
            </a:r>
            <a:br>
              <a:rPr lang="en-US" sz="2800" dirty="0" smtClean="0">
                <a:latin typeface="Helvetica" pitchFamily="-105" charset="0"/>
              </a:rPr>
            </a:br>
            <a:r>
              <a:rPr lang="en-US" sz="2800" dirty="0" smtClean="0">
                <a:latin typeface="Helvetica" pitchFamily="-105" charset="0"/>
              </a:rPr>
              <a:t>8:30 AM @ Lebanon </a:t>
            </a:r>
            <a:r>
              <a:rPr lang="en-US" sz="2800" dirty="0" err="1" smtClean="0">
                <a:latin typeface="Helvetica" pitchFamily="-105" charset="0"/>
              </a:rPr>
              <a:t>Presby</a:t>
            </a:r>
            <a:r>
              <a:rPr lang="en-US" sz="2800" dirty="0" smtClean="0">
                <a:latin typeface="Helvetica" pitchFamily="-105" charset="0"/>
              </a:rPr>
              <a:t> Church</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sz="2800" dirty="0" smtClean="0">
              <a:latin typeface="Helvetica" pitchFamily="-105" charset="0"/>
            </a:endParaRPr>
          </a:p>
          <a:p>
            <a:pPr>
              <a:buNone/>
            </a:pPr>
            <a:r>
              <a:rPr lang="en-US" sz="2800" dirty="0" smtClean="0">
                <a:latin typeface="Helvetica" pitchFamily="-105" charset="0"/>
              </a:rPr>
              <a:t>•	April 20, 2013 – Area 3</a:t>
            </a:r>
          </a:p>
          <a:p>
            <a:pPr>
              <a:spcBef>
                <a:spcPts val="0"/>
              </a:spcBef>
              <a:buNone/>
            </a:pPr>
            <a:r>
              <a:rPr lang="en-US" sz="2800" dirty="0" smtClean="0">
                <a:latin typeface="Helvetica" pitchFamily="-105" charset="0"/>
              </a:rPr>
              <a:t>	Flag Plaza</a:t>
            </a:r>
          </a:p>
          <a:p>
            <a:pPr>
              <a:spcBef>
                <a:spcPts val="0"/>
              </a:spcBef>
              <a:buNone/>
            </a:pPr>
            <a:r>
              <a:rPr lang="en-US" sz="2800" dirty="0" smtClean="0">
                <a:latin typeface="Helvetica" pitchFamily="-105" charset="0"/>
              </a:rPr>
              <a:t>	8:30 AM – CBT</a:t>
            </a:r>
          </a:p>
          <a:p>
            <a:pPr>
              <a:spcBef>
                <a:spcPts val="0"/>
              </a:spcBef>
              <a:buNone/>
            </a:pPr>
            <a:r>
              <a:rPr lang="en-US" sz="2800" dirty="0" smtClean="0">
                <a:latin typeface="Helvetica" pitchFamily="-105" charset="0"/>
              </a:rPr>
              <a:t>	Noon – NUC’s</a:t>
            </a:r>
          </a:p>
          <a:p>
            <a:pPr>
              <a:buNone/>
            </a:pPr>
            <a:endParaRPr lang="en-US" sz="2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6</a:t>
            </a:fld>
            <a:endParaRPr lang="en-US"/>
          </a:p>
        </p:txBody>
      </p:sp>
      <p:pic>
        <p:nvPicPr>
          <p:cNvPr id="6" name="Picture 5" descr="FLASH Basic Training II.gif"/>
          <p:cNvPicPr>
            <a:picLocks noChangeAspect="1"/>
          </p:cNvPicPr>
          <p:nvPr/>
        </p:nvPicPr>
        <p:blipFill>
          <a:blip r:embed="rId3" cstate="print"/>
          <a:stretch>
            <a:fillRect/>
          </a:stretch>
        </p:blipFill>
        <p:spPr>
          <a:xfrm>
            <a:off x="6629400" y="3733800"/>
            <a:ext cx="2669721" cy="23679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202362" cy="1143000"/>
          </a:xfrm>
        </p:spPr>
        <p:txBody>
          <a:bodyPr/>
          <a:lstStyle/>
          <a:p>
            <a:pPr algn="ctr"/>
            <a:r>
              <a:rPr lang="en-US" sz="4800" cap="small" dirty="0" smtClean="0">
                <a:solidFill>
                  <a:srgbClr val="FFFF00"/>
                </a:solidFill>
              </a:rPr>
              <a:t>Wednesday, April 3</a:t>
            </a:r>
            <a:endParaRPr lang="en-US" sz="4800" cap="small" dirty="0">
              <a:solidFill>
                <a:srgbClr val="FFFF00"/>
              </a:solidFill>
            </a:endParaRPr>
          </a:p>
        </p:txBody>
      </p:sp>
      <p:sp>
        <p:nvSpPr>
          <p:cNvPr id="3" name="Content Placeholder 2"/>
          <p:cNvSpPr>
            <a:spLocks noGrp="1"/>
          </p:cNvSpPr>
          <p:nvPr>
            <p:ph idx="1"/>
          </p:nvPr>
        </p:nvSpPr>
        <p:spPr>
          <a:xfrm>
            <a:off x="2484438" y="5562600"/>
            <a:ext cx="6278562" cy="609600"/>
          </a:xfrm>
        </p:spPr>
        <p:txBody>
          <a:bodyPr/>
          <a:lstStyle/>
          <a:p>
            <a:pPr algn="ctr">
              <a:buNone/>
            </a:pPr>
            <a:r>
              <a:rPr lang="en-US" sz="2800" dirty="0" smtClean="0"/>
              <a:t>tinyurl.com/</a:t>
            </a:r>
            <a:r>
              <a:rPr lang="en-US" sz="2800" dirty="0" err="1" smtClean="0"/>
              <a:t>commishniteatpirates</a:t>
            </a:r>
            <a:endParaRPr lang="en-US" sz="2800" b="0" dirty="0" smtClean="0"/>
          </a:p>
          <a:p>
            <a:endParaRPr lang="en-US" dirty="0"/>
          </a:p>
        </p:txBody>
      </p:sp>
      <p:sp>
        <p:nvSpPr>
          <p:cNvPr id="4" name="Slide Number Placeholder 3"/>
          <p:cNvSpPr>
            <a:spLocks noGrp="1"/>
          </p:cNvSpPr>
          <p:nvPr>
            <p:ph type="sldNum" sz="quarter" idx="10"/>
          </p:nvPr>
        </p:nvSpPr>
        <p:spPr/>
        <p:txBody>
          <a:bodyPr/>
          <a:lstStyle/>
          <a:p>
            <a:fld id="{BE238B9C-D53A-444D-9C87-7E9126D60BD2}" type="slidenum">
              <a:rPr lang="en-US" smtClean="0"/>
              <a:pPr/>
              <a:t>7</a:t>
            </a:fld>
            <a:endParaRPr lang="en-US"/>
          </a:p>
        </p:txBody>
      </p:sp>
      <p:pic>
        <p:nvPicPr>
          <p:cNvPr id="1026" name="Picture 2" descr="D:\Commissioner\Pirates\Commissioner Pirates Logo.gif"/>
          <p:cNvPicPr>
            <a:picLocks noChangeAspect="1" noChangeArrowheads="1"/>
          </p:cNvPicPr>
          <p:nvPr/>
        </p:nvPicPr>
        <p:blipFill>
          <a:blip r:embed="rId3" cstate="print"/>
          <a:srcRect/>
          <a:stretch>
            <a:fillRect/>
          </a:stretch>
        </p:blipFill>
        <p:spPr bwMode="auto">
          <a:xfrm>
            <a:off x="3886200" y="1828800"/>
            <a:ext cx="3429000" cy="34338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352800"/>
            <a:ext cx="6629400" cy="2971800"/>
          </a:xfrm>
        </p:spPr>
        <p:txBody>
          <a:bodyPr/>
          <a:lstStyle/>
          <a:p>
            <a:pPr algn="ctr" fontAlgn="t"/>
            <a:r>
              <a:rPr lang="en-US" sz="2000" dirty="0" smtClean="0"/>
              <a:t>AskCommish@commissioner-bsa.org</a:t>
            </a:r>
            <a:br>
              <a:rPr lang="en-US" sz="2000" dirty="0" smtClean="0"/>
            </a:br>
            <a:r>
              <a:rPr lang="en-US" sz="2000" dirty="0" smtClean="0"/>
              <a:t/>
            </a:r>
            <a:br>
              <a:rPr lang="en-US" sz="2000" dirty="0" smtClean="0"/>
            </a:br>
            <a:r>
              <a:rPr lang="en-US" sz="2000" dirty="0" smtClean="0"/>
              <a:t/>
            </a:r>
            <a:br>
              <a:rPr lang="en-US" sz="2000" dirty="0" smtClean="0"/>
            </a:br>
            <a:r>
              <a:rPr lang="en-US" sz="2000" b="0" dirty="0" smtClean="0"/>
              <a:t>Leader Help Hotline!</a:t>
            </a:r>
            <a:r>
              <a:rPr lang="en-US" sz="2000" dirty="0" smtClean="0"/>
              <a:t/>
            </a:r>
            <a:br>
              <a:rPr lang="en-US" sz="2000" dirty="0" smtClean="0"/>
            </a:br>
            <a:r>
              <a:rPr lang="en-US" sz="3600" dirty="0" smtClean="0"/>
              <a:t>(412</a:t>
            </a:r>
            <a:r>
              <a:rPr lang="en-US" sz="3600" dirty="0" smtClean="0"/>
              <a:t>) 326-9BSA</a:t>
            </a:r>
            <a:r>
              <a:rPr lang="en-US" sz="2000" dirty="0" smtClean="0"/>
              <a:t/>
            </a:r>
            <a:br>
              <a:rPr lang="en-US" sz="2000" dirty="0" smtClean="0"/>
            </a:br>
            <a:r>
              <a:rPr lang="en-US" sz="2000" dirty="0" smtClean="0"/>
              <a:t/>
            </a:r>
            <a:br>
              <a:rPr lang="en-US" sz="2000" dirty="0" smtClean="0"/>
            </a:br>
            <a:endParaRPr lang="en-US" sz="2000" dirty="0"/>
          </a:p>
        </p:txBody>
      </p:sp>
      <p:sp>
        <p:nvSpPr>
          <p:cNvPr id="3" name="Slide Number Placeholder 2"/>
          <p:cNvSpPr>
            <a:spLocks noGrp="1"/>
          </p:cNvSpPr>
          <p:nvPr>
            <p:ph type="sldNum" sz="quarter" idx="10"/>
          </p:nvPr>
        </p:nvSpPr>
        <p:spPr/>
        <p:txBody>
          <a:bodyPr/>
          <a:lstStyle/>
          <a:p>
            <a:fld id="{8E6C9121-6021-42F3-9796-22D1DEAD909F}" type="slidenum">
              <a:rPr lang="en-US" smtClean="0"/>
              <a:pPr/>
              <a:t>8</a:t>
            </a:fld>
            <a:endParaRPr lang="en-US"/>
          </a:p>
        </p:txBody>
      </p:sp>
      <p:pic>
        <p:nvPicPr>
          <p:cNvPr id="1026" name="Picture 2" descr="D:\Commissioner\Communication\Ask Commish\Ask The Commish Scout Square.gif"/>
          <p:cNvPicPr>
            <a:picLocks noChangeAspect="1" noChangeArrowheads="1"/>
          </p:cNvPicPr>
          <p:nvPr/>
        </p:nvPicPr>
        <p:blipFill>
          <a:blip r:embed="rId3" cstate="print"/>
          <a:srcRect/>
          <a:stretch>
            <a:fillRect/>
          </a:stretch>
        </p:blipFill>
        <p:spPr bwMode="auto">
          <a:xfrm>
            <a:off x="4419600" y="457200"/>
            <a:ext cx="2438400" cy="24026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514350" indent="-514350">
              <a:buAutoNum type="arabicParenR"/>
            </a:pPr>
            <a:r>
              <a:rPr lang="en-US" sz="2800" dirty="0" smtClean="0">
                <a:latin typeface="Helvetica" pitchFamily="-105" charset="0"/>
              </a:rPr>
              <a:t>How </a:t>
            </a:r>
            <a:r>
              <a:rPr lang="en-US" sz="2800" dirty="0" smtClean="0">
                <a:latin typeface="Helvetica" pitchFamily="-105" charset="0"/>
              </a:rPr>
              <a:t>is the Commissioner Corps Retention Mission Best Achieved</a:t>
            </a:r>
            <a:r>
              <a:rPr lang="en-US" sz="2800" dirty="0" smtClean="0">
                <a:latin typeface="Helvetica" pitchFamily="-105" charset="0"/>
              </a:rPr>
              <a:t>?</a:t>
            </a:r>
          </a:p>
          <a:p>
            <a:pPr marL="697230" indent="-457200">
              <a:buFont typeface="+mj-lt"/>
              <a:buAutoNum type="alphaLcParenR"/>
            </a:pPr>
            <a:r>
              <a:rPr lang="en-US" sz="2000" dirty="0" smtClean="0">
                <a:latin typeface="Helvetica" pitchFamily="-105" charset="0"/>
              </a:rPr>
              <a:t>Recruiting and Training more Commissioners.</a:t>
            </a:r>
          </a:p>
          <a:p>
            <a:pPr marL="697230" indent="-457200">
              <a:buFont typeface="+mj-lt"/>
              <a:buAutoNum type="alphaLcParenR"/>
            </a:pPr>
            <a:r>
              <a:rPr lang="en-US" sz="2000" dirty="0" smtClean="0">
                <a:latin typeface="Helvetica" pitchFamily="-105" charset="0"/>
              </a:rPr>
              <a:t>Providing an adequate number of trained unit commissioners who provide a link to District Committee resources in support of a quality unit program.</a:t>
            </a:r>
          </a:p>
          <a:p>
            <a:pPr marL="697230" indent="-457200">
              <a:buFont typeface="+mj-lt"/>
              <a:buAutoNum type="alphaLcParenR"/>
            </a:pPr>
            <a:r>
              <a:rPr lang="en-US" sz="2000" dirty="0" smtClean="0">
                <a:latin typeface="Helvetica" pitchFamily="-105" charset="0"/>
              </a:rPr>
              <a:t>Recruiting new unit commissioners from each unit to be part of the Commissioner Staff.</a:t>
            </a:r>
          </a:p>
          <a:p>
            <a:pPr marL="697230" indent="-457200">
              <a:buFont typeface="+mj-lt"/>
              <a:buAutoNum type="alphaLcParenR"/>
            </a:pPr>
            <a:r>
              <a:rPr lang="en-US" sz="2000" dirty="0" smtClean="0">
                <a:latin typeface="Helvetica" pitchFamily="-105" charset="0"/>
              </a:rPr>
              <a:t>Fighting with the District Committee because they are bozos.</a:t>
            </a:r>
          </a:p>
          <a:p>
            <a:pPr marL="697230" indent="-457200">
              <a:buFont typeface="+mj-lt"/>
              <a:buAutoNum type="alphaLcParenR"/>
            </a:pPr>
            <a:r>
              <a:rPr lang="en-US" sz="2000" dirty="0" smtClean="0">
                <a:latin typeface="Helvetica" pitchFamily="-105" charset="0"/>
              </a:rPr>
              <a:t>Scheduling and attending more meetings.</a:t>
            </a:r>
          </a:p>
          <a:p>
            <a:pPr marL="514350" indent="-514350"/>
            <a:endParaRPr lang="en-US" sz="1800" dirty="0" smtClean="0">
              <a:latin typeface="Helvetica" pitchFamily="-105" charset="0"/>
            </a:endParaRPr>
          </a:p>
          <a:p>
            <a:pPr>
              <a:buNone/>
            </a:pP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9</a:t>
            </a:fld>
            <a:endParaRPr lang="en-US"/>
          </a:p>
        </p:txBody>
      </p:sp>
    </p:spTree>
  </p:cSld>
  <p:clrMapOvr>
    <a:masterClrMapping/>
  </p:clrMapOvr>
  <p:timing>
    <p:tnLst>
      <p:par>
        <p:cTn id="1" dur="indefinite" restart="never" nodeType="tmRoot"/>
      </p:par>
    </p:tnLst>
  </p:timing>
</p:sld>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21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2022</TotalTime>
  <Words>1529</Words>
  <Application>Microsoft Office PowerPoint</Application>
  <PresentationFormat>On-screen Show (4:3)</PresentationFormat>
  <Paragraphs>270</Paragraphs>
  <Slides>28</Slides>
  <Notes>27</Notes>
  <HiddenSlides>0</HiddenSlides>
  <MMClips>0</MMClips>
  <ScaleCrop>false</ScaleCrop>
  <HeadingPairs>
    <vt:vector size="4" baseType="variant">
      <vt:variant>
        <vt:lpstr>Theme</vt:lpstr>
      </vt:variant>
      <vt:variant>
        <vt:i4>40</vt:i4>
      </vt:variant>
      <vt:variant>
        <vt:lpstr>Slide Titles</vt:lpstr>
      </vt:variant>
      <vt:variant>
        <vt:i4>28</vt:i4>
      </vt:variant>
    </vt:vector>
  </HeadingPairs>
  <TitlesOfParts>
    <vt:vector size="68" baseType="lpstr">
      <vt:lpstr>Concourse</vt:lpstr>
      <vt:lpstr>Office Theme</vt:lpstr>
      <vt:lpstr>1_Office Theme</vt:lpstr>
      <vt:lpstr>3_Office Theme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21_Concourse</vt:lpstr>
      <vt:lpstr>Quote of the month:</vt:lpstr>
      <vt:lpstr>Slide 2</vt:lpstr>
      <vt:lpstr>Slide 3</vt:lpstr>
      <vt:lpstr>Slide 4</vt:lpstr>
      <vt:lpstr>COMMISSIONER Training Updates</vt:lpstr>
      <vt:lpstr>BASIC TRAINING</vt:lpstr>
      <vt:lpstr>Wednesday, April 3</vt:lpstr>
      <vt:lpstr>AskCommish@commissioner-bsa.org   Leader Help Hotline! (412) 326-9BSA  </vt:lpstr>
      <vt:lpstr>COMMISSIONER QUIZ</vt:lpstr>
      <vt:lpstr>COMMISSIONER QUIZ</vt:lpstr>
      <vt:lpstr>COMMISSIONER QUIZ</vt:lpstr>
      <vt:lpstr>COMMISSIONER QUIZ</vt:lpstr>
      <vt:lpstr>COMMISSIONER QUIZ</vt:lpstr>
      <vt:lpstr>COMMISSIONER QUIZ</vt:lpstr>
      <vt:lpstr>COMMISSIONER QUIZ</vt:lpstr>
      <vt:lpstr>COMMISSIONER QUIZ</vt:lpstr>
      <vt:lpstr>START THINKING ABOUT…</vt:lpstr>
      <vt:lpstr>Slide 18</vt:lpstr>
      <vt:lpstr>Slide 19</vt:lpstr>
      <vt:lpstr>Unit Leadership Inventory</vt:lpstr>
      <vt:lpstr>Unit Leadership Inventory</vt:lpstr>
      <vt:lpstr>Unit Leadership Inventory</vt:lpstr>
      <vt:lpstr>Unit Leadership Inventory</vt:lpstr>
      <vt:lpstr>Unit Leadership Inventory</vt:lpstr>
      <vt:lpstr>Unit Leadership Inventory</vt:lpstr>
      <vt:lpstr>Unit Leadership Inventory</vt:lpstr>
      <vt:lpstr>Unit Leadership Inventory</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R. Marks</cp:lastModifiedBy>
  <cp:revision>228</cp:revision>
  <dcterms:created xsi:type="dcterms:W3CDTF">2009-05-09T14:19:45Z</dcterms:created>
  <dcterms:modified xsi:type="dcterms:W3CDTF">2013-02-15T23:00:43Z</dcterms:modified>
</cp:coreProperties>
</file>