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Masters/slideMaster19.xml" ContentType="application/vnd.openxmlformats-officedocument.presentationml.slideMaster+xml"/>
  <Override PartName="/ppt/slideMasters/slideMaster37.xml" ContentType="application/vnd.openxmlformats-officedocument.presentationml.slideMaster+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Masters/slideMaster26.xml" ContentType="application/vnd.openxmlformats-officedocument.presentationml.slideMaster+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theme/theme29.xml" ContentType="application/vnd.openxmlformats-officedocument.them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Masters/slideMaster15.xml" ContentType="application/vnd.openxmlformats-officedocument.presentationml.slideMaster+xml"/>
  <Override PartName="/ppt/slideMasters/slideMaster33.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heme/theme36.xml" ContentType="application/vnd.openxmlformats-officedocument.theme+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heme/theme21.xml" ContentType="application/vnd.openxmlformats-officedocument.theme+xml"/>
  <Override PartName="/ppt/theme/theme32.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34.xml" ContentType="application/vnd.openxmlformats-officedocument.presentationml.slideMaster+xml"/>
  <Override PartName="/ppt/slides/slide22.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theme/theme37.xml" ContentType="application/vnd.openxmlformats-officedocument.theme+xml"/>
  <Override PartName="/ppt/slideLayouts/slideLayout32.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docProps/app.xml" ContentType="application/vnd.openxmlformats-officedocument.extended-properties+xml"/>
  <Override PartName="/ppt/slideMasters/slideMaster23.xml" ContentType="application/vnd.openxmlformats-officedocument.presentationml.slideMaster+xml"/>
  <Override PartName="/ppt/slides/slide11.xml" ContentType="application/vnd.openxmlformats-officedocument.presentationml.slide+xml"/>
  <Override PartName="/ppt/theme/theme26.xml" ContentType="application/vnd.openxmlformats-officedocument.them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30.xml" ContentType="application/vnd.openxmlformats-officedocument.presentationml.slideMaster+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33.xml" ContentType="application/vnd.openxmlformats-officedocument.them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22.xml" ContentType="application/vnd.openxmlformats-officedocument.theme+xml"/>
  <Override PartName="/ppt/theme/theme40.xml" ContentType="application/vnd.openxmlformats-officedocument.theme+xml"/>
  <Override PartName="/ppt/slideMasters/slideMaster5.xml" ContentType="application/vnd.openxmlformats-officedocument.presentationml.slide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Masters/slideMaster28.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35.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theme/theme38.xml" ContentType="application/vnd.openxmlformats-officedocument.theme+xml"/>
  <Override PartName="/ppt/notesSlides/notesSlide25.xml" ContentType="application/vnd.openxmlformats-officedocument.presentationml.notesSlide+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theme/theme41.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theme/theme39.xml" ContentType="application/vnd.openxmlformats-officedocument.them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28.xml" ContentType="application/vnd.openxmlformats-officedocument.theme+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Masters/slideMaster32.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theme/theme35.xml" ContentType="application/vnd.openxmlformats-officedocument.theme+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slideMasters/slideMaster21.xml" ContentType="application/vnd.openxmlformats-officedocument.presentationml.slideMaster+xml"/>
  <Override PartName="/ppt/theme/theme24.xml" ContentType="application/vnd.openxmlformats-officedocument.theme+xml"/>
  <Override PartName="/ppt/theme/theme42.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theme/theme20.xml" ContentType="application/vnd.openxmlformats-officedocument.theme+xml"/>
  <Override PartName="/ppt/slides/slide2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 id="2147483970" r:id="rId2"/>
    <p:sldMasterId id="2147483972" r:id="rId3"/>
    <p:sldMasterId id="2147483976" r:id="rId4"/>
    <p:sldMasterId id="2147483984" r:id="rId5"/>
    <p:sldMasterId id="2147483988" r:id="rId6"/>
    <p:sldMasterId id="2147483990" r:id="rId7"/>
    <p:sldMasterId id="2147483992" r:id="rId8"/>
    <p:sldMasterId id="2147483994" r:id="rId9"/>
    <p:sldMasterId id="2147483996" r:id="rId10"/>
    <p:sldMasterId id="2147483998" r:id="rId11"/>
    <p:sldMasterId id="2147484000" r:id="rId12"/>
    <p:sldMasterId id="2147484002" r:id="rId13"/>
    <p:sldMasterId id="2147484004" r:id="rId14"/>
    <p:sldMasterId id="2147484006" r:id="rId15"/>
    <p:sldMasterId id="2147484008" r:id="rId16"/>
    <p:sldMasterId id="2147484010" r:id="rId17"/>
    <p:sldMasterId id="2147484012" r:id="rId18"/>
    <p:sldMasterId id="2147484014" r:id="rId19"/>
    <p:sldMasterId id="2147484016" r:id="rId20"/>
    <p:sldMasterId id="2147484018" r:id="rId21"/>
    <p:sldMasterId id="2147484020" r:id="rId22"/>
    <p:sldMasterId id="2147484022" r:id="rId23"/>
    <p:sldMasterId id="2147484023" r:id="rId24"/>
    <p:sldMasterId id="2147484025" r:id="rId25"/>
    <p:sldMasterId id="2147484027" r:id="rId26"/>
    <p:sldMasterId id="2147484029" r:id="rId27"/>
    <p:sldMasterId id="2147484031" r:id="rId28"/>
    <p:sldMasterId id="2147484033" r:id="rId29"/>
    <p:sldMasterId id="2147484035" r:id="rId30"/>
    <p:sldMasterId id="2147484037" r:id="rId31"/>
    <p:sldMasterId id="2147484039" r:id="rId32"/>
    <p:sldMasterId id="2147484041" r:id="rId33"/>
    <p:sldMasterId id="2147484043" r:id="rId34"/>
    <p:sldMasterId id="2147484045" r:id="rId35"/>
    <p:sldMasterId id="2147484047" r:id="rId36"/>
    <p:sldMasterId id="2147484049" r:id="rId37"/>
    <p:sldMasterId id="2147484051" r:id="rId38"/>
    <p:sldMasterId id="2147484053" r:id="rId39"/>
    <p:sldMasterId id="2147484055" r:id="rId40"/>
    <p:sldMasterId id="2147484057" r:id="rId41"/>
  </p:sldMasterIdLst>
  <p:notesMasterIdLst>
    <p:notesMasterId r:id="rId74"/>
  </p:notesMasterIdLst>
  <p:sldIdLst>
    <p:sldId id="399" r:id="rId42"/>
    <p:sldId id="400" r:id="rId43"/>
    <p:sldId id="402" r:id="rId44"/>
    <p:sldId id="413" r:id="rId45"/>
    <p:sldId id="408" r:id="rId46"/>
    <p:sldId id="418" r:id="rId47"/>
    <p:sldId id="414" r:id="rId48"/>
    <p:sldId id="415" r:id="rId49"/>
    <p:sldId id="416" r:id="rId50"/>
    <p:sldId id="419" r:id="rId51"/>
    <p:sldId id="420" r:id="rId52"/>
    <p:sldId id="421" r:id="rId53"/>
    <p:sldId id="422" r:id="rId54"/>
    <p:sldId id="417" r:id="rId55"/>
    <p:sldId id="423" r:id="rId56"/>
    <p:sldId id="424" r:id="rId57"/>
    <p:sldId id="425" r:id="rId58"/>
    <p:sldId id="426" r:id="rId59"/>
    <p:sldId id="427" r:id="rId60"/>
    <p:sldId id="428" r:id="rId61"/>
    <p:sldId id="429" r:id="rId62"/>
    <p:sldId id="430" r:id="rId63"/>
    <p:sldId id="431" r:id="rId64"/>
    <p:sldId id="432" r:id="rId65"/>
    <p:sldId id="433" r:id="rId66"/>
    <p:sldId id="434" r:id="rId67"/>
    <p:sldId id="435" r:id="rId68"/>
    <p:sldId id="436" r:id="rId69"/>
    <p:sldId id="437" r:id="rId70"/>
    <p:sldId id="438" r:id="rId71"/>
    <p:sldId id="439" r:id="rId72"/>
    <p:sldId id="440" r:id="rId73"/>
  </p:sldIdLst>
  <p:sldSz cx="9144000" cy="6858000" type="screen4x3"/>
  <p:notesSz cx="6858000" cy="92662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78692" autoAdjust="0"/>
  </p:normalViewPr>
  <p:slideViewPr>
    <p:cSldViewPr showGuides="1">
      <p:cViewPr varScale="1">
        <p:scale>
          <a:sx n="82" d="100"/>
          <a:sy n="82" d="100"/>
        </p:scale>
        <p:origin x="-702" y="-90"/>
      </p:cViewPr>
      <p:guideLst>
        <p:guide orient="horz" pos="624"/>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p:scale>
          <a:sx n="75" d="100"/>
          <a:sy n="75" d="100"/>
        </p:scale>
        <p:origin x="-2088" y="-222"/>
      </p:cViewPr>
      <p:guideLst>
        <p:guide orient="horz" pos="2919"/>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1.xml"/><Relationship Id="rId47" Type="http://schemas.openxmlformats.org/officeDocument/2006/relationships/slide" Target="slides/slide6.xml"/><Relationship Id="rId50" Type="http://schemas.openxmlformats.org/officeDocument/2006/relationships/slide" Target="slides/slide9.xml"/><Relationship Id="rId55" Type="http://schemas.openxmlformats.org/officeDocument/2006/relationships/slide" Target="slides/slide14.xml"/><Relationship Id="rId63" Type="http://schemas.openxmlformats.org/officeDocument/2006/relationships/slide" Target="slides/slide22.xml"/><Relationship Id="rId68" Type="http://schemas.openxmlformats.org/officeDocument/2006/relationships/slide" Target="slides/slide27.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4.xml"/><Relationship Id="rId53" Type="http://schemas.openxmlformats.org/officeDocument/2006/relationships/slide" Target="slides/slide12.xml"/><Relationship Id="rId58" Type="http://schemas.openxmlformats.org/officeDocument/2006/relationships/slide" Target="slides/slide17.xml"/><Relationship Id="rId66" Type="http://schemas.openxmlformats.org/officeDocument/2006/relationships/slide" Target="slides/slide25.xml"/><Relationship Id="rId7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8.xml"/><Relationship Id="rId57" Type="http://schemas.openxmlformats.org/officeDocument/2006/relationships/slide" Target="slides/slide16.xml"/><Relationship Id="rId61"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3.xml"/><Relationship Id="rId52" Type="http://schemas.openxmlformats.org/officeDocument/2006/relationships/slide" Target="slides/slide11.xml"/><Relationship Id="rId60" Type="http://schemas.openxmlformats.org/officeDocument/2006/relationships/slide" Target="slides/slide19.xml"/><Relationship Id="rId65" Type="http://schemas.openxmlformats.org/officeDocument/2006/relationships/slide" Target="slides/slide24.xml"/><Relationship Id="rId73" Type="http://schemas.openxmlformats.org/officeDocument/2006/relationships/slide" Target="slides/slide32.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2.xml"/><Relationship Id="rId48" Type="http://schemas.openxmlformats.org/officeDocument/2006/relationships/slide" Target="slides/slide7.xml"/><Relationship Id="rId56" Type="http://schemas.openxmlformats.org/officeDocument/2006/relationships/slide" Target="slides/slide15.xml"/><Relationship Id="rId64" Type="http://schemas.openxmlformats.org/officeDocument/2006/relationships/slide" Target="slides/slide23.xml"/><Relationship Id="rId69" Type="http://schemas.openxmlformats.org/officeDocument/2006/relationships/slide" Target="slides/slide28.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10.xml"/><Relationship Id="rId72" Type="http://schemas.openxmlformats.org/officeDocument/2006/relationships/slide" Target="slides/slide3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5.xml"/><Relationship Id="rId59" Type="http://schemas.openxmlformats.org/officeDocument/2006/relationships/slide" Target="slides/slide18.xml"/><Relationship Id="rId67" Type="http://schemas.openxmlformats.org/officeDocument/2006/relationships/slide" Target="slides/slide26.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3.xml"/><Relationship Id="rId62" Type="http://schemas.openxmlformats.org/officeDocument/2006/relationships/slide" Target="slides/slide21.xml"/><Relationship Id="rId70" Type="http://schemas.openxmlformats.org/officeDocument/2006/relationships/slide" Target="slides/slide2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9D639F9-8FBE-4D47-A433-5DA09632C3E3}" type="datetimeFigureOut">
              <a:rPr lang="en-US"/>
              <a:pPr>
                <a:defRPr/>
              </a:pPr>
              <a:t>1/14/2013</a:t>
            </a:fld>
            <a:endParaRPr lang="en-US"/>
          </a:p>
        </p:txBody>
      </p:sp>
      <p:sp>
        <p:nvSpPr>
          <p:cNvPr id="4" name="Slide Image Placeholder 3"/>
          <p:cNvSpPr>
            <a:spLocks noGrp="1" noRot="1" noChangeAspect="1"/>
          </p:cNvSpPr>
          <p:nvPr>
            <p:ph type="sldImg" idx="2"/>
          </p:nvPr>
        </p:nvSpPr>
        <p:spPr>
          <a:xfrm>
            <a:off x="2270125" y="671513"/>
            <a:ext cx="2316163" cy="17367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2957513"/>
            <a:ext cx="5486400" cy="56134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01100"/>
            <a:ext cx="2971800" cy="46355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01100"/>
            <a:ext cx="2971800" cy="46355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197364D-C55B-463C-9E58-3FEBC9E83C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3600" b="0" i="0" dirty="0" smtClean="0">
                <a:solidFill>
                  <a:schemeClr val="bg1">
                    <a:lumMod val="95000"/>
                  </a:schemeClr>
                </a:solidFill>
              </a:rPr>
              <a:t>Referring to a quote from </a:t>
            </a:r>
            <a:r>
              <a:rPr lang="en-US" sz="3600" b="0" i="0" dirty="0" err="1" smtClean="0">
                <a:solidFill>
                  <a:schemeClr val="bg1">
                    <a:lumMod val="95000"/>
                  </a:schemeClr>
                </a:solidFill>
              </a:rPr>
              <a:t>Zig</a:t>
            </a:r>
            <a:r>
              <a:rPr lang="en-US" sz="3600" b="0" i="0" dirty="0" smtClean="0">
                <a:solidFill>
                  <a:schemeClr val="bg1">
                    <a:lumMod val="95000"/>
                  </a:schemeClr>
                </a:solidFill>
              </a:rPr>
              <a:t> </a:t>
            </a:r>
            <a:r>
              <a:rPr lang="en-US" sz="3600" b="0" i="0" dirty="0" err="1" smtClean="0">
                <a:solidFill>
                  <a:schemeClr val="bg1">
                    <a:lumMod val="95000"/>
                  </a:schemeClr>
                </a:solidFill>
              </a:rPr>
              <a:t>Ziglar</a:t>
            </a:r>
            <a:endParaRPr lang="en-US" sz="3600" b="0" i="0" dirty="0" smtClean="0">
              <a:solidFill>
                <a:schemeClr val="bg1">
                  <a:lumMod val="95000"/>
                </a:schemeClr>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3600" b="0" i="0" dirty="0" smtClean="0">
              <a:solidFill>
                <a:schemeClr val="bg1">
                  <a:lumMod val="95000"/>
                </a:schemeClr>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3600" b="0" i="0" dirty="0" smtClean="0">
                <a:solidFill>
                  <a:schemeClr val="bg1">
                    <a:lumMod val="95000"/>
                  </a:schemeClr>
                </a:solidFill>
              </a:rPr>
              <a:t>World Organization</a:t>
            </a:r>
            <a:r>
              <a:rPr lang="en-US" sz="3600" b="0" i="0" baseline="0" dirty="0" smtClean="0">
                <a:solidFill>
                  <a:schemeClr val="bg1">
                    <a:lumMod val="95000"/>
                  </a:schemeClr>
                </a:solidFill>
              </a:rPr>
              <a:t> o</a:t>
            </a:r>
            <a:r>
              <a:rPr lang="en-US" sz="3600" b="0" i="0" dirty="0" smtClean="0">
                <a:solidFill>
                  <a:schemeClr val="bg1">
                    <a:lumMod val="95000"/>
                  </a:schemeClr>
                </a:solidFill>
              </a:rPr>
              <a:t>f Scout Movement (WOSM) </a:t>
            </a:r>
          </a:p>
          <a:p>
            <a:endParaRPr lang="en-US" sz="2800" b="1"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8275" indent="-168275">
              <a:lnSpc>
                <a:spcPct val="90000"/>
              </a:lnSpc>
            </a:pPr>
            <a:r>
              <a:rPr lang="en-US" altLang="en-US" sz="1400" dirty="0" smtClean="0"/>
              <a:t>Arrowhead Honor - within 1 year</a:t>
            </a:r>
          </a:p>
          <a:p>
            <a:pPr marL="168275" marR="0" indent="-168275" algn="l" defTabSz="914400" rtl="0" eaLnBrk="0" fontAlgn="base" latinLnBrk="0" hangingPunct="0">
              <a:lnSpc>
                <a:spcPct val="90000"/>
              </a:lnSpc>
              <a:spcBef>
                <a:spcPct val="30000"/>
              </a:spcBef>
              <a:spcAft>
                <a:spcPct val="0"/>
              </a:spcAft>
              <a:buClrTx/>
              <a:buSzTx/>
              <a:buFontTx/>
              <a:buNone/>
              <a:tabLst/>
              <a:defRPr/>
            </a:pPr>
            <a:r>
              <a:rPr lang="en-US" altLang="en-US" sz="1400" dirty="0" smtClean="0"/>
              <a:t>Commissioners Award of Excellence – after 2</a:t>
            </a:r>
            <a:r>
              <a:rPr lang="en-US" altLang="en-US" sz="1400" baseline="0" dirty="0" smtClean="0"/>
              <a:t> </a:t>
            </a:r>
            <a:r>
              <a:rPr lang="en-US" altLang="en-US" sz="1400" dirty="0" smtClean="0"/>
              <a:t>years</a:t>
            </a:r>
          </a:p>
          <a:p>
            <a:pPr marL="168275" indent="-168275">
              <a:lnSpc>
                <a:spcPct val="90000"/>
              </a:lnSpc>
            </a:pPr>
            <a:r>
              <a:rPr lang="en-US" altLang="en-US" sz="1400" dirty="0" smtClean="0"/>
              <a:t>Commissioner’s Key - after 3 years</a:t>
            </a:r>
          </a:p>
          <a:p>
            <a:pPr marL="168275" indent="-168275">
              <a:lnSpc>
                <a:spcPct val="90000"/>
              </a:lnSpc>
            </a:pPr>
            <a:endParaRPr lang="en-US" altLang="en-US" sz="1400" dirty="0" smtClean="0"/>
          </a:p>
          <a:p>
            <a:pPr marL="168275" indent="-168275">
              <a:lnSpc>
                <a:spcPct val="90000"/>
              </a:lnSpc>
            </a:pPr>
            <a:r>
              <a:rPr lang="en-US" altLang="en-US" sz="1400" dirty="0" smtClean="0"/>
              <a:t>DCSA</a:t>
            </a:r>
            <a:r>
              <a:rPr lang="en-US" altLang="en-US" sz="1400" baseline="0" dirty="0" smtClean="0"/>
              <a:t> – 5 years</a:t>
            </a:r>
            <a:endParaRPr lang="en-US" altLang="en-US" sz="1400" dirty="0" smtClean="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400" b="1" dirty="0" smtClean="0">
                <a:latin typeface="Helvetica" pitchFamily="-105" charset="0"/>
              </a:rPr>
              <a:t>Helping</a:t>
            </a:r>
            <a:r>
              <a:rPr lang="en-US" sz="1400" b="1" baseline="0" dirty="0" smtClean="0">
                <a:latin typeface="Helvetica" pitchFamily="-105" charset="0"/>
              </a:rPr>
              <a:t> Units Succeed</a:t>
            </a:r>
          </a:p>
          <a:p>
            <a:pPr>
              <a:buFont typeface="Arial" pitchFamily="34" charset="0"/>
              <a:buNone/>
            </a:pPr>
            <a:r>
              <a:rPr lang="en-US" sz="1400" b="1" baseline="0" dirty="0" smtClean="0">
                <a:latin typeface="Helvetica" pitchFamily="-105" charset="0"/>
              </a:rPr>
              <a:t>Good Commissioner Service - Takes precedence over all other Scouting efforts</a:t>
            </a:r>
          </a:p>
          <a:p>
            <a:pPr>
              <a:buFont typeface="Arial" pitchFamily="34" charset="0"/>
              <a:buNone/>
            </a:pPr>
            <a:endParaRPr lang="en-US" sz="1400" b="1" dirty="0" smtClean="0">
              <a:latin typeface="Helvetica" pitchFamily="-105" charset="0"/>
            </a:endParaRPr>
          </a:p>
          <a:p>
            <a:pPr>
              <a:buFont typeface="Arial" pitchFamily="34" charset="0"/>
              <a:buNone/>
            </a:pPr>
            <a:r>
              <a:rPr lang="en-US" sz="1400" b="0" dirty="0" smtClean="0">
                <a:latin typeface="Calibri" pitchFamily="34" charset="0"/>
                <a:cs typeface="Calibri" pitchFamily="34" charset="0"/>
              </a:rPr>
              <a:t>Supporting unit growth in the Journey to Excellence criteria: </a:t>
            </a:r>
            <a:br>
              <a:rPr lang="en-US" sz="1400" b="0" dirty="0" smtClean="0">
                <a:latin typeface="Calibri" pitchFamily="34" charset="0"/>
                <a:cs typeface="Calibri" pitchFamily="34" charset="0"/>
              </a:rPr>
            </a:br>
            <a:r>
              <a:rPr lang="en-US" sz="1400" b="0" dirty="0" smtClean="0">
                <a:latin typeface="Calibri" pitchFamily="34" charset="0"/>
                <a:cs typeface="Calibri" pitchFamily="34" charset="0"/>
              </a:rPr>
              <a:t>JTE measures performance characteristics that unlock the door to a successful unit. We should analyze the unit’s program and identify JTE areas where help is needed to move the unit to a higher level of JTE success.</a:t>
            </a:r>
          </a:p>
          <a:p>
            <a:pPr>
              <a:buFont typeface="Arial" pitchFamily="34" charset="0"/>
              <a:buNone/>
            </a:pPr>
            <a:endParaRPr lang="en-US" sz="1400" b="0" dirty="0" smtClean="0">
              <a:latin typeface="Calibri" pitchFamily="34" charset="0"/>
              <a:cs typeface="Calibri" pitchFamily="34" charset="0"/>
            </a:endParaRPr>
          </a:p>
          <a:p>
            <a:pPr>
              <a:buFont typeface="Arial" pitchFamily="34" charset="0"/>
              <a:buNone/>
            </a:pPr>
            <a:r>
              <a:rPr lang="en-US" sz="1400" b="0" dirty="0" smtClean="0">
                <a:latin typeface="Calibri" pitchFamily="34" charset="0"/>
                <a:cs typeface="Calibri" pitchFamily="34" charset="0"/>
              </a:rPr>
              <a:t>Linking district committee resources to the unit: </a:t>
            </a:r>
            <a:br>
              <a:rPr lang="en-US" sz="1400" b="0" dirty="0" smtClean="0">
                <a:latin typeface="Calibri" pitchFamily="34" charset="0"/>
                <a:cs typeface="Calibri" pitchFamily="34" charset="0"/>
              </a:rPr>
            </a:br>
            <a:r>
              <a:rPr lang="en-US" sz="1400" b="0" dirty="0" smtClean="0">
                <a:latin typeface="Calibri" pitchFamily="34" charset="0"/>
                <a:cs typeface="Calibri" pitchFamily="34" charset="0"/>
              </a:rPr>
              <a:t>We</a:t>
            </a:r>
            <a:r>
              <a:rPr lang="en-US" sz="1400" b="0" baseline="0" dirty="0" smtClean="0">
                <a:latin typeface="Calibri" pitchFamily="34" charset="0"/>
                <a:cs typeface="Calibri" pitchFamily="34" charset="0"/>
              </a:rPr>
              <a:t> s</a:t>
            </a:r>
            <a:r>
              <a:rPr lang="en-US" sz="1400" b="0" dirty="0" smtClean="0">
                <a:latin typeface="Calibri" pitchFamily="34" charset="0"/>
                <a:cs typeface="Calibri" pitchFamily="34" charset="0"/>
              </a:rPr>
              <a:t>hould support the district committee’s delivery of a “catalog of services” to support the specific JTE elements needed for a particular unit’s health and success.</a:t>
            </a:r>
          </a:p>
          <a:p>
            <a:pPr>
              <a:buFont typeface="Arial" pitchFamily="34" charset="0"/>
              <a:buNone/>
            </a:pPr>
            <a:endParaRPr lang="en-US" sz="1400" b="0" dirty="0" smtClean="0">
              <a:latin typeface="Calibri" pitchFamily="34" charset="0"/>
              <a:cs typeface="Calibri" pitchFamily="34" charset="0"/>
            </a:endParaRPr>
          </a:p>
          <a:p>
            <a:pPr>
              <a:buFont typeface="Arial" pitchFamily="34" charset="0"/>
              <a:buNone/>
            </a:pPr>
            <a:r>
              <a:rPr lang="en-US" sz="1400" b="0" dirty="0" smtClean="0">
                <a:latin typeface="Calibri" pitchFamily="34" charset="0"/>
                <a:cs typeface="Calibri" pitchFamily="34" charset="0"/>
              </a:rPr>
              <a:t>Visiting units and logging the visits into the Unit Visit Tracking System (UVTS): </a:t>
            </a:r>
            <a:br>
              <a:rPr lang="en-US" sz="1400" b="0" dirty="0" smtClean="0">
                <a:latin typeface="Calibri" pitchFamily="34" charset="0"/>
                <a:cs typeface="Calibri" pitchFamily="34" charset="0"/>
              </a:rPr>
            </a:br>
            <a:r>
              <a:rPr lang="en-US" sz="1400" b="0" dirty="0" smtClean="0">
                <a:latin typeface="Calibri" pitchFamily="34" charset="0"/>
                <a:cs typeface="Calibri" pitchFamily="34" charset="0"/>
              </a:rPr>
              <a:t>Our core task remains visiting  the unit. UVTS input feeds critical information to the district committee to help link resources to the unit.</a:t>
            </a:r>
          </a:p>
          <a:p>
            <a:pPr>
              <a:buFont typeface="Arial" pitchFamily="34" charset="0"/>
              <a:buNone/>
            </a:pPr>
            <a:endParaRPr lang="en-US" sz="1400" b="0" dirty="0" smtClean="0">
              <a:latin typeface="Calibri" pitchFamily="34" charset="0"/>
              <a:cs typeface="Calibri" pitchFamily="34" charset="0"/>
            </a:endParaRPr>
          </a:p>
          <a:p>
            <a:pPr>
              <a:buFont typeface="Arial" pitchFamily="34" charset="0"/>
              <a:buNone/>
            </a:pPr>
            <a:r>
              <a:rPr lang="en-US" sz="1400" b="0" dirty="0" smtClean="0">
                <a:latin typeface="Calibri" pitchFamily="34" charset="0"/>
                <a:cs typeface="Calibri" pitchFamily="34" charset="0"/>
              </a:rPr>
              <a:t>Supporting on-time charter renewal: </a:t>
            </a:r>
          </a:p>
          <a:p>
            <a:pPr>
              <a:buFont typeface="Arial" pitchFamily="34" charset="0"/>
              <a:buNone/>
            </a:pPr>
            <a:r>
              <a:rPr lang="en-US" sz="1400" b="0" dirty="0" smtClean="0">
                <a:latin typeface="Calibri" pitchFamily="34" charset="0"/>
                <a:cs typeface="Calibri" pitchFamily="34" charset="0"/>
              </a:rPr>
              <a:t>The commissioner’s focus is the retention of the unit, though we should be especially mindful of supporting new youth membership efforts as we move more toward a volunteer-led, professionally guided approach to increasing membership.</a:t>
            </a:r>
          </a:p>
          <a:p>
            <a:pPr>
              <a:buFont typeface="Arial" pitchFamily="34" charset="0"/>
              <a:buChar char="•"/>
            </a:pPr>
            <a:endParaRPr lang="en-US" sz="1400" b="1"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400" b="1" dirty="0" smtClean="0">
              <a:latin typeface="Helvetica" pitchFamily="-105" charset="0"/>
            </a:endParaRPr>
          </a:p>
          <a:p>
            <a:pPr>
              <a:buFont typeface="Arial" pitchFamily="34" charset="0"/>
              <a:buChar char="•"/>
            </a:pPr>
            <a:endParaRPr lang="en-US" sz="1400" b="1" dirty="0" smtClean="0">
              <a:latin typeface="Helvetica" pitchFamily="-105" charset="0"/>
            </a:endParaRPr>
          </a:p>
          <a:p>
            <a:pPr>
              <a:buFont typeface="Arial" pitchFamily="34" charset="0"/>
              <a:buNone/>
            </a:pPr>
            <a:r>
              <a:rPr lang="en-US" sz="1400" b="0" dirty="0" smtClean="0">
                <a:latin typeface="Calibri" pitchFamily="34" charset="0"/>
                <a:cs typeface="Calibri" pitchFamily="34" charset="0"/>
              </a:rPr>
              <a:t>Supporting unit growth in the Journey to Excellence criteria: </a:t>
            </a:r>
            <a:br>
              <a:rPr lang="en-US" sz="1400" b="0" dirty="0" smtClean="0">
                <a:latin typeface="Calibri" pitchFamily="34" charset="0"/>
                <a:cs typeface="Calibri" pitchFamily="34" charset="0"/>
              </a:rPr>
            </a:br>
            <a:r>
              <a:rPr lang="en-US" sz="1400" b="0" dirty="0" smtClean="0">
                <a:latin typeface="Calibri" pitchFamily="34" charset="0"/>
                <a:cs typeface="Calibri" pitchFamily="34" charset="0"/>
              </a:rPr>
              <a:t>JTE measures performance characteristics that unlock the door to a successful unit. We should analyze the unit’s program and identify JTE areas where help is needed to move the unit to a higher level of JTE success.</a:t>
            </a:r>
          </a:p>
          <a:p>
            <a:pPr>
              <a:buFont typeface="Arial" pitchFamily="34" charset="0"/>
              <a:buNone/>
            </a:pPr>
            <a:endParaRPr lang="en-US" sz="1400" b="0" dirty="0" smtClean="0">
              <a:latin typeface="Calibri" pitchFamily="34" charset="0"/>
              <a:cs typeface="Calibri" pitchFamily="34" charset="0"/>
            </a:endParaRPr>
          </a:p>
          <a:p>
            <a:pPr>
              <a:buFont typeface="Arial" pitchFamily="34" charset="0"/>
              <a:buNone/>
            </a:pPr>
            <a:r>
              <a:rPr lang="en-US" sz="1400" b="0" dirty="0" smtClean="0">
                <a:latin typeface="Calibri" pitchFamily="34" charset="0"/>
                <a:cs typeface="Calibri" pitchFamily="34" charset="0"/>
              </a:rPr>
              <a:t>Linking district committee resources to the unit: </a:t>
            </a:r>
            <a:br>
              <a:rPr lang="en-US" sz="1400" b="0" dirty="0" smtClean="0">
                <a:latin typeface="Calibri" pitchFamily="34" charset="0"/>
                <a:cs typeface="Calibri" pitchFamily="34" charset="0"/>
              </a:rPr>
            </a:br>
            <a:r>
              <a:rPr lang="en-US" sz="1400" b="0" dirty="0" smtClean="0">
                <a:latin typeface="Calibri" pitchFamily="34" charset="0"/>
                <a:cs typeface="Calibri" pitchFamily="34" charset="0"/>
              </a:rPr>
              <a:t>We</a:t>
            </a:r>
            <a:r>
              <a:rPr lang="en-US" sz="1400" b="0" baseline="0" dirty="0" smtClean="0">
                <a:latin typeface="Calibri" pitchFamily="34" charset="0"/>
                <a:cs typeface="Calibri" pitchFamily="34" charset="0"/>
              </a:rPr>
              <a:t> s</a:t>
            </a:r>
            <a:r>
              <a:rPr lang="en-US" sz="1400" b="0" dirty="0" smtClean="0">
                <a:latin typeface="Calibri" pitchFamily="34" charset="0"/>
                <a:cs typeface="Calibri" pitchFamily="34" charset="0"/>
              </a:rPr>
              <a:t>hould support the district committee’s delivery of a “catalog of services” to support the specific JTE elements needed for a particular unit’s health and success.</a:t>
            </a:r>
          </a:p>
          <a:p>
            <a:pPr>
              <a:buFont typeface="Arial" pitchFamily="34" charset="0"/>
              <a:buNone/>
            </a:pPr>
            <a:endParaRPr lang="en-US" sz="1400" b="0" dirty="0" smtClean="0">
              <a:latin typeface="Calibri" pitchFamily="34" charset="0"/>
              <a:cs typeface="Calibri" pitchFamily="34" charset="0"/>
            </a:endParaRPr>
          </a:p>
          <a:p>
            <a:pPr>
              <a:buFont typeface="Arial" pitchFamily="34" charset="0"/>
              <a:buNone/>
            </a:pPr>
            <a:r>
              <a:rPr lang="en-US" sz="1400" b="0" dirty="0" smtClean="0">
                <a:latin typeface="Calibri" pitchFamily="34" charset="0"/>
                <a:cs typeface="Calibri" pitchFamily="34" charset="0"/>
              </a:rPr>
              <a:t>Visiting units and logging the visits into the Unit Visit Tracking System (UVTS): </a:t>
            </a:r>
            <a:br>
              <a:rPr lang="en-US" sz="1400" b="0" dirty="0" smtClean="0">
                <a:latin typeface="Calibri" pitchFamily="34" charset="0"/>
                <a:cs typeface="Calibri" pitchFamily="34" charset="0"/>
              </a:rPr>
            </a:br>
            <a:r>
              <a:rPr lang="en-US" sz="1400" b="0" dirty="0" smtClean="0">
                <a:latin typeface="Calibri" pitchFamily="34" charset="0"/>
                <a:cs typeface="Calibri" pitchFamily="34" charset="0"/>
              </a:rPr>
              <a:t>Our core task remains visiting  the unit. UVTS input feeds critical information to the district committee to help link resources to the unit.</a:t>
            </a:r>
          </a:p>
          <a:p>
            <a:pPr>
              <a:buFont typeface="Arial" pitchFamily="34" charset="0"/>
              <a:buNone/>
            </a:pPr>
            <a:endParaRPr lang="en-US" sz="1400" b="0" dirty="0" smtClean="0">
              <a:latin typeface="Calibri" pitchFamily="34" charset="0"/>
              <a:cs typeface="Calibri" pitchFamily="34" charset="0"/>
            </a:endParaRPr>
          </a:p>
          <a:p>
            <a:pPr>
              <a:buFont typeface="Arial" pitchFamily="34" charset="0"/>
              <a:buNone/>
            </a:pPr>
            <a:r>
              <a:rPr lang="en-US" sz="1400" b="0" dirty="0" smtClean="0">
                <a:latin typeface="Calibri" pitchFamily="34" charset="0"/>
                <a:cs typeface="Calibri" pitchFamily="34" charset="0"/>
              </a:rPr>
              <a:t>Supporting on-time charter renewal: </a:t>
            </a:r>
          </a:p>
          <a:p>
            <a:pPr>
              <a:buFont typeface="Arial" pitchFamily="34" charset="0"/>
              <a:buNone/>
            </a:pPr>
            <a:r>
              <a:rPr lang="en-US" sz="1400" b="0" dirty="0" smtClean="0">
                <a:latin typeface="Calibri" pitchFamily="34" charset="0"/>
                <a:cs typeface="Calibri" pitchFamily="34" charset="0"/>
              </a:rPr>
              <a:t>The commissioner’s focus is the retention of the unit, though we should be especially mindful of supporting new youth membership efforts as we move more toward a volunteer-led, professionally guided approach to increasing membership.</a:t>
            </a:r>
          </a:p>
          <a:p>
            <a:pPr>
              <a:buFont typeface="Arial" pitchFamily="34" charset="0"/>
              <a:buChar char="•"/>
            </a:pPr>
            <a:endParaRPr lang="en-US" sz="1400" b="1"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Ceremony</a:t>
            </a:r>
            <a:r>
              <a:rPr lang="en-US" baseline="0" dirty="0" smtClean="0"/>
              <a:t> on website ---  in books.  </a:t>
            </a:r>
            <a:r>
              <a:rPr lang="en-US" baseline="0" dirty="0" err="1" smtClean="0"/>
              <a:t>Fieldbook</a:t>
            </a:r>
            <a:r>
              <a:rPr lang="en-US" baseline="0" dirty="0" smtClean="0"/>
              <a:t>, Administration of Commissioner Service</a:t>
            </a:r>
          </a:p>
          <a:p>
            <a:endParaRPr lang="en-US" sz="1400" b="1" baseline="0" dirty="0" smtClean="0"/>
          </a:p>
          <a:p>
            <a:r>
              <a:rPr lang="en-US" sz="1200" kern="1200" baseline="0" dirty="0" smtClean="0">
                <a:solidFill>
                  <a:schemeClr val="tx1"/>
                </a:solidFill>
                <a:latin typeface="+mn-lt"/>
                <a:ea typeface="+mn-ea"/>
                <a:cs typeface="+mn-cs"/>
              </a:rPr>
              <a:t>Be sure you have the new charter to present.</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NOTE: needed for Arrowhead Honor</a:t>
            </a:r>
            <a:endParaRPr lang="en-US" sz="1400" b="1"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personal safety of all youth is of paramount importance to the Boy Scouts of America. Child abuse and neglect,</a:t>
            </a:r>
          </a:p>
          <a:p>
            <a:r>
              <a:rPr lang="en-US" dirty="0" smtClean="0"/>
              <a:t>whether in Scouting or in the community at large, affect everyone.</a:t>
            </a:r>
          </a:p>
          <a:p>
            <a:endParaRPr lang="en-US" dirty="0" smtClean="0"/>
          </a:p>
          <a:p>
            <a:r>
              <a:rPr lang="en-US" dirty="0" smtClean="0"/>
              <a:t>The BSA focuses on protecting youth through the implementation of comprehensive prevention policies, early detection of child abusers, and meaningful intervention to stop abuse and assist victims.</a:t>
            </a:r>
          </a:p>
          <a:p>
            <a:endParaRPr lang="en-US" dirty="0" smtClean="0"/>
          </a:p>
          <a:p>
            <a:r>
              <a:rPr lang="en-US" dirty="0" smtClean="0"/>
              <a:t>The BSA reminds us that Youth Protection Begins With You™. As a commissioner, you have a vital responsibility to implement and communicate the BSA’s Youth Protection policies.</a:t>
            </a:r>
            <a:endParaRPr lang="en-US" dirty="0"/>
          </a:p>
        </p:txBody>
      </p:sp>
      <p:sp>
        <p:nvSpPr>
          <p:cNvPr id="4" name="Slide Number Placeholder 3"/>
          <p:cNvSpPr>
            <a:spLocks noGrp="1"/>
          </p:cNvSpPr>
          <p:nvPr>
            <p:ph type="sldNum" sz="quarter" idx="10"/>
          </p:nvPr>
        </p:nvSpPr>
        <p:spPr/>
        <p:txBody>
          <a:bodyPr/>
          <a:lstStyle/>
          <a:p>
            <a:pPr>
              <a:defRPr/>
            </a:pPr>
            <a:fld id="{5E9B225C-D36D-4E41-BB6A-7CF47BD1E6D1}" type="slidenum">
              <a:rPr lang="en-US" smtClean="0">
                <a:solidFill>
                  <a:prstClr val="black"/>
                </a:solidFill>
              </a:rPr>
              <a:pPr>
                <a:defRPr/>
              </a:pPr>
              <a:t>17</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OVERVIEW of the Commissioner Role – will go into detail for</a:t>
            </a:r>
            <a:r>
              <a:rPr lang="en-US" baseline="0" dirty="0" smtClean="0"/>
              <a:t> each point on slides that follow.</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OVERVIEW of the Commissioner Role – will go into detail for</a:t>
            </a:r>
            <a:r>
              <a:rPr lang="en-US" baseline="0" dirty="0" smtClean="0"/>
              <a:t> each point on slides that follow.</a:t>
            </a:r>
            <a:endParaRPr lang="en-US" dirty="0" smtClean="0"/>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sz="1600" b="1" dirty="0" smtClean="0"/>
              <a:t>REMEMBER: New leaders have 30 days to complete YPT!  </a:t>
            </a:r>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AWESOME TRAINING</a:t>
            </a:r>
            <a:r>
              <a:rPr lang="en-US" baseline="0" dirty="0" smtClean="0"/>
              <a:t> ON SATURDAY</a:t>
            </a:r>
          </a:p>
          <a:p>
            <a:r>
              <a:rPr lang="en-US" baseline="0" dirty="0" smtClean="0"/>
              <a:t>Held during the very successful </a:t>
            </a:r>
            <a:r>
              <a:rPr lang="en-US" baseline="0" dirty="0" err="1" smtClean="0"/>
              <a:t>Recharter</a:t>
            </a:r>
            <a:endParaRPr lang="en-US" baseline="0" dirty="0" smtClean="0"/>
          </a:p>
          <a:p>
            <a:endParaRPr lang="en-US" baseline="0" dirty="0" smtClean="0"/>
          </a:p>
          <a:p>
            <a:r>
              <a:rPr lang="en-US" baseline="0" dirty="0" smtClean="0"/>
              <a:t>OWNED by Frontier, Beaver Valley &amp; Seneca</a:t>
            </a:r>
          </a:p>
          <a:p>
            <a:r>
              <a:rPr lang="en-US" baseline="0" dirty="0" smtClean="0"/>
              <a:t>General Green &amp; Mon Valley have a do-over in February (or schedule their own)</a:t>
            </a:r>
          </a:p>
          <a:p>
            <a:endParaRPr lang="en-US" baseline="0" dirty="0" smtClean="0"/>
          </a:p>
          <a:p>
            <a:r>
              <a:rPr lang="en-US" sz="1400" b="1" baseline="0" dirty="0" smtClean="0"/>
              <a:t>Encouraged by District Committee involvement!!!</a:t>
            </a:r>
            <a:endParaRPr lang="en-US" sz="1400" b="1"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COURSE – registered</a:t>
            </a:r>
            <a:r>
              <a:rPr lang="en-US" baseline="0" dirty="0" smtClean="0"/>
              <a:t> leaders are required to get trained…  </a:t>
            </a:r>
            <a:br>
              <a:rPr lang="en-US" baseline="0" dirty="0" smtClean="0"/>
            </a:br>
            <a:r>
              <a:rPr lang="en-US" baseline="0" dirty="0" smtClean="0"/>
              <a:t>STRONGLY ENCOURAGE parents, sponsoring organization reps and other to take the training.  </a:t>
            </a:r>
          </a:p>
          <a:p>
            <a:r>
              <a:rPr lang="en-US" baseline="0" dirty="0" smtClean="0"/>
              <a:t>(especially parents who actively participate in unit events)</a:t>
            </a:r>
            <a:endParaRPr lang="en-US" dirty="0"/>
          </a:p>
        </p:txBody>
      </p:sp>
      <p:sp>
        <p:nvSpPr>
          <p:cNvPr id="4" name="Slide Number Placeholder 3"/>
          <p:cNvSpPr>
            <a:spLocks noGrp="1"/>
          </p:cNvSpPr>
          <p:nvPr>
            <p:ph type="sldNum" sz="quarter" idx="10"/>
          </p:nvPr>
        </p:nvSpPr>
        <p:spPr/>
        <p:txBody>
          <a:bodyPr/>
          <a:lstStyle/>
          <a:p>
            <a:pPr>
              <a:defRPr/>
            </a:pPr>
            <a:fld id="{5E9B225C-D36D-4E41-BB6A-7CF47BD1E6D1}" type="slidenum">
              <a:rPr lang="en-US" smtClean="0">
                <a:solidFill>
                  <a:prstClr val="black"/>
                </a:solidFill>
              </a:rPr>
              <a:pPr>
                <a:defRPr/>
              </a:pPr>
              <a:t>21</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Part</a:t>
            </a:r>
            <a:r>
              <a:rPr lang="en-US" baseline="0" dirty="0" smtClean="0"/>
              <a:t> of </a:t>
            </a:r>
            <a:r>
              <a:rPr lang="en-US" dirty="0" smtClean="0"/>
              <a:t>The Annual Commissioner Service Plan  (Chapter 6 – 33621 </a:t>
            </a:r>
            <a:r>
              <a:rPr lang="en-US" dirty="0" err="1" smtClean="0"/>
              <a:t>Fieldbook</a:t>
            </a:r>
            <a:r>
              <a:rPr lang="en-US" dirty="0" smtClean="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b="1" dirty="0" smtClean="0"/>
              <a:t>Leadership Requirements</a:t>
            </a:r>
          </a:p>
          <a:p>
            <a:r>
              <a:rPr lang="en-US" dirty="0" smtClean="0"/>
              <a:t>The applicant must possess the moral, educational, and emotional qualities that the Boy Scouts of America deems necessary to afford positive leadership to youth. The applicant must also be the correct age, subscribe to the precepts of the Declaration of Religious Principle, and abide by the Scout Oath or Promise, and the Scout Law.</a:t>
            </a:r>
          </a:p>
          <a:p>
            <a:endParaRPr lang="en-US" dirty="0" smtClean="0"/>
          </a:p>
          <a:p>
            <a:r>
              <a:rPr lang="en-US" dirty="0" smtClean="0"/>
              <a:t>Following approval by the unit committee chairman, </a:t>
            </a:r>
            <a:r>
              <a:rPr lang="en-US" b="1" dirty="0" smtClean="0"/>
              <a:t>all other adult unit members must be approved by the head of the chartered </a:t>
            </a:r>
          </a:p>
          <a:p>
            <a:r>
              <a:rPr lang="en-US" b="1" dirty="0" smtClean="0"/>
              <a:t>organization or the chartered organization representative.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handout. </a:t>
            </a:r>
          </a:p>
          <a:p>
            <a:endParaRPr lang="en-US" dirty="0" smtClean="0"/>
          </a:p>
          <a:p>
            <a:r>
              <a:rPr lang="en-US" dirty="0" smtClean="0"/>
              <a:t>PDF available on Commissioner-bsa.org</a:t>
            </a:r>
            <a:r>
              <a:rPr lang="en-US" baseline="0" dirty="0" smtClean="0"/>
              <a:t> for download.</a:t>
            </a:r>
            <a:endParaRPr lang="en-US" dirty="0"/>
          </a:p>
        </p:txBody>
      </p:sp>
      <p:sp>
        <p:nvSpPr>
          <p:cNvPr id="4" name="Slide Number Placeholder 3"/>
          <p:cNvSpPr>
            <a:spLocks noGrp="1"/>
          </p:cNvSpPr>
          <p:nvPr>
            <p:ph type="sldNum" sz="quarter" idx="10"/>
          </p:nvPr>
        </p:nvSpPr>
        <p:spPr/>
        <p:txBody>
          <a:bodyPr/>
          <a:lstStyle/>
          <a:p>
            <a:pPr>
              <a:defRPr/>
            </a:pPr>
            <a:fld id="{5E9B225C-D36D-4E41-BB6A-7CF47BD1E6D1}" type="slidenum">
              <a:rPr lang="en-US" smtClean="0">
                <a:solidFill>
                  <a:prstClr val="black"/>
                </a:solidFill>
              </a:rPr>
              <a:pPr>
                <a:defRPr/>
              </a:pPr>
              <a:t>24</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Whether youth come into our programs from abusive households, are bullied in school, are exposed to explicit material in their community or online, or are sexually abused, even in Scouting, we must take immediate action. </a:t>
            </a:r>
          </a:p>
          <a:p>
            <a:endParaRPr lang="en-US" dirty="0" smtClean="0"/>
          </a:p>
          <a:p>
            <a:r>
              <a:rPr lang="en-US" dirty="0" smtClean="0"/>
              <a:t>You and the person bringing a suspected incident to your attention must immediately report to the authorities any good-faith suspicion or belief that any child is or has been physically or sexually abused, physically or emotionally neglected, exposed to any form of violence or threat, or exposed to any form of sexual exploitation, including the possession, manufacture, or distribution of child pornography; online solicitation; enticement; or showing of obscene material.</a:t>
            </a:r>
          </a:p>
          <a:p>
            <a:endParaRPr lang="en-US" dirty="0" smtClean="0"/>
          </a:p>
          <a:p>
            <a:r>
              <a:rPr lang="en-US" dirty="0" smtClean="0"/>
              <a:t>You and the person reporting must report the information immediately to the authorities for investigation. The BSA’s mandatory reporting policy on child abuse is clear—No person may abdicate this reporting responsibility to any other person.</a:t>
            </a:r>
          </a:p>
          <a:p>
            <a:endParaRPr lang="en-US" dirty="0" smtClean="0"/>
          </a:p>
          <a:p>
            <a:r>
              <a:rPr lang="en-US" i="1" dirty="0" smtClean="0"/>
              <a:t>Notify your Scout executive of this report, or of any violation may take appropriate action for the safety of our Scouts, make appropriate notifications, and follow-up with investigating agencies.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1" kern="1200" baseline="0" dirty="0" smtClean="0">
                <a:solidFill>
                  <a:schemeClr val="tx1"/>
                </a:solidFill>
                <a:latin typeface="+mn-lt"/>
                <a:ea typeface="+mn-ea"/>
                <a:cs typeface="+mn-cs"/>
              </a:rPr>
              <a:t>What basic information needs to be included in the report to the Scout executive and to law enforcement? </a:t>
            </a:r>
            <a:endParaRPr lang="en-US" i="1"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sz="3200" dirty="0" smtClean="0"/>
              <a:t>On line training Sessions</a:t>
            </a:r>
          </a:p>
          <a:p>
            <a:pPr lvl="1"/>
            <a:r>
              <a:rPr lang="en-US" sz="2800" dirty="0" smtClean="0"/>
              <a:t>Two levels. (Scouts</a:t>
            </a:r>
            <a:r>
              <a:rPr lang="en-US" sz="2800" baseline="0" dirty="0" smtClean="0"/>
              <a:t> &amp; Venturing)</a:t>
            </a:r>
            <a:endParaRPr lang="en-US" sz="2800" dirty="0" smtClean="0"/>
          </a:p>
          <a:p>
            <a:r>
              <a:rPr lang="en-US" sz="3200" dirty="0" smtClean="0"/>
              <a:t>Videos</a:t>
            </a:r>
          </a:p>
          <a:p>
            <a:pPr lvl="1"/>
            <a:r>
              <a:rPr lang="en-US" sz="2800" dirty="0" smtClean="0"/>
              <a:t>Time to Tell</a:t>
            </a:r>
          </a:p>
          <a:p>
            <a:pPr lvl="1"/>
            <a:r>
              <a:rPr lang="en-US" sz="2800" dirty="0" smtClean="0"/>
              <a:t>It Happened To Me</a:t>
            </a:r>
          </a:p>
          <a:p>
            <a:pPr lvl="1"/>
            <a:r>
              <a:rPr lang="en-US" sz="2800" dirty="0" smtClean="0"/>
              <a:t>Personal Safety Awareness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sz="3200" dirty="0" smtClean="0"/>
              <a:t>Explain to unit adult leaders how a boy and his parents use the inserts in the front of the youth handbooks </a:t>
            </a:r>
          </a:p>
          <a:p>
            <a:r>
              <a:rPr lang="en-US" sz="3200" b="1" dirty="0" smtClean="0"/>
              <a:t>AND</a:t>
            </a:r>
            <a:r>
              <a:rPr lang="en-US" sz="3200" b="1" baseline="0" dirty="0" smtClean="0"/>
              <a:t> </a:t>
            </a:r>
            <a:r>
              <a:rPr lang="en-US" sz="3200" b="1" dirty="0" smtClean="0"/>
              <a:t>the importance of including a review of this material during the Scoutmaster conference when a boy joins the troop.</a:t>
            </a:r>
            <a:endParaRPr lang="en-US" sz="2800" b="1"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Videos</a:t>
            </a:r>
            <a:r>
              <a:rPr lang="en-US" baseline="0" dirty="0" smtClean="0"/>
              <a:t> are constantly being updated.  </a:t>
            </a:r>
            <a:endParaRPr lang="en-US" baseline="0" smtClean="0"/>
          </a:p>
          <a:p>
            <a:r>
              <a:rPr lang="en-US" baseline="0" smtClean="0"/>
              <a:t>Make </a:t>
            </a:r>
            <a:r>
              <a:rPr lang="en-US" baseline="0" dirty="0" smtClean="0"/>
              <a:t>sure your units are using the </a:t>
            </a:r>
            <a:r>
              <a:rPr lang="en-US" baseline="0" smtClean="0"/>
              <a:t>latest version.</a:t>
            </a: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TEACH</a:t>
            </a:r>
            <a:r>
              <a:rPr lang="en-US" baseline="0" dirty="0" smtClean="0"/>
              <a:t> YOUR UNITS about the Cyber Chip</a:t>
            </a:r>
          </a:p>
          <a:p>
            <a:r>
              <a:rPr lang="en-US" sz="1400" b="1" dirty="0" smtClean="0"/>
              <a:t>The Cyber Chip joins the </a:t>
            </a:r>
            <a:r>
              <a:rPr lang="en-US" sz="1400" b="1" dirty="0" err="1" smtClean="0"/>
              <a:t>Totin</a:t>
            </a:r>
            <a:r>
              <a:rPr lang="en-US" sz="1400" b="1" dirty="0" smtClean="0"/>
              <a:t>’ Chip and Whittling Chip as important safety tools your Scouts should earn and carry with them</a:t>
            </a:r>
          </a:p>
          <a:p>
            <a:r>
              <a:rPr lang="en-US" sz="1400" b="1" dirty="0" smtClean="0"/>
              <a:t>http://www.scouting.org/CyberChip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800" b="1" dirty="0" smtClean="0">
                <a:latin typeface="Helvetica" pitchFamily="-105" charset="0"/>
              </a:rPr>
              <a:t>Roundtable/Forum guides being updated</a:t>
            </a:r>
          </a:p>
          <a:p>
            <a:pPr>
              <a:buFont typeface="Arial" pitchFamily="34" charset="0"/>
              <a:buChar char="•"/>
            </a:pPr>
            <a:r>
              <a:rPr lang="en-US" sz="1800" b="1" dirty="0" smtClean="0">
                <a:latin typeface="Helvetica" pitchFamily="-105" charset="0"/>
              </a:rPr>
              <a:t>Title change approved by Exec Board (ACC &amp; ADC &amp; staff to be Asst RT)</a:t>
            </a:r>
          </a:p>
          <a:p>
            <a:pPr>
              <a:buFont typeface="Arial" pitchFamily="34" charset="0"/>
              <a:buChar char="•"/>
            </a:pPr>
            <a:r>
              <a:rPr lang="en-US" sz="1800" b="1" dirty="0" smtClean="0">
                <a:latin typeface="Helvetica" pitchFamily="-105" charset="0"/>
              </a:rPr>
              <a:t>Program issues that require</a:t>
            </a:r>
            <a:r>
              <a:rPr lang="en-US" sz="1800" b="1" baseline="0" dirty="0" smtClean="0">
                <a:latin typeface="Helvetica" pitchFamily="-105" charset="0"/>
              </a:rPr>
              <a:t> a</a:t>
            </a:r>
            <a:r>
              <a:rPr lang="en-US" sz="1800" b="1" dirty="0" smtClean="0">
                <a:latin typeface="Helvetica" pitchFamily="-105" charset="0"/>
              </a:rPr>
              <a:t>dditional review by Volunteer</a:t>
            </a:r>
            <a:r>
              <a:rPr lang="en-US" sz="1800" b="1" baseline="0" dirty="0" smtClean="0">
                <a:latin typeface="Helvetica" pitchFamily="-105" charset="0"/>
              </a:rPr>
              <a:t> &amp; Youth Development teams</a:t>
            </a:r>
            <a:endParaRPr lang="en-US" sz="1800" b="1" dirty="0" smtClean="0">
              <a:latin typeface="Helvetica" pitchFamily="-105" charset="0"/>
            </a:endParaRPr>
          </a:p>
          <a:p>
            <a:pPr>
              <a:buFont typeface="Arial" pitchFamily="34" charset="0"/>
              <a:buChar char="•"/>
            </a:pPr>
            <a:r>
              <a:rPr lang="en-US" sz="1800" b="1" dirty="0" smtClean="0">
                <a:latin typeface="Helvetica" pitchFamily="-105" charset="0"/>
              </a:rPr>
              <a:t>Committee meets</a:t>
            </a:r>
            <a:r>
              <a:rPr lang="en-US" sz="1800" b="1" baseline="0" dirty="0" smtClean="0">
                <a:latin typeface="Helvetica" pitchFamily="-105" charset="0"/>
              </a:rPr>
              <a:t> again in February</a:t>
            </a:r>
          </a:p>
          <a:p>
            <a:pPr>
              <a:buFont typeface="Arial" pitchFamily="34" charset="0"/>
              <a:buChar char="•"/>
            </a:pPr>
            <a:r>
              <a:rPr lang="en-US" sz="1800" b="1" dirty="0" smtClean="0">
                <a:latin typeface="Helvetica" pitchFamily="-105" charset="0"/>
              </a:rPr>
              <a:t>Rollout – May 2013</a:t>
            </a:r>
            <a:endParaRPr lang="en-US" sz="1400" b="1"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endParaRPr lang="en-US" sz="1400" b="1"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p:spPr>
      </p:sp>
      <p:sp>
        <p:nvSpPr>
          <p:cNvPr id="1617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400" dirty="0" smtClean="0"/>
              <a:t>Did anyone use the resources?!</a:t>
            </a:r>
          </a:p>
          <a:p>
            <a:pPr>
              <a:buNone/>
            </a:pPr>
            <a:r>
              <a:rPr lang="en-US" sz="1400" dirty="0" smtClean="0"/>
              <a:t>Or talk to their Boy Scout Units?</a:t>
            </a:r>
          </a:p>
          <a:p>
            <a:pPr>
              <a:buNone/>
            </a:pPr>
            <a:endParaRPr lang="en-US" sz="1400" b="0" dirty="0" smtClean="0"/>
          </a:p>
          <a:p>
            <a:pPr>
              <a:buNone/>
            </a:pPr>
            <a:r>
              <a:rPr lang="en-US" sz="1400" b="0" dirty="0" smtClean="0"/>
              <a:t>What were the results?</a:t>
            </a: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sz="1200" kern="1200" baseline="0" dirty="0" smtClean="0">
                <a:solidFill>
                  <a:schemeClr val="tx1"/>
                </a:solidFill>
                <a:latin typeface="+mn-lt"/>
                <a:ea typeface="+mn-ea"/>
                <a:cs typeface="+mn-cs"/>
              </a:rPr>
              <a:t>Identify &amp; Recruit Commissioners</a:t>
            </a:r>
          </a:p>
          <a:p>
            <a:pPr marL="228600" indent="-228600">
              <a:buFont typeface="+mj-lt"/>
              <a:buAutoNum type="arabicPeriod"/>
            </a:pPr>
            <a:r>
              <a:rPr lang="en-US" sz="1200" kern="1200" baseline="0" dirty="0" smtClean="0">
                <a:solidFill>
                  <a:schemeClr val="tx1"/>
                </a:solidFill>
                <a:latin typeface="+mn-lt"/>
                <a:ea typeface="+mn-ea"/>
                <a:cs typeface="+mn-cs"/>
              </a:rPr>
              <a:t>Orient &amp; Train Commissioners</a:t>
            </a:r>
          </a:p>
          <a:p>
            <a:pPr marL="228600" indent="-228600">
              <a:buFont typeface="+mj-lt"/>
              <a:buAutoNum type="arabicPeriod"/>
            </a:pPr>
            <a:r>
              <a:rPr lang="en-US" sz="1200" kern="1200" baseline="0" dirty="0" smtClean="0">
                <a:solidFill>
                  <a:schemeClr val="tx1"/>
                </a:solidFill>
                <a:latin typeface="+mn-lt"/>
                <a:ea typeface="+mn-ea"/>
                <a:cs typeface="+mn-cs"/>
              </a:rPr>
              <a:t>Supervise &amp; Motivate Commissioners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Identify and recruit enough of the right people as commissioners so that all Scouting units in the district</a:t>
            </a:r>
          </a:p>
          <a:p>
            <a:r>
              <a:rPr lang="en-US" sz="1200" kern="1200" baseline="0" dirty="0" smtClean="0">
                <a:solidFill>
                  <a:schemeClr val="tx1"/>
                </a:solidFill>
                <a:latin typeface="+mn-lt"/>
                <a:ea typeface="+mn-ea"/>
                <a:cs typeface="+mn-cs"/>
              </a:rPr>
              <a:t>receive regular, helpful service.</a:t>
            </a:r>
          </a:p>
          <a:p>
            <a:r>
              <a:rPr lang="en-US" sz="1200" kern="1200" baseline="0" dirty="0" smtClean="0">
                <a:solidFill>
                  <a:schemeClr val="tx1"/>
                </a:solidFill>
                <a:latin typeface="+mn-lt"/>
                <a:ea typeface="+mn-ea"/>
                <a:cs typeface="+mn-cs"/>
              </a:rPr>
              <a:t>• Provide opportunities for immediate commissioner orientation through online Fast Start, frequent basic training, and monthly learning experiences for all commissioners.</a:t>
            </a:r>
          </a:p>
          <a:p>
            <a:r>
              <a:rPr lang="en-US" sz="1200" kern="1200" baseline="0" dirty="0" smtClean="0">
                <a:solidFill>
                  <a:schemeClr val="tx1"/>
                </a:solidFill>
                <a:latin typeface="+mn-lt"/>
                <a:ea typeface="+mn-ea"/>
                <a:cs typeface="+mn-cs"/>
              </a:rPr>
              <a:t>• Supervise and motivate unit commissioners to visit each unit regularly, identify unit needs, and make plans to meet unit needs.</a:t>
            </a:r>
            <a:endParaRPr lang="en-US" sz="1400" b="1"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8275" indent="-168275">
              <a:lnSpc>
                <a:spcPct val="90000"/>
              </a:lnSpc>
            </a:pPr>
            <a:r>
              <a:rPr lang="en-US" altLang="en-US" sz="1400" dirty="0" smtClean="0"/>
              <a:t>Arrowhead Honor - within 1 year</a:t>
            </a:r>
          </a:p>
          <a:p>
            <a:pPr marL="168275" marR="0" indent="-168275" algn="l" defTabSz="914400" rtl="0" eaLnBrk="0" fontAlgn="base" latinLnBrk="0" hangingPunct="0">
              <a:lnSpc>
                <a:spcPct val="90000"/>
              </a:lnSpc>
              <a:spcBef>
                <a:spcPct val="30000"/>
              </a:spcBef>
              <a:spcAft>
                <a:spcPct val="0"/>
              </a:spcAft>
              <a:buClrTx/>
              <a:buSzTx/>
              <a:buFontTx/>
              <a:buNone/>
              <a:tabLst/>
              <a:defRPr/>
            </a:pPr>
            <a:r>
              <a:rPr lang="en-US" altLang="en-US" sz="1400" dirty="0" smtClean="0"/>
              <a:t>Commissioners Award of Excellence – after 2</a:t>
            </a:r>
            <a:r>
              <a:rPr lang="en-US" altLang="en-US" sz="1400" baseline="0" dirty="0" smtClean="0"/>
              <a:t> </a:t>
            </a:r>
            <a:r>
              <a:rPr lang="en-US" altLang="en-US" sz="1400" dirty="0" smtClean="0"/>
              <a:t>years</a:t>
            </a:r>
          </a:p>
          <a:p>
            <a:pPr marL="168275" indent="-168275">
              <a:lnSpc>
                <a:spcPct val="90000"/>
              </a:lnSpc>
            </a:pPr>
            <a:r>
              <a:rPr lang="en-US" altLang="en-US" sz="1400" dirty="0" smtClean="0"/>
              <a:t>Commissioner’s Key - after 3 years</a:t>
            </a:r>
          </a:p>
          <a:p>
            <a:pPr marL="168275" indent="-168275">
              <a:lnSpc>
                <a:spcPct val="90000"/>
              </a:lnSpc>
            </a:pPr>
            <a:endParaRPr lang="en-US" altLang="en-US" sz="1400" dirty="0" smtClean="0"/>
          </a:p>
          <a:p>
            <a:pPr marL="168275" indent="-168275">
              <a:lnSpc>
                <a:spcPct val="90000"/>
              </a:lnSpc>
            </a:pPr>
            <a:r>
              <a:rPr lang="en-US" altLang="en-US" sz="1400" dirty="0" smtClean="0"/>
              <a:t>DCSA</a:t>
            </a:r>
            <a:r>
              <a:rPr lang="en-US" altLang="en-US" sz="1400" baseline="0" dirty="0" smtClean="0"/>
              <a:t> – 5 years</a:t>
            </a:r>
            <a:endParaRPr lang="en-US" altLang="en-US" sz="1400" dirty="0" smtClean="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400" b="1" dirty="0" smtClean="0">
              <a:latin typeface="Helvetica" pitchFamily="-105" charset="0"/>
            </a:endParaRPr>
          </a:p>
          <a:p>
            <a:pPr>
              <a:buFont typeface="Arial" pitchFamily="34" charset="0"/>
              <a:buChar char="•"/>
            </a:pPr>
            <a:endParaRPr lang="en-US" sz="1400" b="1" dirty="0" smtClean="0">
              <a:latin typeface="Helvetica" pitchFamily="-105" charset="0"/>
            </a:endParaRPr>
          </a:p>
          <a:p>
            <a:pPr>
              <a:buFont typeface="Arial" pitchFamily="34" charset="0"/>
              <a:buNone/>
            </a:pPr>
            <a:r>
              <a:rPr lang="en-US" sz="1400" b="0" dirty="0" smtClean="0">
                <a:latin typeface="Calibri" pitchFamily="34" charset="0"/>
                <a:cs typeface="Calibri" pitchFamily="34" charset="0"/>
              </a:rPr>
              <a:t>Supporting unit growth in the Journey to Excellence criteria: </a:t>
            </a:r>
            <a:br>
              <a:rPr lang="en-US" sz="1400" b="0" dirty="0" smtClean="0">
                <a:latin typeface="Calibri" pitchFamily="34" charset="0"/>
                <a:cs typeface="Calibri" pitchFamily="34" charset="0"/>
              </a:rPr>
            </a:br>
            <a:r>
              <a:rPr lang="en-US" sz="1400" b="0" dirty="0" smtClean="0">
                <a:latin typeface="Calibri" pitchFamily="34" charset="0"/>
                <a:cs typeface="Calibri" pitchFamily="34" charset="0"/>
              </a:rPr>
              <a:t>JTE measures performance characteristics that </a:t>
            </a:r>
          </a:p>
          <a:p>
            <a:pPr>
              <a:buFont typeface="Arial" pitchFamily="34" charset="0"/>
              <a:buNone/>
            </a:pPr>
            <a:r>
              <a:rPr lang="en-US" sz="1400" b="0" dirty="0" smtClean="0">
                <a:latin typeface="Calibri" pitchFamily="34" charset="0"/>
                <a:cs typeface="Calibri" pitchFamily="34" charset="0"/>
              </a:rPr>
              <a:t>unlock the door to a successful unit. We should analyze the unit’s program and identify JTE areas where help is needed to move the unit to a higher level of JTE success.</a:t>
            </a:r>
          </a:p>
          <a:p>
            <a:pPr>
              <a:buFont typeface="Arial" pitchFamily="34" charset="0"/>
              <a:buNone/>
            </a:pPr>
            <a:endParaRPr lang="en-US" sz="1400" b="0" dirty="0" smtClean="0">
              <a:latin typeface="Calibri" pitchFamily="34" charset="0"/>
              <a:cs typeface="Calibri" pitchFamily="34" charset="0"/>
            </a:endParaRPr>
          </a:p>
          <a:p>
            <a:pPr>
              <a:buFont typeface="Arial" pitchFamily="34" charset="0"/>
              <a:buNone/>
            </a:pPr>
            <a:r>
              <a:rPr lang="en-US" sz="1400" b="0" dirty="0" smtClean="0">
                <a:latin typeface="Calibri" pitchFamily="34" charset="0"/>
                <a:cs typeface="Calibri" pitchFamily="34" charset="0"/>
              </a:rPr>
              <a:t>Linking district committee resources to the unit: </a:t>
            </a:r>
            <a:br>
              <a:rPr lang="en-US" sz="1400" b="0" dirty="0" smtClean="0">
                <a:latin typeface="Calibri" pitchFamily="34" charset="0"/>
                <a:cs typeface="Calibri" pitchFamily="34" charset="0"/>
              </a:rPr>
            </a:br>
            <a:r>
              <a:rPr lang="en-US" sz="1400" b="0" dirty="0" smtClean="0">
                <a:latin typeface="Calibri" pitchFamily="34" charset="0"/>
                <a:cs typeface="Calibri" pitchFamily="34" charset="0"/>
              </a:rPr>
              <a:t>We</a:t>
            </a:r>
            <a:r>
              <a:rPr lang="en-US" sz="1400" b="0" baseline="0" dirty="0" smtClean="0">
                <a:latin typeface="Calibri" pitchFamily="34" charset="0"/>
                <a:cs typeface="Calibri" pitchFamily="34" charset="0"/>
              </a:rPr>
              <a:t> s</a:t>
            </a:r>
            <a:r>
              <a:rPr lang="en-US" sz="1400" b="0" dirty="0" smtClean="0">
                <a:latin typeface="Calibri" pitchFamily="34" charset="0"/>
                <a:cs typeface="Calibri" pitchFamily="34" charset="0"/>
              </a:rPr>
              <a:t>hould support the district committee’s delivery of a “catalog of services” to support the specific JTE elements needed for a particular unit’s health and success.</a:t>
            </a:r>
          </a:p>
          <a:p>
            <a:pPr>
              <a:buFont typeface="Arial" pitchFamily="34" charset="0"/>
              <a:buNone/>
            </a:pPr>
            <a:endParaRPr lang="en-US" sz="1400" b="0" dirty="0" smtClean="0">
              <a:latin typeface="Calibri" pitchFamily="34" charset="0"/>
              <a:cs typeface="Calibri" pitchFamily="34" charset="0"/>
            </a:endParaRPr>
          </a:p>
          <a:p>
            <a:pPr>
              <a:buFont typeface="Arial" pitchFamily="34" charset="0"/>
              <a:buNone/>
            </a:pPr>
            <a:r>
              <a:rPr lang="en-US" sz="1400" b="0" dirty="0" smtClean="0">
                <a:latin typeface="Calibri" pitchFamily="34" charset="0"/>
                <a:cs typeface="Calibri" pitchFamily="34" charset="0"/>
              </a:rPr>
              <a:t>Visiting units and logging the visits into the Unit Visit Tracking System (UVTS): </a:t>
            </a:r>
            <a:br>
              <a:rPr lang="en-US" sz="1400" b="0" dirty="0" smtClean="0">
                <a:latin typeface="Calibri" pitchFamily="34" charset="0"/>
                <a:cs typeface="Calibri" pitchFamily="34" charset="0"/>
              </a:rPr>
            </a:br>
            <a:r>
              <a:rPr lang="en-US" sz="1400" b="0" dirty="0" smtClean="0">
                <a:latin typeface="Calibri" pitchFamily="34" charset="0"/>
                <a:cs typeface="Calibri" pitchFamily="34" charset="0"/>
              </a:rPr>
              <a:t>Our core task remains visiting  the unit. UVTS input feeds critical information to the district committee to help link resources to the unit.</a:t>
            </a:r>
          </a:p>
          <a:p>
            <a:pPr>
              <a:buFont typeface="Arial" pitchFamily="34" charset="0"/>
              <a:buNone/>
            </a:pPr>
            <a:endParaRPr lang="en-US" sz="1400" b="0" dirty="0" smtClean="0">
              <a:latin typeface="Calibri" pitchFamily="34" charset="0"/>
              <a:cs typeface="Calibri" pitchFamily="34" charset="0"/>
            </a:endParaRPr>
          </a:p>
          <a:p>
            <a:pPr>
              <a:buFont typeface="Arial" pitchFamily="34" charset="0"/>
              <a:buNone/>
            </a:pPr>
            <a:r>
              <a:rPr lang="en-US" sz="1400" b="0" dirty="0" smtClean="0">
                <a:latin typeface="Calibri" pitchFamily="34" charset="0"/>
                <a:cs typeface="Calibri" pitchFamily="34" charset="0"/>
              </a:rPr>
              <a:t>Supporting on-time charter renewal</a:t>
            </a:r>
            <a:r>
              <a:rPr lang="en-US" sz="1400" b="0" smtClean="0">
                <a:latin typeface="Calibri" pitchFamily="34" charset="0"/>
                <a:cs typeface="Calibri" pitchFamily="34" charset="0"/>
              </a:rPr>
              <a:t>: </a:t>
            </a:r>
          </a:p>
          <a:p>
            <a:pPr>
              <a:buFont typeface="Arial" pitchFamily="34" charset="0"/>
              <a:buNone/>
            </a:pPr>
            <a:r>
              <a:rPr lang="en-US" sz="1400" b="0" smtClean="0">
                <a:latin typeface="Calibri" pitchFamily="34" charset="0"/>
                <a:cs typeface="Calibri" pitchFamily="34" charset="0"/>
              </a:rPr>
              <a:t>The </a:t>
            </a:r>
            <a:r>
              <a:rPr lang="en-US" sz="1400" b="0" dirty="0" smtClean="0">
                <a:latin typeface="Calibri" pitchFamily="34" charset="0"/>
                <a:cs typeface="Calibri" pitchFamily="34" charset="0"/>
              </a:rPr>
              <a:t>commissioner’s focus is the retention of the unit, though we should be especially mindful of supporting new youth membership efforts as we move more toward a volunteer-led, professionally guided approach to increasing membership.</a:t>
            </a:r>
          </a:p>
          <a:p>
            <a:pPr>
              <a:buFont typeface="Arial" pitchFamily="34" charset="0"/>
              <a:buChar char="•"/>
            </a:pPr>
            <a:endParaRPr lang="en-US" sz="1400" b="1"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sz="1200" kern="1200" baseline="0" dirty="0" smtClean="0">
                <a:solidFill>
                  <a:schemeClr val="tx1"/>
                </a:solidFill>
                <a:latin typeface="+mn-lt"/>
                <a:ea typeface="+mn-ea"/>
                <a:cs typeface="+mn-cs"/>
              </a:rPr>
              <a:t>Identify &amp; Recruit Commissioners</a:t>
            </a:r>
          </a:p>
          <a:p>
            <a:pPr marL="228600" indent="-228600">
              <a:buFont typeface="+mj-lt"/>
              <a:buAutoNum type="arabicPeriod"/>
            </a:pPr>
            <a:r>
              <a:rPr lang="en-US" sz="1200" kern="1200" baseline="0" dirty="0" smtClean="0">
                <a:solidFill>
                  <a:schemeClr val="tx1"/>
                </a:solidFill>
                <a:latin typeface="+mn-lt"/>
                <a:ea typeface="+mn-ea"/>
                <a:cs typeface="+mn-cs"/>
              </a:rPr>
              <a:t>Orient &amp; Train Commissioners</a:t>
            </a:r>
          </a:p>
          <a:p>
            <a:pPr marL="228600" indent="-228600">
              <a:buFont typeface="+mj-lt"/>
              <a:buAutoNum type="arabicPeriod"/>
            </a:pPr>
            <a:r>
              <a:rPr lang="en-US" sz="1200" kern="1200" baseline="0" dirty="0" smtClean="0">
                <a:solidFill>
                  <a:schemeClr val="tx1"/>
                </a:solidFill>
                <a:latin typeface="+mn-lt"/>
                <a:ea typeface="+mn-ea"/>
                <a:cs typeface="+mn-cs"/>
              </a:rPr>
              <a:t>Supervise &amp; Motivate Commissioners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DC &amp; ADC CBT: Recruiting, Training, Guiding, Evaluating)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Identify and recruit enough of the right people as commissioners so that all Scouting units in the district</a:t>
            </a:r>
          </a:p>
          <a:p>
            <a:r>
              <a:rPr lang="en-US" sz="1200" kern="1200" baseline="0" dirty="0" smtClean="0">
                <a:solidFill>
                  <a:schemeClr val="tx1"/>
                </a:solidFill>
                <a:latin typeface="+mn-lt"/>
                <a:ea typeface="+mn-ea"/>
                <a:cs typeface="+mn-cs"/>
              </a:rPr>
              <a:t>receive regular, helpful service.</a:t>
            </a:r>
          </a:p>
          <a:p>
            <a:r>
              <a:rPr lang="en-US" sz="1200" kern="1200" baseline="0" dirty="0" smtClean="0">
                <a:solidFill>
                  <a:schemeClr val="tx1"/>
                </a:solidFill>
                <a:latin typeface="+mn-lt"/>
                <a:ea typeface="+mn-ea"/>
                <a:cs typeface="+mn-cs"/>
              </a:rPr>
              <a:t>• Provide opportunities for immediate commissioner orientation through online Fast Start, frequent basic training, and monthly learning experiences for all commissioners.</a:t>
            </a:r>
          </a:p>
          <a:p>
            <a:r>
              <a:rPr lang="en-US" sz="1200" kern="1200" baseline="0" dirty="0" smtClean="0">
                <a:solidFill>
                  <a:schemeClr val="tx1"/>
                </a:solidFill>
                <a:latin typeface="+mn-lt"/>
                <a:ea typeface="+mn-ea"/>
                <a:cs typeface="+mn-cs"/>
              </a:rPr>
              <a:t>• Supervise and motivate unit commissioners to visit each unit regularly, identify unit needs, and make plans to meet unit needs.</a:t>
            </a:r>
            <a:endParaRPr lang="en-US" sz="1400" b="1"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5.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AD6BD3BB-2663-42A8-823D-A4A94D4BF8B9}" type="datetime1">
              <a:rPr lang="en-US" smtClean="0"/>
              <a:pPr>
                <a:defRPr/>
              </a:pPr>
              <a:t>1/14/2013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DDE3366-C31E-43CF-90E9-48B09332E02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549E06E-BE7D-4CAE-B57E-B8C3BC61624C}" type="datetime1">
              <a:rPr lang="en-US" smtClean="0"/>
              <a:pPr>
                <a:defRPr/>
              </a:pPr>
              <a:t>1/14/2013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86535AD-D556-46FE-B23E-34EDA9EB00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3467382-A389-4B15-B235-FA71E72DF90C}" type="datetime1">
              <a:rPr lang="en-US" smtClean="0"/>
              <a:pPr>
                <a:defRPr/>
              </a:pPr>
              <a:t>1/14/2013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33E6A72-8448-4BE3-B001-7A57D5E1D0D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12" descr="StatineryFolio.png"/>
          <p:cNvPicPr>
            <a:picLocks noChangeAspect="1"/>
          </p:cNvPicPr>
          <p:nvPr userDrawn="1"/>
        </p:nvPicPr>
        <p:blipFill>
          <a:blip r:embed="rId2" cstate="print"/>
          <a:srcRect/>
          <a:stretch>
            <a:fillRect/>
          </a:stretch>
        </p:blipFill>
        <p:spPr bwMode="auto">
          <a:xfrm>
            <a:off x="0" y="5492750"/>
            <a:ext cx="2089150" cy="14589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
        <p:nvSpPr>
          <p:cNvPr id="6" name="Date Placeholder 3"/>
          <p:cNvSpPr>
            <a:spLocks noGrp="1"/>
          </p:cNvSpPr>
          <p:nvPr>
            <p:ph type="dt" sz="half" idx="11"/>
          </p:nvPr>
        </p:nvSpPr>
        <p:spPr/>
        <p:txBody>
          <a:bodyPr/>
          <a:lstStyle>
            <a:lvl1pPr>
              <a:defRPr/>
            </a:lvl1pPr>
          </a:lstStyle>
          <a:p>
            <a:fld id="{C92B2311-2AEF-433F-8673-CCFB18527A70}" type="datetime1">
              <a:rPr lang="en-US" smtClean="0"/>
              <a:pPr/>
              <a:t>1/14/2013</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12" descr="StatineryFolio.png"/>
          <p:cNvPicPr>
            <a:picLocks noChangeAspect="1"/>
          </p:cNvPicPr>
          <p:nvPr userDrawn="1"/>
        </p:nvPicPr>
        <p:blipFill>
          <a:blip r:embed="rId2" cstate="print"/>
          <a:srcRect/>
          <a:stretch>
            <a:fillRect/>
          </a:stretch>
        </p:blipFill>
        <p:spPr bwMode="auto">
          <a:xfrm>
            <a:off x="0" y="5492750"/>
            <a:ext cx="2089150" cy="1458913"/>
          </a:xfrm>
          <a:prstGeom prst="rect">
            <a:avLst/>
          </a:prstGeom>
          <a:noFill/>
          <a:ln w="9525">
            <a:noFill/>
            <a:miter lim="800000"/>
            <a:headEnd/>
            <a:tailEnd/>
          </a:ln>
        </p:spPr>
      </p:pic>
      <p:sp>
        <p:nvSpPr>
          <p:cNvPr id="7" name="Title Placeholder 1"/>
          <p:cNvSpPr>
            <a:spLocks noGrp="1"/>
          </p:cNvSpPr>
          <p:nvPr>
            <p:ph type="title"/>
          </p:nvPr>
        </p:nvSpPr>
        <p:spPr>
          <a:xfrm>
            <a:off x="2408176" y="0"/>
            <a:ext cx="6278624" cy="2110257"/>
          </a:xfrm>
          <a:prstGeom prst="rect">
            <a:avLst/>
          </a:prstGeom>
        </p:spPr>
        <p:txBody>
          <a:bodyPr rtlCol="0">
            <a:noAutofit/>
          </a:bodyPr>
          <a:lstStyle>
            <a:lvl1pPr>
              <a:defRPr sz="40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8E6C9121-6021-42F3-9796-22D1DEAD909F}" type="slidenum">
              <a:rPr lang="en-US"/>
              <a:pPr/>
              <a:t>‹#›</a:t>
            </a:fld>
            <a:endParaRPr lang="en-US"/>
          </a:p>
        </p:txBody>
      </p:sp>
      <p:sp>
        <p:nvSpPr>
          <p:cNvPr id="5" name="Date Placeholder 3"/>
          <p:cNvSpPr>
            <a:spLocks noGrp="1"/>
          </p:cNvSpPr>
          <p:nvPr>
            <p:ph type="dt" sz="half" idx="11"/>
          </p:nvPr>
        </p:nvSpPr>
        <p:spPr/>
        <p:txBody>
          <a:bodyPr/>
          <a:lstStyle>
            <a:lvl1pPr>
              <a:defRPr/>
            </a:lvl1pPr>
          </a:lstStyle>
          <a:p>
            <a:fld id="{4895A6F1-75D6-4864-905E-EDA1526DDABE}" type="datetime1">
              <a:rPr lang="en-US" smtClean="0"/>
              <a:pPr/>
              <a:t>1/14/2013</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12" descr="StatineryFolio.png"/>
          <p:cNvPicPr>
            <a:picLocks noChangeAspect="1"/>
          </p:cNvPicPr>
          <p:nvPr userDrawn="1"/>
        </p:nvPicPr>
        <p:blipFill>
          <a:blip r:embed="rId2" cstate="print"/>
          <a:srcRect/>
          <a:stretch>
            <a:fillRect/>
          </a:stretch>
        </p:blipFill>
        <p:spPr bwMode="auto">
          <a:xfrm>
            <a:off x="0" y="5492750"/>
            <a:ext cx="2089150" cy="14589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
        <p:nvSpPr>
          <p:cNvPr id="6" name="Date Placeholder 3"/>
          <p:cNvSpPr>
            <a:spLocks noGrp="1"/>
          </p:cNvSpPr>
          <p:nvPr>
            <p:ph type="dt" sz="half" idx="11"/>
          </p:nvPr>
        </p:nvSpPr>
        <p:spPr/>
        <p:txBody>
          <a:bodyPr/>
          <a:lstStyle>
            <a:lvl1pPr>
              <a:defRPr/>
            </a:lvl1pPr>
          </a:lstStyle>
          <a:p>
            <a:fld id="{2DB21C0D-C847-41F5-A7C3-BE1C7640DB99}" type="datetime1">
              <a:rPr lang="en-US" smtClean="0"/>
              <a:pPr/>
              <a:t>1/14/2013</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EE9CECA6-7F50-4BB5-A28C-3D3B345330B1}" type="datetimeFigureOut">
              <a:rPr lang="en-US">
                <a:solidFill>
                  <a:srgbClr val="000000"/>
                </a:solidFill>
              </a:rPr>
              <a:pPr>
                <a:defRPr/>
              </a:pPr>
              <a:t>1/14/2013</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07D17FF9-AA37-43A8-92B0-CEFB14AF37F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cxnSp>
        <p:nvCxnSpPr>
          <p:cNvPr id="9" name="Straight Connector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extLst/>
          </a:lstStyle>
          <a:p>
            <a:pPr>
              <a:defRPr/>
            </a:pPr>
            <a:fld id="{9159B06E-588A-49D7-A36A-551D51B119B7}" type="datetimeFigureOut">
              <a:rPr lang="en-US">
                <a:solidFill>
                  <a:prstClr val="white"/>
                </a:solidFill>
              </a:rPr>
              <a:pPr>
                <a:defRPr/>
              </a:pPr>
              <a:t>1/14/2013</a:t>
            </a:fld>
            <a:endParaRPr lang="en-US">
              <a:solidFill>
                <a:prstClr val="white"/>
              </a:solidFill>
            </a:endParaRPr>
          </a:p>
        </p:txBody>
      </p:sp>
      <p:sp>
        <p:nvSpPr>
          <p:cNvPr id="11"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12" name="Slide Number Placeholder 6"/>
          <p:cNvSpPr>
            <a:spLocks noGrp="1"/>
          </p:cNvSpPr>
          <p:nvPr>
            <p:ph type="sldNum" sz="quarter" idx="12"/>
          </p:nvPr>
        </p:nvSpPr>
        <p:spPr/>
        <p:txBody>
          <a:bodyPr/>
          <a:lstStyle>
            <a:lvl1pPr>
              <a:defRPr/>
            </a:lvl1pPr>
            <a:extLst/>
          </a:lstStyle>
          <a:p>
            <a:pPr>
              <a:defRPr/>
            </a:pPr>
            <a:fld id="{8DE4D886-028A-4207-B8C1-3AFC87907693}" type="slidenum">
              <a:rPr lang="en-US">
                <a:solidFill>
                  <a:prstClr val="white"/>
                </a:solidFill>
              </a:rPr>
              <a:pPr>
                <a:def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08823D61-47F0-4766-B124-25E36A3CC94A}" type="datetimeFigureOut">
              <a:rPr lang="en-US">
                <a:solidFill>
                  <a:srgbClr val="000000"/>
                </a:solidFill>
              </a:rPr>
              <a:pPr>
                <a:defRPr/>
              </a:pPr>
              <a:t>1/14/2013</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A12A9818-E41A-43F0-BB57-68C80E82804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3ADE609A-3DD4-48C8-9DF3-2D5319D23CED}" type="datetimeFigureOut">
              <a:rPr lang="en-US">
                <a:solidFill>
                  <a:srgbClr val="000000"/>
                </a:solidFill>
              </a:rPr>
              <a:pPr>
                <a:defRPr/>
              </a:pPr>
              <a:t>1/14/2013</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6A0A131-57C1-405C-A1B0-278491462BB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3ADE609A-3DD4-48C8-9DF3-2D5319D23CED}" type="datetimeFigureOut">
              <a:rPr lang="en-US">
                <a:solidFill>
                  <a:srgbClr val="000000"/>
                </a:solidFill>
              </a:rPr>
              <a:pPr>
                <a:defRPr/>
              </a:pPr>
              <a:t>1/14/2013</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6A0A131-57C1-405C-A1B0-278491462BB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sm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55FCC476-105B-439D-8BA2-EF5C153D941E}" type="datetime1">
              <a:rPr lang="en-US" smtClean="0"/>
              <a:pPr>
                <a:defRPr/>
              </a:pPr>
              <a:t>1/14/2013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07BA663-5539-4382-90A0-63C46CA9C8B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3ADE609A-3DD4-48C8-9DF3-2D5319D23CED}" type="datetimeFigureOut">
              <a:rPr lang="en-US">
                <a:solidFill>
                  <a:srgbClr val="000000"/>
                </a:solidFill>
              </a:rPr>
              <a:pPr>
                <a:defRPr/>
              </a:pPr>
              <a:t>1/14/2013</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6A0A131-57C1-405C-A1B0-278491462BB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EE9CECA6-7F50-4BB5-A28C-3D3B345330B1}" type="datetimeFigureOut">
              <a:rPr lang="en-US">
                <a:solidFill>
                  <a:srgbClr val="000000"/>
                </a:solidFill>
              </a:rPr>
              <a:pPr>
                <a:defRPr/>
              </a:pPr>
              <a:t>1/14/2013</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07D17FF9-AA37-43A8-92B0-CEFB14AF37F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3ADE609A-3DD4-48C8-9DF3-2D5319D23CED}" type="datetimeFigureOut">
              <a:rPr lang="en-US">
                <a:solidFill>
                  <a:srgbClr val="000000"/>
                </a:solidFill>
              </a:rPr>
              <a:pPr>
                <a:defRPr/>
              </a:pPr>
              <a:t>1/14/2013</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6A0A131-57C1-405C-A1B0-278491462BB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3ADE609A-3DD4-48C8-9DF3-2D5319D23CED}" type="datetimeFigureOut">
              <a:rPr lang="en-US">
                <a:solidFill>
                  <a:srgbClr val="000000"/>
                </a:solidFill>
              </a:rPr>
              <a:pPr>
                <a:defRPr/>
              </a:pPr>
              <a:t>1/14/2013</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6A0A131-57C1-405C-A1B0-278491462BB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EE9CECA6-7F50-4BB5-A28C-3D3B345330B1}" type="datetimeFigureOut">
              <a:rPr lang="en-US">
                <a:solidFill>
                  <a:srgbClr val="000000"/>
                </a:solidFill>
              </a:rPr>
              <a:pPr>
                <a:defRPr/>
              </a:pPr>
              <a:t>1/14/2013</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07D17FF9-AA37-43A8-92B0-CEFB14AF37F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3ADE609A-3DD4-48C8-9DF3-2D5319D23CED}" type="datetimeFigureOut">
              <a:rPr lang="en-US">
                <a:solidFill>
                  <a:srgbClr val="000000"/>
                </a:solidFill>
              </a:rPr>
              <a:pPr>
                <a:defRPr/>
              </a:pPr>
              <a:t>1/14/2013</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6A0A131-57C1-405C-A1B0-278491462BB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3ADE609A-3DD4-48C8-9DF3-2D5319D23CED}" type="datetimeFigureOut">
              <a:rPr lang="en-US">
                <a:solidFill>
                  <a:srgbClr val="000000"/>
                </a:solidFill>
              </a:rPr>
              <a:pPr>
                <a:defRPr/>
              </a:pPr>
              <a:t>1/14/2013</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6A0A131-57C1-405C-A1B0-278491462BB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3ADE609A-3DD4-48C8-9DF3-2D5319D23CED}" type="datetimeFigureOut">
              <a:rPr lang="en-US">
                <a:solidFill>
                  <a:srgbClr val="000000"/>
                </a:solidFill>
              </a:rPr>
              <a:pPr>
                <a:defRPr/>
              </a:pPr>
              <a:t>1/14/2013</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6A0A131-57C1-405C-A1B0-278491462BB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3ADE609A-3DD4-48C8-9DF3-2D5319D23CED}" type="datetimeFigureOut">
              <a:rPr lang="en-US">
                <a:solidFill>
                  <a:srgbClr val="000000"/>
                </a:solidFill>
              </a:rPr>
              <a:pPr>
                <a:defRPr/>
              </a:pPr>
              <a:t>1/14/2013</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6A0A131-57C1-405C-A1B0-278491462BB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3ADE609A-3DD4-48C8-9DF3-2D5319D23CED}" type="datetimeFigureOut">
              <a:rPr lang="en-US">
                <a:solidFill>
                  <a:srgbClr val="000000"/>
                </a:solidFill>
              </a:rPr>
              <a:pPr>
                <a:defRPr/>
              </a:pPr>
              <a:t>1/14/2013</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6A0A131-57C1-405C-A1B0-278491462BB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27A03873-4EE0-412C-9EF1-A26CAFE00F88}" type="datetime1">
              <a:rPr lang="en-US" smtClean="0"/>
              <a:pPr>
                <a:defRPr/>
              </a:pPr>
              <a:t>1/14/2013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D895AE8-E99A-422E-8EF4-9965F55A769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3ADE609A-3DD4-48C8-9DF3-2D5319D23CED}" type="datetimeFigureOut">
              <a:rPr lang="en-US">
                <a:solidFill>
                  <a:srgbClr val="000000"/>
                </a:solidFill>
              </a:rPr>
              <a:pPr>
                <a:defRPr/>
              </a:pPr>
              <a:t>1/14/2013</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6A0A131-57C1-405C-A1B0-278491462BB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3ADE609A-3DD4-48C8-9DF3-2D5319D23CED}" type="datetimeFigureOut">
              <a:rPr lang="en-US">
                <a:solidFill>
                  <a:srgbClr val="000000"/>
                </a:solidFill>
              </a:rPr>
              <a:pPr>
                <a:defRPr/>
              </a:pPr>
              <a:t>1/14/2013</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6A0A131-57C1-405C-A1B0-278491462BB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cxnSp>
        <p:nvCxnSpPr>
          <p:cNvPr id="9" name="Straight Connector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extLst/>
          </a:lstStyle>
          <a:p>
            <a:pPr>
              <a:defRPr/>
            </a:pPr>
            <a:fld id="{9159B06E-588A-49D7-A36A-551D51B119B7}" type="datetimeFigureOut">
              <a:rPr lang="en-US">
                <a:solidFill>
                  <a:prstClr val="white"/>
                </a:solidFill>
              </a:rPr>
              <a:pPr>
                <a:defRPr/>
              </a:pPr>
              <a:t>1/14/2013</a:t>
            </a:fld>
            <a:endParaRPr lang="en-US">
              <a:solidFill>
                <a:prstClr val="white"/>
              </a:solidFill>
            </a:endParaRPr>
          </a:p>
        </p:txBody>
      </p:sp>
      <p:sp>
        <p:nvSpPr>
          <p:cNvPr id="11"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12" name="Slide Number Placeholder 6"/>
          <p:cNvSpPr>
            <a:spLocks noGrp="1"/>
          </p:cNvSpPr>
          <p:nvPr>
            <p:ph type="sldNum" sz="quarter" idx="12"/>
          </p:nvPr>
        </p:nvSpPr>
        <p:spPr/>
        <p:txBody>
          <a:bodyPr/>
          <a:lstStyle>
            <a:lvl1pPr>
              <a:defRPr/>
            </a:lvl1pPr>
            <a:extLst/>
          </a:lstStyle>
          <a:p>
            <a:pPr>
              <a:defRPr/>
            </a:pPr>
            <a:fld id="{8DE4D886-028A-4207-B8C1-3AFC87907693}" type="slidenum">
              <a:rPr lang="en-US">
                <a:solidFill>
                  <a:prstClr val="white"/>
                </a:solidFill>
              </a:rPr>
              <a:pPr>
                <a:def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ECD13CFF-768A-4BA3-9F3D-0B5D8DC650C1}" type="datetime1">
              <a:rPr lang="en-US" smtClean="0"/>
              <a:pPr>
                <a:defRPr/>
              </a:pPr>
              <a:t>1/14/2013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DD37B13C-5FFD-4E14-9EBB-DEEB0A77727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D11DABB9-AFE8-4C1E-873B-568143FD6256}" type="datetime1">
              <a:rPr lang="en-US" smtClean="0"/>
              <a:pPr>
                <a:defRPr/>
              </a:pPr>
              <a:t>1/14/2013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30750FBF-6542-48CF-AC68-96A611F508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57ECA120-9537-4FBE-8032-364866FAA7F6}" type="datetime1">
              <a:rPr lang="en-US" smtClean="0"/>
              <a:pPr>
                <a:defRPr/>
              </a:pPr>
              <a:t>1/14/2013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01AA48D3-A8F5-4504-B263-F741EB97C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511FFB3D-7665-4A26-8095-B1AB3F213571}" type="datetime1">
              <a:rPr lang="en-US" smtClean="0"/>
              <a:pPr>
                <a:defRPr/>
              </a:pPr>
              <a:t>1/14/2013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33708BE2-7196-4B78-B3B8-8E814461D0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021D9EEC-A195-4491-A6D7-D3CB0F20B040}" type="datetime1">
              <a:rPr lang="en-US" smtClean="0"/>
              <a:pPr>
                <a:defRPr/>
              </a:pPr>
              <a:t>1/14/2013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857D6A6E-5904-4190-A347-DA1F3E5F6C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37E32942-E94F-4114-A253-56F3EA8ADB65}" type="datetime1">
              <a:rPr lang="en-US" smtClean="0"/>
              <a:pPr>
                <a:defRPr/>
              </a:pPr>
              <a:t>1/14/2013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7B7E973-1373-4601-8BBA-82EF8EF123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4.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16.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6.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7.xml"/><Relationship Id="rId1" Type="http://schemas.openxmlformats.org/officeDocument/2006/relationships/slideLayout" Target="../slideLayouts/slideLayout18.xml"/><Relationship Id="rId4" Type="http://schemas.openxmlformats.org/officeDocument/2006/relationships/image" Target="../media/image2.png"/></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8.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9.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0.xml"/><Relationship Id="rId1" Type="http://schemas.openxmlformats.org/officeDocument/2006/relationships/slideLayout" Target="../slideLayouts/slideLayout21.xml"/><Relationship Id="rId4" Type="http://schemas.openxmlformats.org/officeDocument/2006/relationships/image" Target="../media/image2.png"/></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1.xml"/><Relationship Id="rId1" Type="http://schemas.openxmlformats.org/officeDocument/2006/relationships/slideLayout" Target="../slideLayouts/slideLayout22.xml"/><Relationship Id="rId4" Type="http://schemas.openxmlformats.org/officeDocument/2006/relationships/image" Target="../media/image2.png"/></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2.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3.xml"/><Relationship Id="rId1" Type="http://schemas.openxmlformats.org/officeDocument/2006/relationships/slideLayout" Target="../slideLayouts/slideLayout24.xml"/><Relationship Id="rId4" Type="http://schemas.openxmlformats.org/officeDocument/2006/relationships/image" Target="../media/image2.png"/></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4.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5.xml"/><Relationship Id="rId1" Type="http://schemas.openxmlformats.org/officeDocument/2006/relationships/slideLayout" Target="../slideLayouts/slideLayout26.xml"/><Relationship Id="rId4" Type="http://schemas.openxmlformats.org/officeDocument/2006/relationships/image" Target="../media/image2.png"/></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6.xml"/><Relationship Id="rId1" Type="http://schemas.openxmlformats.org/officeDocument/2006/relationships/slideLayout" Target="../slideLayouts/slideLayout27.xml"/><Relationship Id="rId4" Type="http://schemas.openxmlformats.org/officeDocument/2006/relationships/image" Target="../media/image2.png"/></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7.xml"/><Relationship Id="rId1" Type="http://schemas.openxmlformats.org/officeDocument/2006/relationships/slideLayout" Target="../slideLayouts/slideLayout28.xml"/><Relationship Id="rId4" Type="http://schemas.openxmlformats.org/officeDocument/2006/relationships/image" Target="../media/image2.png"/></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8.xml"/><Relationship Id="rId1" Type="http://schemas.openxmlformats.org/officeDocument/2006/relationships/slideLayout" Target="../slideLayouts/slideLayout29.xml"/><Relationship Id="rId4" Type="http://schemas.openxmlformats.org/officeDocument/2006/relationships/image" Target="../media/image2.png"/></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30.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0.xml"/><Relationship Id="rId1" Type="http://schemas.openxmlformats.org/officeDocument/2006/relationships/slideLayout" Target="../slideLayouts/slideLayout31.xml"/><Relationship Id="rId4" Type="http://schemas.openxmlformats.org/officeDocument/2006/relationships/image" Target="../media/image2.png"/></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41D0D497-BA50-4E50-9440-6BF2DC0BBF21}" type="datetime1">
              <a:rPr lang="en-US" smtClean="0"/>
              <a:pPr>
                <a:defRPr/>
              </a:pPr>
              <a:t>1/14/2013</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3CFE8B65-1B13-4C96-A2C2-3758BD88947A}" type="slidenum">
              <a:rPr lang="en-US"/>
              <a:pPr>
                <a:defRPr/>
              </a:pPr>
              <a:t>‹#›</a:t>
            </a:fld>
            <a:endParaRPr lang="en-US"/>
          </a:p>
        </p:txBody>
      </p:sp>
      <p:pic>
        <p:nvPicPr>
          <p:cNvPr id="148493" name="Picture 13" descr="AnnivGrStandard_White.png"/>
          <p:cNvPicPr>
            <a:picLocks noChangeAspect="1"/>
          </p:cNvPicPr>
          <p:nvPr userDrawn="1"/>
        </p:nvPicPr>
        <p:blipFill>
          <a:blip r:embed="rId1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hdr="0" ftr="0" dt="0"/>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4"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5"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9E305554-BC54-4800-A677-42E5E0945AE9}" type="datetime1">
              <a:rPr lang="en-US" smtClean="0">
                <a:cs typeface="+mn-cs"/>
              </a:rPr>
              <a:pPr defTabSz="457200"/>
              <a:t>1/14/2013</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71"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4"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717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4"/>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latin typeface="+mn-lt"/>
                <a:cs typeface="+mn-cs"/>
              </a:defRPr>
            </a:lvl1pPr>
            <a:extLst/>
          </a:lstStyle>
          <a:p>
            <a:pPr>
              <a:defRPr/>
            </a:pPr>
            <a:fld id="{B8EE4A8B-2964-4893-B487-61A0523DF904}" type="datetimeFigureOut">
              <a:rPr lang="en-US">
                <a:solidFill>
                  <a:prstClr val="black"/>
                </a:solidFill>
              </a:rPr>
              <a:pPr>
                <a:defRPr/>
              </a:pPr>
              <a:t>1/14/2013</a:t>
            </a:fld>
            <a:endParaRPr lang="en-US">
              <a:solidFill>
                <a:prstClr val="black"/>
              </a:solidFill>
            </a:endParaRPr>
          </a:p>
        </p:txBody>
      </p:sp>
      <p:sp>
        <p:nvSpPr>
          <p:cNvPr id="16" name="Footer Placeholder 5"/>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endParaRPr lang="en-US">
              <a:solidFill>
                <a:prstClr val="black"/>
              </a:solidFill>
            </a:endParaRPr>
          </a:p>
        </p:txBody>
      </p:sp>
      <p:sp>
        <p:nvSpPr>
          <p:cNvPr id="17" name="Slide Number Placeholder 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fld id="{5D93961F-EB88-404B-A244-0F3CFE64F8D8}" type="slidenum">
              <a:rPr lang="en-US">
                <a:solidFill>
                  <a:prstClr val="black"/>
                </a:solidFill>
              </a:rPr>
              <a:pPr>
                <a:def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4026" r:id="rId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8"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0"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2"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4"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4"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5"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1554379C-3EBE-45AB-A3F3-A18EA0E5F2F9}" type="datetime1">
              <a:rPr lang="en-US" smtClean="0">
                <a:cs typeface="+mn-cs"/>
              </a:rPr>
              <a:pPr defTabSz="457200"/>
              <a:t>1/14/2013</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73"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6"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8"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0"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2"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4"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6"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8"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0"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2"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4"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4"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5"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75C22859-872D-41F4-BB79-2658EB370F52}" type="datetime1">
              <a:rPr lang="en-US" smtClean="0">
                <a:cs typeface="+mn-cs"/>
              </a:rPr>
              <a:pPr defTabSz="457200"/>
              <a:t>1/14/2013</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77"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6"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717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4"/>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latin typeface="+mn-lt"/>
                <a:cs typeface="+mn-cs"/>
              </a:defRPr>
            </a:lvl1pPr>
            <a:extLst/>
          </a:lstStyle>
          <a:p>
            <a:pPr>
              <a:defRPr/>
            </a:pPr>
            <a:fld id="{B8EE4A8B-2964-4893-B487-61A0523DF904}" type="datetimeFigureOut">
              <a:rPr lang="en-US">
                <a:solidFill>
                  <a:prstClr val="black"/>
                </a:solidFill>
              </a:rPr>
              <a:pPr>
                <a:defRPr/>
              </a:pPr>
              <a:t>1/14/2013</a:t>
            </a:fld>
            <a:endParaRPr lang="en-US">
              <a:solidFill>
                <a:prstClr val="black"/>
              </a:solidFill>
            </a:endParaRPr>
          </a:p>
        </p:txBody>
      </p:sp>
      <p:sp>
        <p:nvSpPr>
          <p:cNvPr id="16" name="Footer Placeholder 5"/>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endParaRPr lang="en-US">
              <a:solidFill>
                <a:prstClr val="black"/>
              </a:solidFill>
            </a:endParaRPr>
          </a:p>
        </p:txBody>
      </p:sp>
      <p:sp>
        <p:nvSpPr>
          <p:cNvPr id="17" name="Slide Number Placeholder 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fld id="{5D93961F-EB88-404B-A244-0F3CFE64F8D8}" type="slidenum">
              <a:rPr lang="en-US">
                <a:solidFill>
                  <a:prstClr val="black"/>
                </a:solidFill>
              </a:rPr>
              <a:pPr>
                <a:def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4058" r:id="rId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1/14/2013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8.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0.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31.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202362" cy="1143000"/>
          </a:xfrm>
        </p:spPr>
        <p:txBody>
          <a:bodyPr/>
          <a:lstStyle/>
          <a:p>
            <a:r>
              <a:rPr lang="en-US" i="1" dirty="0" smtClean="0">
                <a:solidFill>
                  <a:schemeClr val="tx2">
                    <a:lumMod val="20000"/>
                    <a:lumOff val="80000"/>
                  </a:schemeClr>
                </a:solidFill>
              </a:rPr>
              <a:t>Quote of the month:</a:t>
            </a:r>
            <a:endParaRPr lang="en-US" i="1" dirty="0">
              <a:solidFill>
                <a:schemeClr val="tx2">
                  <a:lumMod val="20000"/>
                  <a:lumOff val="80000"/>
                </a:schemeClr>
              </a:solidFill>
            </a:endParaRPr>
          </a:p>
        </p:txBody>
      </p:sp>
      <p:sp>
        <p:nvSpPr>
          <p:cNvPr id="3" name="Content Placeholder 2"/>
          <p:cNvSpPr>
            <a:spLocks noGrp="1"/>
          </p:cNvSpPr>
          <p:nvPr>
            <p:ph idx="1"/>
          </p:nvPr>
        </p:nvSpPr>
        <p:spPr>
          <a:xfrm>
            <a:off x="2209800" y="1341437"/>
            <a:ext cx="6858000" cy="4525963"/>
          </a:xfrm>
        </p:spPr>
        <p:txBody>
          <a:bodyPr/>
          <a:lstStyle/>
          <a:p>
            <a:pPr>
              <a:buNone/>
            </a:pPr>
            <a:r>
              <a:rPr lang="en-US" sz="3600" dirty="0" smtClean="0">
                <a:solidFill>
                  <a:srgbClr val="FFFF00"/>
                </a:solidFill>
              </a:rPr>
              <a:t>“He once told me that a child today spells “love” “t-</a:t>
            </a:r>
            <a:r>
              <a:rPr lang="en-US" sz="3600" dirty="0" err="1" smtClean="0">
                <a:solidFill>
                  <a:srgbClr val="FFFF00"/>
                </a:solidFill>
              </a:rPr>
              <a:t>i</a:t>
            </a:r>
            <a:r>
              <a:rPr lang="en-US" sz="3600" dirty="0" smtClean="0">
                <a:solidFill>
                  <a:srgbClr val="FFFF00"/>
                </a:solidFill>
              </a:rPr>
              <a:t>-m-e.”</a:t>
            </a:r>
            <a:endParaRPr lang="en-US" sz="1400" dirty="0" smtClean="0">
              <a:solidFill>
                <a:srgbClr val="FFFF00"/>
              </a:solidFill>
            </a:endParaRPr>
          </a:p>
          <a:p>
            <a:pPr marL="0" indent="0">
              <a:buNone/>
            </a:pPr>
            <a:r>
              <a:rPr lang="en-US" sz="2800" i="1" dirty="0" smtClean="0">
                <a:solidFill>
                  <a:schemeClr val="bg1">
                    <a:lumMod val="95000"/>
                  </a:schemeClr>
                </a:solidFill>
              </a:rPr>
              <a:t>I can think of no greater gift a Scout leader can give to a child than time. It is what sets us apart from so many others in our far too often, fast-paced world. “Time” is a precious gift to give a young person today..”</a:t>
            </a:r>
            <a:r>
              <a:rPr lang="en-US" sz="2800" dirty="0" smtClean="0">
                <a:solidFill>
                  <a:schemeClr val="bg1">
                    <a:lumMod val="95000"/>
                  </a:schemeClr>
                </a:solidFill>
              </a:rPr>
              <a:t/>
            </a:r>
            <a:br>
              <a:rPr lang="en-US" sz="2800" dirty="0" smtClean="0">
                <a:solidFill>
                  <a:schemeClr val="bg1">
                    <a:lumMod val="95000"/>
                  </a:schemeClr>
                </a:solidFill>
              </a:rPr>
            </a:br>
            <a:endParaRPr lang="en-US" sz="2800" dirty="0" smtClean="0">
              <a:solidFill>
                <a:schemeClr val="bg1">
                  <a:lumMod val="95000"/>
                </a:schemeClr>
              </a:solidFill>
            </a:endParaRPr>
          </a:p>
          <a:p>
            <a:pPr algn="ctr">
              <a:buNone/>
            </a:pPr>
            <a:r>
              <a:rPr lang="en-US" sz="2000" i="1" dirty="0" smtClean="0">
                <a:solidFill>
                  <a:schemeClr val="bg1">
                    <a:lumMod val="95000"/>
                  </a:schemeClr>
                </a:solidFill>
              </a:rPr>
              <a:t>Scott Teare</a:t>
            </a:r>
            <a:br>
              <a:rPr lang="en-US" sz="2000" i="1" dirty="0" smtClean="0">
                <a:solidFill>
                  <a:schemeClr val="bg1">
                    <a:lumMod val="95000"/>
                  </a:schemeClr>
                </a:solidFill>
              </a:rPr>
            </a:br>
            <a:r>
              <a:rPr lang="en-US" sz="2000" i="1" dirty="0" smtClean="0">
                <a:solidFill>
                  <a:schemeClr val="bg1">
                    <a:lumMod val="95000"/>
                  </a:schemeClr>
                </a:solidFill>
              </a:rPr>
              <a:t>Secretary General World Scouting</a:t>
            </a:r>
          </a:p>
        </p:txBody>
      </p:sp>
      <p:sp>
        <p:nvSpPr>
          <p:cNvPr id="4" name="Slide Number Placeholder 3"/>
          <p:cNvSpPr>
            <a:spLocks noGrp="1"/>
          </p:cNvSpPr>
          <p:nvPr>
            <p:ph type="sldNum" sz="quarter" idx="10"/>
          </p:nvPr>
        </p:nvSpPr>
        <p:spPr/>
        <p:txBody>
          <a:bodyPr/>
          <a:lstStyle/>
          <a:p>
            <a:fld id="{BE238B9C-D53A-444D-9C87-7E9126D60BD2}"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408238" y="1600200"/>
            <a:ext cx="6507162" cy="4525963"/>
          </a:xfrm>
        </p:spPr>
        <p:txBody>
          <a:bodyPr/>
          <a:lstStyle/>
          <a:p>
            <a:pPr marL="514350" indent="-514350">
              <a:buAutoNum type="arabicParenR"/>
            </a:pPr>
            <a:r>
              <a:rPr lang="en-US" sz="2800" dirty="0" smtClean="0">
                <a:latin typeface="Helvetica" pitchFamily="-105" charset="0"/>
              </a:rPr>
              <a:t>What are the District Commissioners’ top priorities?</a:t>
            </a:r>
          </a:p>
          <a:p>
            <a:pPr marL="742950" indent="-742950">
              <a:buAutoNum type="arabicParenR"/>
            </a:pPr>
            <a:endParaRPr lang="en-US" sz="2800" dirty="0" smtClean="0">
              <a:latin typeface="Helvetica" pitchFamily="-105" charset="0"/>
            </a:endParaRPr>
          </a:p>
          <a:p>
            <a:pPr marL="742950" indent="-742950"/>
            <a:r>
              <a:rPr lang="en-US" sz="3600" dirty="0" smtClean="0">
                <a:solidFill>
                  <a:srgbClr val="FFFF00"/>
                </a:solidFill>
                <a:latin typeface="Helvetica" pitchFamily="-105" charset="0"/>
              </a:rPr>
              <a:t>Identify &amp; Recruit</a:t>
            </a:r>
          </a:p>
          <a:p>
            <a:pPr marL="742950" indent="-742950"/>
            <a:r>
              <a:rPr lang="en-US" sz="3600" dirty="0" smtClean="0">
                <a:solidFill>
                  <a:srgbClr val="FFFF00"/>
                </a:solidFill>
                <a:latin typeface="Helvetica" pitchFamily="-105" charset="0"/>
              </a:rPr>
              <a:t>Orient &amp; Train</a:t>
            </a:r>
          </a:p>
          <a:p>
            <a:pPr marL="742950" indent="-742950"/>
            <a:r>
              <a:rPr lang="en-US" sz="3600" dirty="0" smtClean="0">
                <a:solidFill>
                  <a:srgbClr val="FFFF00"/>
                </a:solidFill>
                <a:latin typeface="Helvetica" pitchFamily="-105" charset="0"/>
              </a:rPr>
              <a:t>Supervise &amp; Motivate</a:t>
            </a:r>
          </a:p>
          <a:p>
            <a:pPr marL="742950" indent="-742950"/>
            <a:endParaRPr lang="en-US" sz="3600"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408238" y="1600200"/>
            <a:ext cx="6507162" cy="4525963"/>
          </a:xfrm>
        </p:spPr>
        <p:txBody>
          <a:bodyPr/>
          <a:lstStyle/>
          <a:p>
            <a:pPr>
              <a:buNone/>
            </a:pPr>
            <a:r>
              <a:rPr lang="en-US" sz="2800" dirty="0" smtClean="0">
                <a:latin typeface="Helvetica" pitchFamily="-105" charset="0"/>
              </a:rPr>
              <a:t>2) In order, list the 3 awards that all Commissioners should earn.</a:t>
            </a:r>
          </a:p>
          <a:p>
            <a:pPr>
              <a:buNone/>
            </a:pPr>
            <a:endParaRPr lang="en-US" sz="2800" dirty="0" smtClean="0">
              <a:latin typeface="Helvetica" pitchFamily="-105" charset="0"/>
            </a:endParaRPr>
          </a:p>
          <a:p>
            <a:r>
              <a:rPr lang="en-US" sz="3600" dirty="0" smtClean="0">
                <a:solidFill>
                  <a:srgbClr val="FFFF00"/>
                </a:solidFill>
                <a:latin typeface="Helvetica" pitchFamily="-105" charset="0"/>
              </a:rPr>
              <a:t>Arrowhead Honor - 1 year</a:t>
            </a:r>
          </a:p>
          <a:p>
            <a:r>
              <a:rPr lang="en-US" sz="3600" dirty="0" smtClean="0">
                <a:solidFill>
                  <a:srgbClr val="FFFF00"/>
                </a:solidFill>
                <a:latin typeface="Helvetica" pitchFamily="-105" charset="0"/>
              </a:rPr>
              <a:t>Commissioners Award of Excellence – after 2 years</a:t>
            </a:r>
          </a:p>
          <a:p>
            <a:r>
              <a:rPr lang="en-US" sz="3600" dirty="0" smtClean="0">
                <a:solidFill>
                  <a:srgbClr val="FFFF00"/>
                </a:solidFill>
                <a:latin typeface="Helvetica" pitchFamily="-105" charset="0"/>
              </a:rPr>
              <a:t>Commissioner’s Key - after 3 years</a:t>
            </a: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408238" y="1600200"/>
            <a:ext cx="6507162" cy="4525963"/>
          </a:xfrm>
        </p:spPr>
        <p:txBody>
          <a:bodyPr/>
          <a:lstStyle/>
          <a:p>
            <a:pPr>
              <a:buNone/>
            </a:pPr>
            <a:r>
              <a:rPr lang="en-US" sz="2800" dirty="0" smtClean="0">
                <a:latin typeface="Helvetica" pitchFamily="-105" charset="0"/>
              </a:rPr>
              <a:t>3) List the four top priorities (primary focus) of Unit Commissioners</a:t>
            </a:r>
          </a:p>
          <a:p>
            <a:pPr>
              <a:buNone/>
            </a:pPr>
            <a:endParaRPr lang="en-US" sz="2800" dirty="0" smtClean="0">
              <a:latin typeface="Helvetica" pitchFamily="-105" charset="0"/>
            </a:endParaRPr>
          </a:p>
          <a:p>
            <a:r>
              <a:rPr lang="en-US" sz="3600" dirty="0" smtClean="0">
                <a:solidFill>
                  <a:srgbClr val="FFFF00"/>
                </a:solidFill>
                <a:latin typeface="Helvetica" pitchFamily="-105" charset="0"/>
              </a:rPr>
              <a:t>Supporting unit growth in the JTE criteria</a:t>
            </a:r>
          </a:p>
          <a:p>
            <a:r>
              <a:rPr lang="en-US" sz="3600" dirty="0" smtClean="0">
                <a:solidFill>
                  <a:srgbClr val="FFFF00"/>
                </a:solidFill>
                <a:latin typeface="Helvetica" pitchFamily="-105" charset="0"/>
              </a:rPr>
              <a:t>Linking district committee resources to the unit</a:t>
            </a: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408238" y="1600200"/>
            <a:ext cx="6507162" cy="4525963"/>
          </a:xfrm>
        </p:spPr>
        <p:txBody>
          <a:bodyPr/>
          <a:lstStyle/>
          <a:p>
            <a:pPr>
              <a:buNone/>
            </a:pPr>
            <a:r>
              <a:rPr lang="en-US" sz="2800" dirty="0" smtClean="0">
                <a:latin typeface="Helvetica" pitchFamily="-105" charset="0"/>
              </a:rPr>
              <a:t>3) List the four top priorities (primary focus) of Unit Commissioners</a:t>
            </a:r>
          </a:p>
          <a:p>
            <a:pPr>
              <a:buNone/>
            </a:pPr>
            <a:endParaRPr lang="en-US" sz="2800" dirty="0" smtClean="0">
              <a:latin typeface="Helvetica" pitchFamily="-105" charset="0"/>
            </a:endParaRPr>
          </a:p>
          <a:p>
            <a:r>
              <a:rPr lang="en-US" sz="3600" dirty="0" smtClean="0">
                <a:solidFill>
                  <a:srgbClr val="FFFF00"/>
                </a:solidFill>
                <a:latin typeface="Helvetica" pitchFamily="-105" charset="0"/>
              </a:rPr>
              <a:t>Visiting units and logging the visits</a:t>
            </a:r>
          </a:p>
          <a:p>
            <a:r>
              <a:rPr lang="en-US" sz="3600" dirty="0" smtClean="0">
                <a:solidFill>
                  <a:srgbClr val="FFFF00"/>
                </a:solidFill>
                <a:latin typeface="Helvetica" pitchFamily="-105" charset="0"/>
              </a:rPr>
              <a:t>Supporting on-time charter renewal</a:t>
            </a: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DON’T FORGET!</a:t>
            </a:r>
          </a:p>
        </p:txBody>
      </p:sp>
      <p:sp>
        <p:nvSpPr>
          <p:cNvPr id="12291" name="Content Placeholder 2"/>
          <p:cNvSpPr>
            <a:spLocks noGrp="1"/>
          </p:cNvSpPr>
          <p:nvPr>
            <p:ph idx="1"/>
          </p:nvPr>
        </p:nvSpPr>
        <p:spPr>
          <a:xfrm>
            <a:off x="2408238" y="1600201"/>
            <a:ext cx="5973762" cy="1066800"/>
          </a:xfrm>
        </p:spPr>
        <p:txBody>
          <a:bodyPr/>
          <a:lstStyle/>
          <a:p>
            <a:pPr>
              <a:buNone/>
            </a:pPr>
            <a:r>
              <a:rPr lang="en-US" sz="2800" dirty="0" smtClean="0">
                <a:latin typeface="Helvetica" pitchFamily="-105" charset="0"/>
              </a:rPr>
              <a:t>•	Formal Charter Presentations</a:t>
            </a:r>
            <a:br>
              <a:rPr lang="en-US" sz="2800" dirty="0" smtClean="0">
                <a:latin typeface="Helvetica" pitchFamily="-105" charset="0"/>
              </a:rPr>
            </a:br>
            <a:r>
              <a:rPr lang="en-US" sz="2800" dirty="0" smtClean="0">
                <a:latin typeface="Helvetica" pitchFamily="-105" charset="0"/>
              </a:rPr>
              <a:t/>
            </a:r>
            <a:br>
              <a:rPr lang="en-US" sz="2800" dirty="0" smtClean="0">
                <a:latin typeface="Helvetica" pitchFamily="-105" charset="0"/>
              </a:rPr>
            </a:br>
            <a:endParaRPr lang="en-US" dirty="0" smtClean="0">
              <a:latin typeface="Helvetica" pitchFamily="-105" charset="0"/>
            </a:endParaRPr>
          </a:p>
          <a:p>
            <a:pPr lvl="1">
              <a:buNone/>
            </a:pPr>
            <a:endParaRPr lang="en-US" dirty="0" smtClean="0">
              <a:latin typeface="Helvetica" pitchFamily="-105" charset="0"/>
            </a:endParaRPr>
          </a:p>
          <a:p>
            <a:pPr>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14</a:t>
            </a:fld>
            <a:endParaRPr lang="en-US"/>
          </a:p>
        </p:txBody>
      </p:sp>
      <p:sp>
        <p:nvSpPr>
          <p:cNvPr id="6" name="TextBox 5"/>
          <p:cNvSpPr txBox="1"/>
          <p:nvPr/>
        </p:nvSpPr>
        <p:spPr>
          <a:xfrm>
            <a:off x="2667000" y="2667000"/>
            <a:ext cx="6172200" cy="1661993"/>
          </a:xfrm>
          <a:prstGeom prst="rect">
            <a:avLst/>
          </a:prstGeom>
          <a:noFill/>
        </p:spPr>
        <p:txBody>
          <a:bodyPr wrap="square" rtlCol="0">
            <a:spAutoFit/>
          </a:bodyPr>
          <a:lstStyle/>
          <a:p>
            <a:r>
              <a:rPr lang="en-US" sz="2800" b="1" dirty="0" smtClean="0">
                <a:solidFill>
                  <a:srgbClr val="FFFF00"/>
                </a:solidFill>
              </a:rPr>
              <a:t>The charter belongs in the hands of the organization rather than the unit itself.</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4294967295"/>
          </p:nvPr>
        </p:nvSpPr>
        <p:spPr>
          <a:xfrm>
            <a:off x="685800" y="3124200"/>
            <a:ext cx="7772400" cy="2514600"/>
          </a:xfrm>
        </p:spPr>
        <p:txBody>
          <a:bodyPr lIns="45720" rIns="45720"/>
          <a:lstStyle/>
          <a:p>
            <a:pPr marL="0" indent="0" algn="r">
              <a:buFont typeface="Wingdings 3" pitchFamily="18" charset="2"/>
              <a:buNone/>
            </a:pPr>
            <a:r>
              <a:rPr lang="en-US" sz="4000" b="1" dirty="0" smtClean="0">
                <a:solidFill>
                  <a:schemeClr val="tx2"/>
                </a:solidFill>
                <a:effectLst>
                  <a:outerShdw blurRad="38100" dist="38100" dir="2700000" algn="tl">
                    <a:srgbClr val="C0C0C0"/>
                  </a:outerShdw>
                </a:effectLst>
              </a:rPr>
              <a:t>COMMISSIONER CABINET</a:t>
            </a:r>
            <a:endParaRPr lang="en-US" sz="4000" b="1" dirty="0">
              <a:solidFill>
                <a:schemeClr val="tx2"/>
              </a:solidFill>
              <a:effectLst>
                <a:outerShdw blurRad="38100" dist="38100" dir="2700000" algn="tl">
                  <a:srgbClr val="C0C0C0"/>
                </a:outerShdw>
              </a:effectLst>
            </a:endParaRPr>
          </a:p>
          <a:p>
            <a:pPr marL="0" indent="0" algn="r">
              <a:buFont typeface="Wingdings 3" pitchFamily="18" charset="2"/>
              <a:buNone/>
            </a:pPr>
            <a:r>
              <a:rPr lang="en-US" sz="4000" b="1" dirty="0" smtClean="0">
                <a:solidFill>
                  <a:schemeClr val="tx2"/>
                </a:solidFill>
                <a:effectLst>
                  <a:outerShdw blurRad="38100" dist="38100" dir="2700000" algn="tl">
                    <a:srgbClr val="C0C0C0"/>
                  </a:outerShdw>
                </a:effectLst>
              </a:rPr>
              <a:t>Monthly Training</a:t>
            </a:r>
            <a:endParaRPr lang="en-US" sz="4000" b="1" dirty="0">
              <a:solidFill>
                <a:schemeClr val="tx2"/>
              </a:solidFill>
              <a:effectLst>
                <a:outerShdw blurRad="38100" dist="38100" dir="2700000" algn="tl">
                  <a:srgbClr val="C0C0C0"/>
                </a:outerShdw>
              </a:effectLst>
            </a:endParaRPr>
          </a:p>
        </p:txBody>
      </p:sp>
      <p:pic>
        <p:nvPicPr>
          <p:cNvPr id="9220" name="Picture 3" descr="Untitled.jpg"/>
          <p:cNvPicPr>
            <a:picLocks noChangeAspect="1"/>
          </p:cNvPicPr>
          <p:nvPr/>
        </p:nvPicPr>
        <p:blipFill>
          <a:blip r:embed="rId3" cstate="print">
            <a:lum contrast="10000"/>
          </a:blip>
          <a:srcRect/>
          <a:stretch>
            <a:fillRect/>
          </a:stretch>
        </p:blipFill>
        <p:spPr bwMode="auto">
          <a:xfrm>
            <a:off x="3608388" y="533400"/>
            <a:ext cx="1927225" cy="1905000"/>
          </a:xfrm>
          <a:prstGeom prst="rect">
            <a:avLst/>
          </a:prstGeom>
          <a:noFill/>
          <a:ln w="9525">
            <a:noFill/>
            <a:miter lim="800000"/>
            <a:headEnd/>
            <a:tailEnd/>
          </a:ln>
        </p:spPr>
      </p:pic>
      <p:grpSp>
        <p:nvGrpSpPr>
          <p:cNvPr id="2" name="Group 15"/>
          <p:cNvGrpSpPr>
            <a:grpSpLocks/>
          </p:cNvGrpSpPr>
          <p:nvPr/>
        </p:nvGrpSpPr>
        <p:grpSpPr bwMode="auto">
          <a:xfrm>
            <a:off x="-3175" y="4953000"/>
            <a:ext cx="9147175" cy="1911350"/>
            <a:chOff x="-3765" y="4832896"/>
            <a:chExt cx="9147765" cy="2032192"/>
          </a:xfrm>
        </p:grpSpPr>
        <p:sp>
          <p:nvSpPr>
            <p:cNvPr id="17" name="Freeform 1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9" name="Freeform 18"/>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20" name="Freeform 19"/>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21"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9229" name="Picture 13" descr="AnnivGrStandard_White.png"/>
          <p:cNvPicPr>
            <a:picLocks noChangeAspect="1"/>
          </p:cNvPicPr>
          <p:nvPr/>
        </p:nvPicPr>
        <p:blipFill>
          <a:blip r:embed="rId5" cstate="print"/>
          <a:srcRect/>
          <a:stretch>
            <a:fillRect/>
          </a:stretch>
        </p:blipFill>
        <p:spPr bwMode="auto">
          <a:xfrm>
            <a:off x="228600" y="6159500"/>
            <a:ext cx="2895600" cy="46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Placeholder 2"/>
          <p:cNvSpPr>
            <a:spLocks noGrp="1"/>
          </p:cNvSpPr>
          <p:nvPr>
            <p:ph type="body" idx="1"/>
          </p:nvPr>
        </p:nvSpPr>
        <p:spPr>
          <a:xfrm>
            <a:off x="1563687" y="3313113"/>
            <a:ext cx="6589713" cy="1944687"/>
          </a:xfrm>
        </p:spPr>
        <p:txBody>
          <a:bodyPr/>
          <a:lstStyle/>
          <a:p>
            <a:pPr marL="0" indent="0" algn="r" eaLnBrk="1" hangingPunct="1">
              <a:buFont typeface="Wingdings 3" pitchFamily="18" charset="2"/>
              <a:buNone/>
            </a:pPr>
            <a:r>
              <a:rPr lang="en-US" sz="4000" dirty="0" smtClean="0">
                <a:latin typeface="Lucida Sans Unicode" pitchFamily="34" charset="0"/>
              </a:rPr>
              <a:t>The Commissioner Role with Youth Protection</a:t>
            </a:r>
          </a:p>
        </p:txBody>
      </p:sp>
      <p:sp>
        <p:nvSpPr>
          <p:cNvPr id="15365" name="Text Placeholder 2"/>
          <p:cNvSpPr>
            <a:spLocks/>
          </p:cNvSpPr>
          <p:nvPr/>
        </p:nvSpPr>
        <p:spPr bwMode="auto">
          <a:xfrm>
            <a:off x="1066800" y="1143000"/>
            <a:ext cx="7010400" cy="1600200"/>
          </a:xfrm>
          <a:prstGeom prst="rect">
            <a:avLst/>
          </a:prstGeom>
          <a:noFill/>
          <a:ln w="9525">
            <a:noFill/>
            <a:miter lim="800000"/>
            <a:headEnd/>
            <a:tailEnd/>
          </a:ln>
        </p:spPr>
        <p:txBody>
          <a:bodyPr/>
          <a:lstStyle/>
          <a:p>
            <a:pPr algn="r">
              <a:spcBef>
                <a:spcPts val="400"/>
              </a:spcBef>
              <a:buClr>
                <a:srgbClr val="AD2E27"/>
              </a:buClr>
              <a:buSzPct val="68000"/>
              <a:buFont typeface="Wingdings 3" pitchFamily="18" charset="2"/>
              <a:buNone/>
            </a:pPr>
            <a:r>
              <a:rPr lang="en-US" sz="5400" b="1" dirty="0" smtClean="0">
                <a:solidFill>
                  <a:srgbClr val="AD2E27"/>
                </a:solidFill>
                <a:effectLst>
                  <a:outerShdw blurRad="38100" dist="38100" dir="2700000" algn="tl">
                    <a:srgbClr val="FFFFFF"/>
                  </a:outerShdw>
                </a:effectLst>
                <a:latin typeface="Lucida Sans Unicode" pitchFamily="34" charset="0"/>
              </a:rPr>
              <a:t>JACK BOYDE</a:t>
            </a:r>
          </a:p>
          <a:p>
            <a:pPr algn="r">
              <a:spcBef>
                <a:spcPts val="400"/>
              </a:spcBef>
              <a:buClr>
                <a:srgbClr val="AD2E27"/>
              </a:buClr>
              <a:buSzPct val="68000"/>
              <a:buFont typeface="Wingdings 3" pitchFamily="18" charset="2"/>
              <a:buNone/>
            </a:pPr>
            <a:r>
              <a:rPr lang="en-US" sz="4000" dirty="0" smtClean="0">
                <a:solidFill>
                  <a:srgbClr val="F7EEDD"/>
                </a:solidFill>
                <a:latin typeface="Lucida Sans Unicode" pitchFamily="34" charset="0"/>
              </a:rPr>
              <a:t>District Commissioner</a:t>
            </a:r>
            <a:endParaRPr lang="en-US" sz="4000" dirty="0">
              <a:solidFill>
                <a:srgbClr val="F7EEDD"/>
              </a:solidFill>
              <a:latin typeface="Lucida Sans Unicode" pitchFamily="34" charset="0"/>
            </a:endParaRPr>
          </a:p>
        </p:txBody>
      </p:sp>
      <p:pic>
        <p:nvPicPr>
          <p:cNvPr id="15366" name="Picture 13" descr="AnnivGrStandard_White.png"/>
          <p:cNvPicPr>
            <a:picLocks noChangeAspect="1"/>
          </p:cNvPicPr>
          <p:nvPr/>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outhProtection_4K.eps"/>
          <p:cNvPicPr>
            <a:picLocks noChangeAspect="1"/>
          </p:cNvPicPr>
          <p:nvPr/>
        </p:nvPicPr>
        <p:blipFill>
          <a:blip r:embed="rId3" cstate="print"/>
          <a:stretch>
            <a:fillRect/>
          </a:stretch>
        </p:blipFill>
        <p:spPr>
          <a:xfrm>
            <a:off x="1752600" y="533400"/>
            <a:ext cx="5562600" cy="556260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457200" y="2133600"/>
            <a:ext cx="86868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Ways to Help:</a:t>
            </a:r>
            <a:endParaRPr lang="en-US" sz="3200" b="1" dirty="0">
              <a:solidFill>
                <a:schemeClr val="hlink"/>
              </a:solidFill>
              <a:effectLst>
                <a:outerShdw blurRad="38100" dist="38100" dir="2700000" algn="tl">
                  <a:srgbClr val="C0C0C0"/>
                </a:outerShdw>
              </a:effectLst>
            </a:endParaRPr>
          </a:p>
          <a:p>
            <a:r>
              <a:rPr lang="en-US" sz="3200" dirty="0" smtClean="0"/>
              <a:t>Monitor status of YPT leaders</a:t>
            </a:r>
          </a:p>
          <a:p>
            <a:r>
              <a:rPr lang="en-US" sz="3200" dirty="0" smtClean="0"/>
              <a:t>Annual Youth Protection Visit</a:t>
            </a:r>
            <a:endParaRPr lang="en-US" sz="3200" dirty="0"/>
          </a:p>
          <a:p>
            <a:r>
              <a:rPr lang="en-US" sz="3200" dirty="0" smtClean="0"/>
              <a:t>Assist with Leader Selection Process</a:t>
            </a:r>
            <a:endParaRPr lang="en-US" sz="3200" dirty="0"/>
          </a:p>
          <a:p>
            <a:r>
              <a:rPr lang="en-US" sz="3200" dirty="0" smtClean="0"/>
              <a:t>Inform leaders of reporting responsibility</a:t>
            </a: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457200" y="2133600"/>
            <a:ext cx="82296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Ways to Help:</a:t>
            </a:r>
            <a:endParaRPr lang="en-US" sz="3200" b="1" dirty="0">
              <a:solidFill>
                <a:schemeClr val="hlink"/>
              </a:solidFill>
              <a:effectLst>
                <a:outerShdw blurRad="38100" dist="38100" dir="2700000" algn="tl">
                  <a:srgbClr val="C0C0C0"/>
                </a:outerShdw>
              </a:effectLst>
            </a:endParaRPr>
          </a:p>
          <a:p>
            <a:r>
              <a:rPr lang="en-US" sz="3200" dirty="0" smtClean="0"/>
              <a:t>Promote use of YP tools</a:t>
            </a:r>
          </a:p>
          <a:p>
            <a:r>
              <a:rPr lang="en-US" sz="3200" dirty="0" smtClean="0"/>
              <a:t>Encourage participation in YP month</a:t>
            </a:r>
          </a:p>
          <a:p>
            <a:r>
              <a:rPr lang="en-US" sz="3200" dirty="0" smtClean="0"/>
              <a:t>Explain use of YP inserts</a:t>
            </a:r>
          </a:p>
          <a:p>
            <a:r>
              <a:rPr lang="en-US" sz="3200" dirty="0" smtClean="0"/>
              <a:t>Keep current on rules &amp; tools</a:t>
            </a:r>
            <a:endParaRPr lang="en-US" sz="3200" dirty="0"/>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8"/>
          <p:cNvSpPr>
            <a:spLocks noGrp="1"/>
          </p:cNvSpPr>
          <p:nvPr>
            <p:ph type="title"/>
          </p:nvPr>
        </p:nvSpPr>
        <p:spPr/>
        <p:txBody>
          <a:bodyPr/>
          <a:lstStyle/>
          <a:p>
            <a:r>
              <a:rPr lang="en-US" dirty="0" smtClean="0">
                <a:latin typeface="Helvetica" pitchFamily="-105" charset="0"/>
              </a:rPr>
              <a:t>COMMISSIONER</a:t>
            </a:r>
            <a:br>
              <a:rPr lang="en-US" dirty="0" smtClean="0">
                <a:latin typeface="Helvetica" pitchFamily="-105" charset="0"/>
              </a:rPr>
            </a:br>
            <a:r>
              <a:rPr lang="en-US" dirty="0" smtClean="0">
                <a:latin typeface="Helvetica" pitchFamily="-105" charset="0"/>
              </a:rPr>
              <a:t>Training Updates</a:t>
            </a:r>
          </a:p>
        </p:txBody>
      </p:sp>
      <p:sp>
        <p:nvSpPr>
          <p:cNvPr id="6" name="Slide Number Placeholder 5"/>
          <p:cNvSpPr>
            <a:spLocks noGrp="1"/>
          </p:cNvSpPr>
          <p:nvPr>
            <p:ph type="sldNum" sz="quarter" idx="10"/>
          </p:nvPr>
        </p:nvSpPr>
        <p:spPr/>
        <p:txBody>
          <a:bodyPr/>
          <a:lstStyle/>
          <a:p>
            <a:fld id="{573331C9-5FC4-42B5-A6C3-F09C45E02CF1}" type="slidenum">
              <a:rPr lang="en-US"/>
              <a:pPr/>
              <a:t>2</a:t>
            </a:fld>
            <a:endParaRPr lang="en-US"/>
          </a:p>
        </p:txBody>
      </p:sp>
      <p:pic>
        <p:nvPicPr>
          <p:cNvPr id="8" name="Picture 7" descr="CommissionerB.gif"/>
          <p:cNvPicPr>
            <a:picLocks noChangeAspect="1"/>
          </p:cNvPicPr>
          <p:nvPr/>
        </p:nvPicPr>
        <p:blipFill>
          <a:blip r:embed="rId2" cstate="print">
            <a:lum bright="70000" contrast="-70000"/>
          </a:blip>
          <a:stretch>
            <a:fillRect/>
          </a:stretch>
        </p:blipFill>
        <p:spPr>
          <a:xfrm>
            <a:off x="3455499" y="1950595"/>
            <a:ext cx="4149986" cy="4173406"/>
          </a:xfrm>
          <a:prstGeom prst="rect">
            <a:avLst/>
          </a:prstGeom>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457200" y="2133600"/>
            <a:ext cx="84582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Monitor Status of YP-trained leaders</a:t>
            </a:r>
            <a:endParaRPr lang="en-US" sz="3200" b="1" dirty="0">
              <a:solidFill>
                <a:schemeClr val="hlink"/>
              </a:solidFill>
              <a:effectLst>
                <a:outerShdw blurRad="38100" dist="38100" dir="2700000" algn="tl">
                  <a:srgbClr val="C0C0C0"/>
                </a:outerShdw>
              </a:effectLst>
            </a:endParaRPr>
          </a:p>
          <a:p>
            <a:r>
              <a:rPr lang="en-US" sz="3200" dirty="0" smtClean="0"/>
              <a:t>Remind unit leaders/committee chairs of the requirement</a:t>
            </a:r>
          </a:p>
          <a:p>
            <a:r>
              <a:rPr lang="en-US" sz="3200" dirty="0" smtClean="0"/>
              <a:t>Must be renewed every two years</a:t>
            </a:r>
            <a:endParaRPr lang="en-US" sz="3200" dirty="0"/>
          </a:p>
          <a:p>
            <a:r>
              <a:rPr lang="en-US" sz="3200" dirty="0" smtClean="0"/>
              <a:t>Online tools available to check training status</a:t>
            </a:r>
            <a:endParaRPr lang="en-US" sz="3200" dirty="0"/>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uthProtection.jpg"/>
          <p:cNvPicPr>
            <a:picLocks noChangeAspect="1"/>
          </p:cNvPicPr>
          <p:nvPr/>
        </p:nvPicPr>
        <p:blipFill>
          <a:blip r:embed="rId3" cstate="print"/>
          <a:stretch>
            <a:fillRect/>
          </a:stretch>
        </p:blipFill>
        <p:spPr>
          <a:xfrm>
            <a:off x="2362200" y="457200"/>
            <a:ext cx="4419600" cy="556869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457200" y="2133600"/>
            <a:ext cx="82296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Annual Youth Protection Visit</a:t>
            </a:r>
            <a:endParaRPr lang="en-US" sz="3200" b="1" dirty="0">
              <a:solidFill>
                <a:schemeClr val="hlink"/>
              </a:solidFill>
              <a:effectLst>
                <a:outerShdw blurRad="38100" dist="38100" dir="2700000" algn="tl">
                  <a:srgbClr val="C0C0C0"/>
                </a:outerShdw>
              </a:effectLst>
            </a:endParaRPr>
          </a:p>
          <a:p>
            <a:r>
              <a:rPr lang="en-US" sz="3200" dirty="0" smtClean="0"/>
              <a:t>Meeting of adults (unit committee)</a:t>
            </a:r>
          </a:p>
          <a:p>
            <a:r>
              <a:rPr lang="en-US" sz="3200" dirty="0" smtClean="0"/>
              <a:t>Held each fall (usually November)</a:t>
            </a:r>
            <a:endParaRPr lang="en-US" sz="3200" dirty="0"/>
          </a:p>
          <a:p>
            <a:r>
              <a:rPr lang="en-US" sz="3200" dirty="0" smtClean="0"/>
              <a:t>Review latest training tools</a:t>
            </a:r>
            <a:br>
              <a:rPr lang="en-US" sz="3200" dirty="0" smtClean="0"/>
            </a:br>
            <a:r>
              <a:rPr lang="en-US" sz="2800" dirty="0" smtClean="0"/>
              <a:t>(booklets, videos, etc.)</a:t>
            </a:r>
            <a:endParaRPr lang="en-US" sz="3200" dirty="0"/>
          </a:p>
          <a:p>
            <a:r>
              <a:rPr lang="en-US" sz="3200" dirty="0" smtClean="0"/>
              <a:t>Encourage unit to show video(s)</a:t>
            </a: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457200" y="2133600"/>
            <a:ext cx="82296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Assist With Leader Selection</a:t>
            </a:r>
            <a:endParaRPr lang="en-US" sz="3200" b="1" dirty="0">
              <a:solidFill>
                <a:schemeClr val="hlink"/>
              </a:solidFill>
              <a:effectLst>
                <a:outerShdw blurRad="38100" dist="38100" dir="2700000" algn="tl">
                  <a:srgbClr val="C0C0C0"/>
                </a:outerShdw>
              </a:effectLst>
            </a:endParaRPr>
          </a:p>
          <a:p>
            <a:r>
              <a:rPr lang="en-US" sz="3200" dirty="0" smtClean="0"/>
              <a:t>Explain Charter Organization role</a:t>
            </a:r>
          </a:p>
          <a:p>
            <a:r>
              <a:rPr lang="en-US" sz="3200" dirty="0" smtClean="0"/>
              <a:t>Encourage active reference checks</a:t>
            </a:r>
          </a:p>
          <a:p>
            <a:r>
              <a:rPr lang="en-US" sz="3200" dirty="0" smtClean="0"/>
              <a:t>Provide telephone reference checklists</a:t>
            </a:r>
            <a:endParaRPr lang="en-US" sz="3200" dirty="0"/>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3750" t="8000" r="21250" b="1600"/>
          <a:stretch>
            <a:fillRect/>
          </a:stretch>
        </p:blipFill>
        <p:spPr bwMode="auto">
          <a:xfrm>
            <a:off x="2438400" y="533400"/>
            <a:ext cx="4213254" cy="5410200"/>
          </a:xfrm>
          <a:prstGeom prst="rect">
            <a:avLst/>
          </a:prstGeom>
          <a:noFill/>
          <a:ln w="762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457200" y="2133600"/>
            <a:ext cx="82296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Inform/Educate About Reporting  Responsibility</a:t>
            </a:r>
            <a:endParaRPr lang="en-US" sz="3200" b="1" dirty="0">
              <a:solidFill>
                <a:schemeClr val="hlink"/>
              </a:solidFill>
              <a:effectLst>
                <a:outerShdw blurRad="38100" dist="38100" dir="2700000" algn="tl">
                  <a:srgbClr val="C0C0C0"/>
                </a:outerShdw>
              </a:effectLst>
            </a:endParaRPr>
          </a:p>
          <a:p>
            <a:r>
              <a:rPr lang="en-US" sz="3200" dirty="0" smtClean="0"/>
              <a:t>IMMEDIATE reporting</a:t>
            </a:r>
          </a:p>
          <a:p>
            <a:r>
              <a:rPr lang="en-US" sz="3200" dirty="0" smtClean="0"/>
              <a:t>Seek guidance as necessary</a:t>
            </a:r>
          </a:p>
          <a:p>
            <a:r>
              <a:rPr lang="en-US" sz="3200" dirty="0" smtClean="0"/>
              <a:t>Be careful!</a:t>
            </a: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457200" y="2133600"/>
            <a:ext cx="8229600" cy="4953000"/>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Basic Information Needed</a:t>
            </a:r>
            <a:endParaRPr lang="en-US" sz="3200" b="1" dirty="0">
              <a:solidFill>
                <a:schemeClr val="hlink"/>
              </a:solidFill>
              <a:effectLst>
                <a:outerShdw blurRad="38100" dist="38100" dir="2700000" algn="tl">
                  <a:srgbClr val="C0C0C0"/>
                </a:outerShdw>
              </a:effectLst>
            </a:endParaRPr>
          </a:p>
          <a:p>
            <a:r>
              <a:rPr lang="en-US" sz="2800" dirty="0" smtClean="0"/>
              <a:t>Who is involved?</a:t>
            </a:r>
          </a:p>
          <a:p>
            <a:r>
              <a:rPr lang="en-US" sz="2800" dirty="0" smtClean="0"/>
              <a:t>What happened?</a:t>
            </a:r>
          </a:p>
          <a:p>
            <a:r>
              <a:rPr lang="en-US" sz="2800" dirty="0" smtClean="0"/>
              <a:t>Where did it occur?</a:t>
            </a:r>
          </a:p>
          <a:p>
            <a:r>
              <a:rPr lang="en-US" sz="2800" dirty="0" smtClean="0"/>
              <a:t>Are there witnesses or others with info?</a:t>
            </a:r>
          </a:p>
          <a:p>
            <a:r>
              <a:rPr lang="en-US" sz="2800" dirty="0" smtClean="0"/>
              <a:t>How did you come to know of the violation?</a:t>
            </a:r>
          </a:p>
          <a:p>
            <a:r>
              <a:rPr lang="en-US" sz="2800" dirty="0" smtClean="0"/>
              <a:t>What did you do about it?</a:t>
            </a: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457200" y="2133600"/>
            <a:ext cx="82296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Promote Use of YP Tools</a:t>
            </a:r>
            <a:endParaRPr lang="en-US" sz="3200" b="1" dirty="0">
              <a:solidFill>
                <a:schemeClr val="hlink"/>
              </a:solidFill>
              <a:effectLst>
                <a:outerShdw blurRad="38100" dist="38100" dir="2700000" algn="tl">
                  <a:srgbClr val="C0C0C0"/>
                </a:outerShdw>
              </a:effectLst>
            </a:endParaRPr>
          </a:p>
          <a:p>
            <a:r>
              <a:rPr lang="en-US" sz="3200" dirty="0" smtClean="0"/>
              <a:t>On line training Sessions</a:t>
            </a:r>
          </a:p>
          <a:p>
            <a:pPr lvl="1"/>
            <a:r>
              <a:rPr lang="en-US" sz="2800" dirty="0" smtClean="0"/>
              <a:t>Two levels.</a:t>
            </a:r>
          </a:p>
          <a:p>
            <a:r>
              <a:rPr lang="en-US" sz="3200" dirty="0" smtClean="0"/>
              <a:t>Videos</a:t>
            </a:r>
          </a:p>
          <a:p>
            <a:pPr lvl="1"/>
            <a:r>
              <a:rPr lang="en-US" sz="2800" dirty="0" smtClean="0"/>
              <a:t>Time to Tell</a:t>
            </a:r>
          </a:p>
          <a:p>
            <a:pPr lvl="1"/>
            <a:r>
              <a:rPr lang="en-US" sz="2800" dirty="0" smtClean="0"/>
              <a:t>It Happened To Me</a:t>
            </a:r>
          </a:p>
          <a:p>
            <a:pPr lvl="1"/>
            <a:r>
              <a:rPr lang="en-US" sz="2800" dirty="0" smtClean="0"/>
              <a:t>Personal Safety Awareness</a:t>
            </a: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457200" y="2133600"/>
            <a:ext cx="8229600" cy="4525962"/>
          </a:xfrm>
        </p:spPr>
        <p:txBody>
          <a:bodyPr/>
          <a:lstStyle/>
          <a:p>
            <a:pPr>
              <a:buNone/>
            </a:pPr>
            <a:r>
              <a:rPr lang="en-US" sz="3600" b="1" dirty="0" smtClean="0">
                <a:solidFill>
                  <a:schemeClr val="hlink"/>
                </a:solidFill>
                <a:effectLst>
                  <a:outerShdw blurRad="38100" dist="38100" dir="2700000" algn="tl">
                    <a:srgbClr val="C0C0C0"/>
                  </a:outerShdw>
                </a:effectLst>
              </a:rPr>
              <a:t>Explain use of YP inserts</a:t>
            </a:r>
          </a:p>
          <a:p>
            <a:r>
              <a:rPr lang="en-US" sz="3200" dirty="0" smtClean="0"/>
              <a:t>Teach unit leaders how</a:t>
            </a:r>
            <a:br>
              <a:rPr lang="en-US" sz="3200" dirty="0" smtClean="0"/>
            </a:br>
            <a:r>
              <a:rPr lang="en-US" sz="3200" dirty="0" smtClean="0"/>
              <a:t>boy and parent use inserts</a:t>
            </a:r>
            <a:endParaRPr lang="en-US" sz="2800" dirty="0" smtClean="0"/>
          </a:p>
          <a:p>
            <a:r>
              <a:rPr lang="en-US" sz="3200" dirty="0" smtClean="0"/>
              <a:t>Make sure material is</a:t>
            </a:r>
            <a:br>
              <a:rPr lang="en-US" sz="3200" dirty="0" smtClean="0"/>
            </a:br>
            <a:r>
              <a:rPr lang="en-US" sz="3200" dirty="0" smtClean="0"/>
              <a:t>reviewed during the SM</a:t>
            </a:r>
            <a:br>
              <a:rPr lang="en-US" sz="3200" dirty="0" smtClean="0"/>
            </a:br>
            <a:r>
              <a:rPr lang="en-US" sz="3200" dirty="0" smtClean="0"/>
              <a:t>Conference when boy </a:t>
            </a:r>
            <a:br>
              <a:rPr lang="en-US" sz="3200" dirty="0" smtClean="0"/>
            </a:br>
            <a:r>
              <a:rPr lang="en-US" sz="3200" dirty="0" smtClean="0"/>
              <a:t>joins Troop</a:t>
            </a: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2050" name="Picture 2"/>
          <p:cNvPicPr>
            <a:picLocks noChangeAspect="1" noChangeArrowheads="1"/>
          </p:cNvPicPr>
          <p:nvPr/>
        </p:nvPicPr>
        <p:blipFill>
          <a:blip r:embed="rId4" cstate="print"/>
          <a:srcRect l="30000" t="8000" r="27500" b="1600"/>
          <a:stretch>
            <a:fillRect/>
          </a:stretch>
        </p:blipFill>
        <p:spPr bwMode="auto">
          <a:xfrm>
            <a:off x="6553200" y="2819400"/>
            <a:ext cx="2292743"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304800" y="2133600"/>
            <a:ext cx="8839200" cy="914400"/>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Make Sure Units have  Latest Version!</a:t>
            </a:r>
            <a:endParaRPr lang="en-US" sz="3200" b="1" dirty="0">
              <a:solidFill>
                <a:schemeClr val="hlink"/>
              </a:solidFill>
              <a:effectLst>
                <a:outerShdw blurRad="38100" dist="38100" dir="2700000" algn="tl">
                  <a:srgbClr val="C0C0C0"/>
                </a:outerShdw>
              </a:effectLst>
            </a:endParaRP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5" name="Picture 4" descr="It Happened To Me.jpg"/>
          <p:cNvPicPr>
            <a:picLocks noChangeAspect="1"/>
          </p:cNvPicPr>
          <p:nvPr/>
        </p:nvPicPr>
        <p:blipFill>
          <a:blip r:embed="rId4" cstate="print"/>
          <a:stretch>
            <a:fillRect/>
          </a:stretch>
        </p:blipFill>
        <p:spPr>
          <a:xfrm>
            <a:off x="1066800" y="2971800"/>
            <a:ext cx="1913001" cy="2743200"/>
          </a:xfrm>
          <a:prstGeom prst="rect">
            <a:avLst/>
          </a:prstGeom>
        </p:spPr>
      </p:pic>
      <p:pic>
        <p:nvPicPr>
          <p:cNvPr id="6" name="Picture 5" descr="Personal Safety Awareness.jpg"/>
          <p:cNvPicPr>
            <a:picLocks noChangeAspect="1"/>
          </p:cNvPicPr>
          <p:nvPr/>
        </p:nvPicPr>
        <p:blipFill>
          <a:blip r:embed="rId5" cstate="print"/>
          <a:srcRect t="2778" r="4149" b="926"/>
          <a:stretch>
            <a:fillRect/>
          </a:stretch>
        </p:blipFill>
        <p:spPr>
          <a:xfrm>
            <a:off x="6172200" y="2971800"/>
            <a:ext cx="1899138" cy="2743200"/>
          </a:xfrm>
          <a:prstGeom prst="rect">
            <a:avLst/>
          </a:prstGeom>
        </p:spPr>
      </p:pic>
      <p:pic>
        <p:nvPicPr>
          <p:cNvPr id="7" name="Picture 6" descr="A Time To Tell.jpg"/>
          <p:cNvPicPr>
            <a:picLocks noChangeAspect="1"/>
          </p:cNvPicPr>
          <p:nvPr/>
        </p:nvPicPr>
        <p:blipFill>
          <a:blip r:embed="rId6" cstate="print"/>
          <a:stretch>
            <a:fillRect/>
          </a:stretch>
        </p:blipFill>
        <p:spPr>
          <a:xfrm>
            <a:off x="3616118" y="2971800"/>
            <a:ext cx="1911764" cy="2743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BASIC TRAINING</a:t>
            </a:r>
          </a:p>
        </p:txBody>
      </p:sp>
      <p:sp>
        <p:nvSpPr>
          <p:cNvPr id="12291" name="Content Placeholder 2"/>
          <p:cNvSpPr>
            <a:spLocks noGrp="1"/>
          </p:cNvSpPr>
          <p:nvPr>
            <p:ph idx="1"/>
          </p:nvPr>
        </p:nvSpPr>
        <p:spPr>
          <a:xfrm>
            <a:off x="2408238" y="1600200"/>
            <a:ext cx="6735762" cy="4525963"/>
          </a:xfrm>
        </p:spPr>
        <p:txBody>
          <a:bodyPr/>
          <a:lstStyle/>
          <a:p>
            <a:pPr>
              <a:buNone/>
            </a:pPr>
            <a:r>
              <a:rPr lang="en-US" sz="2800" dirty="0" smtClean="0">
                <a:latin typeface="Helvetica" pitchFamily="-105" charset="0"/>
              </a:rPr>
              <a:t>•	February 23, 2013 – Area 1</a:t>
            </a:r>
            <a:br>
              <a:rPr lang="en-US" sz="2800" dirty="0" smtClean="0">
                <a:latin typeface="Helvetica" pitchFamily="-105" charset="0"/>
              </a:rPr>
            </a:br>
            <a:r>
              <a:rPr lang="en-US" sz="2800" dirty="0" smtClean="0">
                <a:latin typeface="Helvetica" pitchFamily="-105" charset="0"/>
              </a:rPr>
              <a:t>8:30 AM @ Lebanon </a:t>
            </a:r>
            <a:r>
              <a:rPr lang="en-US" sz="2800" dirty="0" err="1" smtClean="0">
                <a:latin typeface="Helvetica" pitchFamily="-105" charset="0"/>
              </a:rPr>
              <a:t>Presby</a:t>
            </a:r>
            <a:r>
              <a:rPr lang="en-US" sz="2800" dirty="0" smtClean="0">
                <a:latin typeface="Helvetica" pitchFamily="-105" charset="0"/>
              </a:rPr>
              <a:t> Church</a:t>
            </a:r>
            <a:br>
              <a:rPr lang="en-US" sz="2800" dirty="0" smtClean="0">
                <a:latin typeface="Helvetica" pitchFamily="-105" charset="0"/>
              </a:rPr>
            </a:br>
            <a:r>
              <a:rPr lang="en-US" sz="2800" dirty="0" smtClean="0">
                <a:latin typeface="Helvetica" pitchFamily="-105" charset="0"/>
              </a:rPr>
              <a:t/>
            </a:r>
            <a:br>
              <a:rPr lang="en-US" sz="2800" dirty="0" smtClean="0">
                <a:latin typeface="Helvetica" pitchFamily="-105" charset="0"/>
              </a:rPr>
            </a:br>
            <a:endParaRPr lang="en-US" sz="2800" dirty="0" smtClean="0">
              <a:latin typeface="Helvetica" pitchFamily="-105" charset="0"/>
            </a:endParaRPr>
          </a:p>
          <a:p>
            <a:pPr>
              <a:buNone/>
            </a:pPr>
            <a:r>
              <a:rPr lang="en-US" sz="2000" dirty="0" smtClean="0">
                <a:latin typeface="Helvetica" pitchFamily="-105" charset="0"/>
              </a:rPr>
              <a:t>•	April 20, 2013 – Area 3</a:t>
            </a:r>
          </a:p>
          <a:p>
            <a:pPr>
              <a:buNone/>
            </a:pPr>
            <a:r>
              <a:rPr lang="en-US" sz="2000" dirty="0" smtClean="0">
                <a:latin typeface="Helvetica" pitchFamily="-105" charset="0"/>
              </a:rPr>
              <a:t>•	June 15, 2013 – Area 6</a:t>
            </a: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3</a:t>
            </a:fld>
            <a:endParaRPr lang="en-US"/>
          </a:p>
        </p:txBody>
      </p:sp>
      <p:pic>
        <p:nvPicPr>
          <p:cNvPr id="6" name="Picture 5" descr="FLASH Basic Training II.gif"/>
          <p:cNvPicPr>
            <a:picLocks noChangeAspect="1"/>
          </p:cNvPicPr>
          <p:nvPr/>
        </p:nvPicPr>
        <p:blipFill>
          <a:blip r:embed="rId3" cstate="print"/>
          <a:stretch>
            <a:fillRect/>
          </a:stretch>
        </p:blipFill>
        <p:spPr>
          <a:xfrm>
            <a:off x="5940879" y="3843301"/>
            <a:ext cx="2669721" cy="236792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457200" y="2133600"/>
            <a:ext cx="82296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Promote Use of YP Tools</a:t>
            </a:r>
            <a:endParaRPr lang="en-US" sz="3200" b="1" dirty="0">
              <a:solidFill>
                <a:schemeClr val="hlink"/>
              </a:solidFill>
              <a:effectLst>
                <a:outerShdw blurRad="38100" dist="38100" dir="2700000" algn="tl">
                  <a:srgbClr val="C0C0C0"/>
                </a:outerShdw>
              </a:effectLst>
            </a:endParaRPr>
          </a:p>
          <a:p>
            <a:r>
              <a:rPr lang="en-US" sz="3200" dirty="0" smtClean="0"/>
              <a:t>Cyber Chip</a:t>
            </a:r>
          </a:p>
          <a:p>
            <a:pPr lvl="1"/>
            <a:r>
              <a:rPr lang="en-US" sz="2800" dirty="0" smtClean="0"/>
              <a:t>Youth should carry like </a:t>
            </a:r>
            <a:r>
              <a:rPr lang="en-US" sz="2800" dirty="0" err="1" smtClean="0"/>
              <a:t>Totin</a:t>
            </a:r>
            <a:r>
              <a:rPr lang="en-US" sz="2800" dirty="0" smtClean="0"/>
              <a:t>’ Chip, etc.</a:t>
            </a:r>
          </a:p>
          <a:p>
            <a:pPr lvl="1"/>
            <a:r>
              <a:rPr lang="en-US" sz="2800" dirty="0" smtClean="0"/>
              <a:t>www.scouting.org/CyberChip</a:t>
            </a:r>
          </a:p>
          <a:p>
            <a:pPr lvl="1"/>
            <a:r>
              <a:rPr lang="en-US" sz="2800" dirty="0" smtClean="0"/>
              <a:t>Card &amp; Patches available</a:t>
            </a:r>
          </a:p>
          <a:p>
            <a:pPr lvl="1"/>
            <a:r>
              <a:rPr lang="en-US" sz="2800" dirty="0" smtClean="0"/>
              <a:t>June is Internet Safety Month</a:t>
            </a: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5" name="Picture 4" descr="cyber-chip.jpg"/>
          <p:cNvPicPr>
            <a:picLocks noChangeAspect="1"/>
          </p:cNvPicPr>
          <p:nvPr/>
        </p:nvPicPr>
        <p:blipFill>
          <a:blip r:embed="rId4" cstate="print"/>
          <a:stretch>
            <a:fillRect/>
          </a:stretch>
        </p:blipFill>
        <p:spPr>
          <a:xfrm>
            <a:off x="6871499" y="3962400"/>
            <a:ext cx="1662901" cy="25908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457200" y="2133600"/>
            <a:ext cx="8229600" cy="4525962"/>
          </a:xfrm>
        </p:spPr>
        <p:txBody>
          <a:bodyPr/>
          <a:lstStyle/>
          <a:p>
            <a:pPr algn="ctr">
              <a:buFont typeface="Wingdings 3" pitchFamily="18" charset="2"/>
              <a:buNone/>
            </a:pPr>
            <a:r>
              <a:rPr lang="en-US" sz="5400" b="1" dirty="0" smtClean="0">
                <a:solidFill>
                  <a:schemeClr val="hlink"/>
                </a:solidFill>
                <a:effectLst>
                  <a:outerShdw blurRad="38100" dist="38100" dir="2700000" algn="tl">
                    <a:srgbClr val="C0C0C0"/>
                  </a:outerShdw>
                </a:effectLst>
              </a:rPr>
              <a:t>Questions?</a:t>
            </a:r>
            <a:endParaRPr lang="en-US" sz="4800" b="1" dirty="0">
              <a:solidFill>
                <a:schemeClr val="hlink"/>
              </a:solidFill>
              <a:effectLst>
                <a:outerShdw blurRad="38100" dist="38100" dir="2700000" algn="tl">
                  <a:srgbClr val="C0C0C0"/>
                </a:outerShdw>
              </a:effectLst>
            </a:endParaRP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6" name="Picture 5" descr="YPT Patch.JPG"/>
          <p:cNvPicPr>
            <a:picLocks noChangeAspect="1"/>
          </p:cNvPicPr>
          <p:nvPr/>
        </p:nvPicPr>
        <p:blipFill>
          <a:blip r:embed="rId4" cstate="print"/>
          <a:stretch>
            <a:fillRect/>
          </a:stretch>
        </p:blipFill>
        <p:spPr>
          <a:xfrm>
            <a:off x="3211830" y="3281203"/>
            <a:ext cx="2720340" cy="2738597"/>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2" name="Picture 13" descr="AnnivGrStandard_White.png"/>
          <p:cNvPicPr>
            <a:picLocks noChangeAspect="1"/>
          </p:cNvPicPr>
          <p:nvPr/>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pic>
        <p:nvPicPr>
          <p:cNvPr id="160777" name="Picture 9" descr="JTE_Logo_BW"/>
          <p:cNvPicPr>
            <a:picLocks noChangeAspect="1" noChangeArrowheads="1"/>
          </p:cNvPicPr>
          <p:nvPr/>
        </p:nvPicPr>
        <p:blipFill>
          <a:blip r:embed="rId4" cstate="print"/>
          <a:srcRect/>
          <a:stretch>
            <a:fillRect/>
          </a:stretch>
        </p:blipFill>
        <p:spPr bwMode="auto">
          <a:xfrm>
            <a:off x="838200" y="762000"/>
            <a:ext cx="7678738" cy="4572000"/>
          </a:xfrm>
          <a:prstGeom prst="rect">
            <a:avLst/>
          </a:prstGeom>
          <a:noFill/>
        </p:spPr>
      </p:pic>
    </p:spTree>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2013-2014 TRAINING PLAN</a:t>
            </a:r>
          </a:p>
        </p:txBody>
      </p:sp>
      <p:sp>
        <p:nvSpPr>
          <p:cNvPr id="12291" name="Content Placeholder 2"/>
          <p:cNvSpPr>
            <a:spLocks noGrp="1"/>
          </p:cNvSpPr>
          <p:nvPr>
            <p:ph idx="1"/>
          </p:nvPr>
        </p:nvSpPr>
        <p:spPr>
          <a:xfrm>
            <a:off x="2408238" y="1600200"/>
            <a:ext cx="6735762" cy="4525963"/>
          </a:xfrm>
        </p:spPr>
        <p:txBody>
          <a:bodyPr/>
          <a:lstStyle/>
          <a:p>
            <a:pPr>
              <a:buNone/>
            </a:pPr>
            <a:r>
              <a:rPr lang="en-US" sz="2800" dirty="0" smtClean="0">
                <a:latin typeface="Helvetica" pitchFamily="-105" charset="0"/>
              </a:rPr>
              <a:t>•	Assignments</a:t>
            </a:r>
          </a:p>
          <a:p>
            <a:pPr>
              <a:buNone/>
            </a:pPr>
            <a:endParaRPr lang="en-US" sz="2800" dirty="0" smtClean="0">
              <a:latin typeface="Helvetica" pitchFamily="-105" charset="0"/>
            </a:endParaRPr>
          </a:p>
          <a:p>
            <a:pPr>
              <a:buNone/>
            </a:pPr>
            <a:endParaRPr lang="en-US" sz="2800" dirty="0" smtClean="0">
              <a:latin typeface="Helvetica" pitchFamily="-105" charset="0"/>
            </a:endParaRPr>
          </a:p>
          <a:p>
            <a:r>
              <a:rPr lang="en-US" sz="2800" dirty="0" smtClean="0">
                <a:latin typeface="Helvetica" pitchFamily="-105" charset="0"/>
              </a:rPr>
              <a:t>Other Needs?</a:t>
            </a:r>
            <a:endParaRPr lang="en-US" sz="3600"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Webelos</a:t>
            </a:r>
            <a:r>
              <a:rPr lang="en-US" dirty="0" smtClean="0">
                <a:solidFill>
                  <a:srgbClr val="FFFF00"/>
                </a:solidFill>
              </a:rPr>
              <a:t>-To-Scout</a:t>
            </a:r>
            <a:endParaRPr lang="en-US" dirty="0">
              <a:solidFill>
                <a:srgbClr val="FFFF00"/>
              </a:solidFill>
            </a:endParaRPr>
          </a:p>
        </p:txBody>
      </p:sp>
      <p:sp>
        <p:nvSpPr>
          <p:cNvPr id="3" name="Content Placeholder 2"/>
          <p:cNvSpPr>
            <a:spLocks noGrp="1"/>
          </p:cNvSpPr>
          <p:nvPr>
            <p:ph idx="1"/>
          </p:nvPr>
        </p:nvSpPr>
        <p:spPr>
          <a:xfrm>
            <a:off x="2408238" y="1600201"/>
            <a:ext cx="6278562" cy="609600"/>
          </a:xfrm>
        </p:spPr>
        <p:txBody>
          <a:bodyPr/>
          <a:lstStyle/>
          <a:p>
            <a:pPr>
              <a:buNone/>
            </a:pPr>
            <a:r>
              <a:rPr lang="en-US" sz="2800" dirty="0" smtClean="0"/>
              <a:t>WTS.Commissioner-BSA.org</a:t>
            </a:r>
          </a:p>
          <a:p>
            <a:pPr>
              <a:buNone/>
            </a:pPr>
            <a:endParaRPr lang="en-US" sz="2800" b="0" dirty="0" smtClean="0"/>
          </a:p>
          <a:p>
            <a:endParaRPr lang="en-US" dirty="0"/>
          </a:p>
        </p:txBody>
      </p:sp>
      <p:sp>
        <p:nvSpPr>
          <p:cNvPr id="4" name="Slide Number Placeholder 3"/>
          <p:cNvSpPr>
            <a:spLocks noGrp="1"/>
          </p:cNvSpPr>
          <p:nvPr>
            <p:ph type="sldNum" sz="quarter" idx="10"/>
          </p:nvPr>
        </p:nvSpPr>
        <p:spPr/>
        <p:txBody>
          <a:bodyPr/>
          <a:lstStyle/>
          <a:p>
            <a:fld id="{BE238B9C-D53A-444D-9C87-7E9126D60BD2}" type="slidenum">
              <a:rPr lang="en-US" smtClean="0"/>
              <a:pPr/>
              <a:t>5</a:t>
            </a:fld>
            <a:endParaRPr lang="en-US"/>
          </a:p>
        </p:txBody>
      </p:sp>
      <p:pic>
        <p:nvPicPr>
          <p:cNvPr id="5" name="Picture 2"/>
          <p:cNvPicPr>
            <a:picLocks noChangeAspect="1" noChangeArrowheads="1"/>
          </p:cNvPicPr>
          <p:nvPr/>
        </p:nvPicPr>
        <p:blipFill>
          <a:blip r:embed="rId3" cstate="print"/>
          <a:srcRect l="27500" t="8000" r="25000" b="20800"/>
          <a:stretch>
            <a:fillRect/>
          </a:stretch>
        </p:blipFill>
        <p:spPr bwMode="auto">
          <a:xfrm>
            <a:off x="3962400" y="2258929"/>
            <a:ext cx="3276600" cy="3837071"/>
          </a:xfrm>
          <a:prstGeom prst="rect">
            <a:avLst/>
          </a:prstGeom>
          <a:noFill/>
          <a:ln w="9525">
            <a:noFill/>
            <a:miter lim="800000"/>
            <a:headEnd/>
            <a:tailEnd/>
          </a:ln>
          <a:effectLst/>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876800"/>
            <a:ext cx="6629400" cy="1447800"/>
          </a:xfrm>
        </p:spPr>
        <p:txBody>
          <a:bodyPr/>
          <a:lstStyle/>
          <a:p>
            <a:r>
              <a:rPr lang="en-US" sz="2800" dirty="0" smtClean="0"/>
              <a:t>AskCommish@commissioner-bsa.org</a:t>
            </a:r>
            <a:endParaRPr lang="en-US" sz="2800" dirty="0"/>
          </a:p>
        </p:txBody>
      </p:sp>
      <p:sp>
        <p:nvSpPr>
          <p:cNvPr id="3" name="Slide Number Placeholder 2"/>
          <p:cNvSpPr>
            <a:spLocks noGrp="1"/>
          </p:cNvSpPr>
          <p:nvPr>
            <p:ph type="sldNum" sz="quarter" idx="10"/>
          </p:nvPr>
        </p:nvSpPr>
        <p:spPr/>
        <p:txBody>
          <a:bodyPr/>
          <a:lstStyle/>
          <a:p>
            <a:fld id="{8E6C9121-6021-42F3-9796-22D1DEAD909F}" type="slidenum">
              <a:rPr lang="en-US" smtClean="0"/>
              <a:pPr/>
              <a:t>6</a:t>
            </a:fld>
            <a:endParaRPr lang="en-US"/>
          </a:p>
        </p:txBody>
      </p:sp>
      <p:pic>
        <p:nvPicPr>
          <p:cNvPr id="1026" name="Picture 2" descr="D:\Commissioner\Communication\Ask Commish\Ask The Commish Scout Square.gif"/>
          <p:cNvPicPr>
            <a:picLocks noChangeAspect="1" noChangeArrowheads="1"/>
          </p:cNvPicPr>
          <p:nvPr/>
        </p:nvPicPr>
        <p:blipFill>
          <a:blip r:embed="rId3" cstate="print"/>
          <a:srcRect/>
          <a:stretch>
            <a:fillRect/>
          </a:stretch>
        </p:blipFill>
        <p:spPr bwMode="auto">
          <a:xfrm>
            <a:off x="3200400" y="609600"/>
            <a:ext cx="4640016" cy="4572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408238" y="1600200"/>
            <a:ext cx="6507162" cy="4525963"/>
          </a:xfrm>
        </p:spPr>
        <p:txBody>
          <a:bodyPr/>
          <a:lstStyle/>
          <a:p>
            <a:pPr>
              <a:buNone/>
            </a:pPr>
            <a:r>
              <a:rPr lang="en-US" sz="2800" dirty="0" smtClean="0">
                <a:latin typeface="Helvetica" pitchFamily="-105" charset="0"/>
              </a:rPr>
              <a:t>1) What are the District Commissioners’ top priorities?</a:t>
            </a:r>
            <a:endParaRPr lang="en-US" sz="3600"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408238" y="1600200"/>
            <a:ext cx="6507162" cy="4525963"/>
          </a:xfrm>
        </p:spPr>
        <p:txBody>
          <a:bodyPr/>
          <a:lstStyle/>
          <a:p>
            <a:pPr>
              <a:buNone/>
            </a:pPr>
            <a:r>
              <a:rPr lang="en-US" sz="2800" dirty="0" smtClean="0">
                <a:latin typeface="Helvetica" pitchFamily="-105" charset="0"/>
              </a:rPr>
              <a:t>2) In order, list the 3 awards that all Commissioners should earn.</a:t>
            </a:r>
            <a:endParaRPr lang="en-US" sz="3600"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408238" y="1600200"/>
            <a:ext cx="6507162" cy="4525963"/>
          </a:xfrm>
        </p:spPr>
        <p:txBody>
          <a:bodyPr/>
          <a:lstStyle/>
          <a:p>
            <a:pPr>
              <a:buNone/>
            </a:pPr>
            <a:r>
              <a:rPr lang="en-US" sz="2800" dirty="0" smtClean="0">
                <a:latin typeface="Helvetica" pitchFamily="-105" charset="0"/>
              </a:rPr>
              <a:t>3) List the four top priorities (primary focus) of Unit Commissioners</a:t>
            </a:r>
            <a:endParaRPr lang="en-US" sz="3600"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9</a:t>
            </a:fld>
            <a:endParaRPr lang="en-US"/>
          </a:p>
        </p:txBody>
      </p:sp>
    </p:spTree>
  </p:cSld>
  <p:clrMapOvr>
    <a:masterClrMapping/>
  </p:clrMapOvr>
  <p:timing>
    <p:tnLst>
      <p:par>
        <p:cTn id="1" dur="indefinite" restart="never" nodeType="tmRoot"/>
      </p:par>
    </p:tnLst>
  </p:timing>
</p:sld>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4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1_Concourse">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7_Concourse">
      <a:majorFont>
        <a:latin typeface=""/>
        <a:ea typeface=""/>
        <a:cs typeface=""/>
      </a:majorFont>
      <a:minorFont>
        <a:latin typefac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6.xml><?xml version="1.0" encoding="utf-8"?>
<a:theme xmlns:a="http://schemas.openxmlformats.org/drawingml/2006/main" name="2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0.xml><?xml version="1.0" encoding="utf-8"?>
<a:theme xmlns:a="http://schemas.openxmlformats.org/drawingml/2006/main" name="3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7_Concourse">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7_Concourse">
      <a:majorFont>
        <a:latin typeface=""/>
        <a:ea typeface=""/>
        <a:cs typeface=""/>
      </a:majorFont>
      <a:minorFont>
        <a:latin typefac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2.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docProps/app.xml><?xml version="1.0" encoding="utf-8"?>
<Properties xmlns="http://schemas.openxmlformats.org/officeDocument/2006/extended-properties" xmlns:vt="http://schemas.openxmlformats.org/officeDocument/2006/docPropsVTypes">
  <Template>Concourse</Template>
  <TotalTime>1869</TotalTime>
  <Words>1577</Words>
  <Application>Microsoft Office PowerPoint</Application>
  <PresentationFormat>On-screen Show (4:3)</PresentationFormat>
  <Paragraphs>301</Paragraphs>
  <Slides>32</Slides>
  <Notes>31</Notes>
  <HiddenSlides>0</HiddenSlides>
  <MMClips>0</MMClips>
  <ScaleCrop>false</ScaleCrop>
  <HeadingPairs>
    <vt:vector size="4" baseType="variant">
      <vt:variant>
        <vt:lpstr>Theme</vt:lpstr>
      </vt:variant>
      <vt:variant>
        <vt:i4>41</vt:i4>
      </vt:variant>
      <vt:variant>
        <vt:lpstr>Slide Titles</vt:lpstr>
      </vt:variant>
      <vt:variant>
        <vt:i4>32</vt:i4>
      </vt:variant>
    </vt:vector>
  </HeadingPairs>
  <TitlesOfParts>
    <vt:vector size="73" baseType="lpstr">
      <vt:lpstr>Concourse</vt:lpstr>
      <vt:lpstr>Office Theme</vt:lpstr>
      <vt:lpstr>1_Office Theme</vt:lpstr>
      <vt:lpstr>3_Office Theme</vt:lpstr>
      <vt:lpstr>1_Concourse</vt:lpstr>
      <vt:lpstr>2_Concourse</vt:lpstr>
      <vt:lpstr>3_Concourse</vt:lpstr>
      <vt:lpstr>4_Concourse</vt:lpstr>
      <vt:lpstr>5_Concourse</vt:lpstr>
      <vt:lpstr>6_Concourse</vt:lpstr>
      <vt:lpstr>8_Concourse</vt:lpstr>
      <vt:lpstr>9_Concourse</vt:lpstr>
      <vt:lpstr>10_Concourse</vt:lpstr>
      <vt:lpstr>11_Concourse</vt:lpstr>
      <vt:lpstr>12_Concourse</vt:lpstr>
      <vt:lpstr>13_Concourse</vt:lpstr>
      <vt:lpstr>14_Concourse</vt:lpstr>
      <vt:lpstr>15_Concourse</vt:lpstr>
      <vt:lpstr>16_Concourse</vt:lpstr>
      <vt:lpstr>17_Concourse</vt:lpstr>
      <vt:lpstr>18_Concourse</vt:lpstr>
      <vt:lpstr>19_Concourse</vt:lpstr>
      <vt:lpstr>20_Concourse</vt:lpstr>
      <vt:lpstr>7_Concourse</vt:lpstr>
      <vt:lpstr>21_Concourse</vt:lpstr>
      <vt:lpstr>22_Concourse</vt:lpstr>
      <vt:lpstr>23_Concourse</vt:lpstr>
      <vt:lpstr>24_Concourse</vt:lpstr>
      <vt:lpstr>25_Concourse</vt:lpstr>
      <vt:lpstr>26_Concourse</vt:lpstr>
      <vt:lpstr>27_Concourse</vt:lpstr>
      <vt:lpstr>28_Concourse</vt:lpstr>
      <vt:lpstr>29_Concourse</vt:lpstr>
      <vt:lpstr>30_Concourse</vt:lpstr>
      <vt:lpstr>31_Concourse</vt:lpstr>
      <vt:lpstr>32_Concourse</vt:lpstr>
      <vt:lpstr>33_Concourse</vt:lpstr>
      <vt:lpstr>34_Concourse</vt:lpstr>
      <vt:lpstr>35_Concourse</vt:lpstr>
      <vt:lpstr>36_Concourse</vt:lpstr>
      <vt:lpstr>37_Concourse</vt:lpstr>
      <vt:lpstr>Quote of the month:</vt:lpstr>
      <vt:lpstr>COMMISSIONER Training Updates</vt:lpstr>
      <vt:lpstr>BASIC TRAINING</vt:lpstr>
      <vt:lpstr>2013-2014 TRAINING PLAN</vt:lpstr>
      <vt:lpstr>Webelos-To-Scout</vt:lpstr>
      <vt:lpstr>AskCommish@commissioner-bsa.org</vt:lpstr>
      <vt:lpstr>COMMISSIONER QUIZ</vt:lpstr>
      <vt:lpstr>COMMISSIONER QUIZ</vt:lpstr>
      <vt:lpstr>COMMISSIONER QUIZ</vt:lpstr>
      <vt:lpstr>COMMISSIONER QUIZ</vt:lpstr>
      <vt:lpstr>COMMISSIONER QUIZ</vt:lpstr>
      <vt:lpstr>COMMISSIONER QUIZ</vt:lpstr>
      <vt:lpstr>COMMISSIONER QUIZ</vt:lpstr>
      <vt:lpstr>DON’T FORGET!</vt:lpstr>
      <vt:lpstr>Slide 15</vt:lpstr>
      <vt:lpstr>Slide 16</vt:lpstr>
      <vt:lpstr>Slide 17</vt:lpstr>
      <vt:lpstr>Youth Protection  and the Commissioner</vt:lpstr>
      <vt:lpstr>Youth Protection  and the Commissioner</vt:lpstr>
      <vt:lpstr>Youth Protection  and the Commissioner</vt:lpstr>
      <vt:lpstr>Slide 21</vt:lpstr>
      <vt:lpstr>Youth Protection  and the Commissioner</vt:lpstr>
      <vt:lpstr>Youth Protection  and the Commissioner</vt:lpstr>
      <vt:lpstr>Slide 24</vt:lpstr>
      <vt:lpstr>Youth Protection  and the Commissioner</vt:lpstr>
      <vt:lpstr>Youth Protection  and the Commissioner</vt:lpstr>
      <vt:lpstr>Youth Protection  and the Commissioner</vt:lpstr>
      <vt:lpstr>Youth Protection  and the Commissioner</vt:lpstr>
      <vt:lpstr>Youth Protection  and the Commissioner</vt:lpstr>
      <vt:lpstr>Youth Protection  and the Commissioner</vt:lpstr>
      <vt:lpstr>Youth Protection  and the Commissioner</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EFFECTIVE COMMISSIONER SERVICE</dc:title>
  <dc:creator>tim</dc:creator>
  <cp:lastModifiedBy>Michael R. Marks</cp:lastModifiedBy>
  <cp:revision>191</cp:revision>
  <dcterms:created xsi:type="dcterms:W3CDTF">2009-05-09T14:19:45Z</dcterms:created>
  <dcterms:modified xsi:type="dcterms:W3CDTF">2013-01-14T21:38:14Z</dcterms:modified>
</cp:coreProperties>
</file>