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slideLayouts/slideLayout16.xml" ContentType="application/vnd.openxmlformats-officedocument.presentationml.slideLayout+xml"/>
  <Override PartName="/ppt/theme/theme41.xml" ContentType="application/vnd.openxmlformats-officedocument.theme+xml"/>
  <Override PartName="/ppt/theme/themeOverride1.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2.xml" ContentType="application/vnd.openxmlformats-officedocument.theme+xml"/>
  <Override PartName="/ppt/theme/theme4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 id="2147484060" r:id="rId2"/>
    <p:sldMasterId id="2147484062" r:id="rId3"/>
    <p:sldMasterId id="2147483972" r:id="rId4"/>
    <p:sldMasterId id="2147483976" r:id="rId5"/>
    <p:sldMasterId id="2147483984" r:id="rId6"/>
    <p:sldMasterId id="2147483988" r:id="rId7"/>
    <p:sldMasterId id="2147483990" r:id="rId8"/>
    <p:sldMasterId id="2147483992" r:id="rId9"/>
    <p:sldMasterId id="2147483994" r:id="rId10"/>
    <p:sldMasterId id="2147483996" r:id="rId11"/>
    <p:sldMasterId id="2147483998" r:id="rId12"/>
    <p:sldMasterId id="2147484000" r:id="rId13"/>
    <p:sldMasterId id="2147484002" r:id="rId14"/>
    <p:sldMasterId id="2147484004" r:id="rId15"/>
    <p:sldMasterId id="2147484006" r:id="rId16"/>
    <p:sldMasterId id="2147484008" r:id="rId17"/>
    <p:sldMasterId id="2147484010" r:id="rId18"/>
    <p:sldMasterId id="2147484012" r:id="rId19"/>
    <p:sldMasterId id="2147484014" r:id="rId20"/>
    <p:sldMasterId id="2147484016" r:id="rId21"/>
    <p:sldMasterId id="2147484018" r:id="rId22"/>
    <p:sldMasterId id="2147484020" r:id="rId23"/>
    <p:sldMasterId id="2147484022" r:id="rId24"/>
    <p:sldMasterId id="2147484023" r:id="rId25"/>
    <p:sldMasterId id="2147484027" r:id="rId26"/>
    <p:sldMasterId id="2147484029" r:id="rId27"/>
    <p:sldMasterId id="2147484031" r:id="rId28"/>
    <p:sldMasterId id="2147484033" r:id="rId29"/>
    <p:sldMasterId id="2147484035" r:id="rId30"/>
    <p:sldMasterId id="2147484037" r:id="rId31"/>
    <p:sldMasterId id="2147484039" r:id="rId32"/>
    <p:sldMasterId id="2147484041" r:id="rId33"/>
    <p:sldMasterId id="2147484043" r:id="rId34"/>
    <p:sldMasterId id="2147484045" r:id="rId35"/>
    <p:sldMasterId id="2147484047" r:id="rId36"/>
    <p:sldMasterId id="2147484049" r:id="rId37"/>
    <p:sldMasterId id="2147484051" r:id="rId38"/>
    <p:sldMasterId id="2147484053" r:id="rId39"/>
    <p:sldMasterId id="2147484055" r:id="rId40"/>
    <p:sldMasterId id="2147484056" r:id="rId41"/>
    <p:sldMasterId id="2147484058" r:id="rId42"/>
  </p:sldMasterIdLst>
  <p:notesMasterIdLst>
    <p:notesMasterId r:id="rId90"/>
  </p:notesMasterIdLst>
  <p:sldIdLst>
    <p:sldId id="399" r:id="rId43"/>
    <p:sldId id="400" r:id="rId44"/>
    <p:sldId id="402" r:id="rId45"/>
    <p:sldId id="451" r:id="rId46"/>
    <p:sldId id="418" r:id="rId47"/>
    <p:sldId id="481" r:id="rId48"/>
    <p:sldId id="417" r:id="rId49"/>
    <p:sldId id="494" r:id="rId50"/>
    <p:sldId id="453" r:id="rId51"/>
    <p:sldId id="414" r:id="rId52"/>
    <p:sldId id="511" r:id="rId53"/>
    <p:sldId id="444" r:id="rId54"/>
    <p:sldId id="512" r:id="rId55"/>
    <p:sldId id="448" r:id="rId56"/>
    <p:sldId id="513" r:id="rId57"/>
    <p:sldId id="514" r:id="rId58"/>
    <p:sldId id="452" r:id="rId59"/>
    <p:sldId id="515" r:id="rId60"/>
    <p:sldId id="516" r:id="rId61"/>
    <p:sldId id="454" r:id="rId62"/>
    <p:sldId id="455" r:id="rId63"/>
    <p:sldId id="458" r:id="rId64"/>
    <p:sldId id="457" r:id="rId65"/>
    <p:sldId id="459" r:id="rId66"/>
    <p:sldId id="460" r:id="rId67"/>
    <p:sldId id="461" r:id="rId68"/>
    <p:sldId id="464" r:id="rId69"/>
    <p:sldId id="466" r:id="rId70"/>
    <p:sldId id="476" r:id="rId71"/>
    <p:sldId id="496" r:id="rId72"/>
    <p:sldId id="497" r:id="rId73"/>
    <p:sldId id="498" r:id="rId74"/>
    <p:sldId id="500" r:id="rId75"/>
    <p:sldId id="499" r:id="rId76"/>
    <p:sldId id="477" r:id="rId77"/>
    <p:sldId id="501" r:id="rId78"/>
    <p:sldId id="502" r:id="rId79"/>
    <p:sldId id="508" r:id="rId80"/>
    <p:sldId id="503" r:id="rId81"/>
    <p:sldId id="505" r:id="rId82"/>
    <p:sldId id="504" r:id="rId83"/>
    <p:sldId id="509" r:id="rId84"/>
    <p:sldId id="517" r:id="rId85"/>
    <p:sldId id="506" r:id="rId86"/>
    <p:sldId id="510" r:id="rId87"/>
    <p:sldId id="507" r:id="rId88"/>
    <p:sldId id="478" r:id="rId89"/>
  </p:sldIdLst>
  <p:sldSz cx="9144000" cy="6858000" type="screen4x3"/>
  <p:notesSz cx="6858000" cy="12039600"/>
  <p:custDataLst>
    <p:tags r:id="rId9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87046" autoAdjust="0"/>
  </p:normalViewPr>
  <p:slideViewPr>
    <p:cSldViewPr showGuides="1">
      <p:cViewPr>
        <p:scale>
          <a:sx n="75" d="100"/>
          <a:sy n="75" d="100"/>
        </p:scale>
        <p:origin x="-1272" y="-546"/>
      </p:cViewPr>
      <p:guideLst>
        <p:guide orient="horz" pos="624"/>
        <p:guide pos="288"/>
      </p:guideLst>
    </p:cSldViewPr>
  </p:slideViewPr>
  <p:notesTextViewPr>
    <p:cViewPr>
      <p:scale>
        <a:sx n="100" d="100"/>
        <a:sy n="100" d="100"/>
      </p:scale>
      <p:origin x="0" y="0"/>
    </p:cViewPr>
  </p:notesTextViewPr>
  <p:sorterViewPr>
    <p:cViewPr>
      <p:scale>
        <a:sx n="100" d="100"/>
        <a:sy n="100" d="100"/>
      </p:scale>
      <p:origin x="0" y="84"/>
    </p:cViewPr>
  </p:sorterViewPr>
  <p:notesViewPr>
    <p:cSldViewPr showGuides="1">
      <p:cViewPr>
        <p:scale>
          <a:sx n="75" d="100"/>
          <a:sy n="75" d="100"/>
        </p:scale>
        <p:origin x="-2136" y="-222"/>
      </p:cViewPr>
      <p:guideLst>
        <p:guide orient="horz" pos="3793"/>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 Target="slides/slide5.xml"/><Relationship Id="rId63" Type="http://schemas.openxmlformats.org/officeDocument/2006/relationships/slide" Target="slides/slide21.xml"/><Relationship Id="rId68" Type="http://schemas.openxmlformats.org/officeDocument/2006/relationships/slide" Target="slides/slide26.xml"/><Relationship Id="rId84" Type="http://schemas.openxmlformats.org/officeDocument/2006/relationships/slide" Target="slides/slide42.xml"/><Relationship Id="rId89" Type="http://schemas.openxmlformats.org/officeDocument/2006/relationships/slide" Target="slides/slide47.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1.xml"/><Relationship Id="rId58" Type="http://schemas.openxmlformats.org/officeDocument/2006/relationships/slide" Target="slides/slide16.xml"/><Relationship Id="rId74" Type="http://schemas.openxmlformats.org/officeDocument/2006/relationships/slide" Target="slides/slide32.xml"/><Relationship Id="rId79" Type="http://schemas.openxmlformats.org/officeDocument/2006/relationships/slide" Target="slides/slide37.xml"/><Relationship Id="rId5" Type="http://schemas.openxmlformats.org/officeDocument/2006/relationships/slideMaster" Target="slideMasters/slideMaster5.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xml"/><Relationship Id="rId48" Type="http://schemas.openxmlformats.org/officeDocument/2006/relationships/slide" Target="slides/slide6.xml"/><Relationship Id="rId64" Type="http://schemas.openxmlformats.org/officeDocument/2006/relationships/slide" Target="slides/slide22.xml"/><Relationship Id="rId69" Type="http://schemas.openxmlformats.org/officeDocument/2006/relationships/slide" Target="slides/slide27.xml"/><Relationship Id="rId8" Type="http://schemas.openxmlformats.org/officeDocument/2006/relationships/slideMaster" Target="slideMasters/slideMaster8.xml"/><Relationship Id="rId51" Type="http://schemas.openxmlformats.org/officeDocument/2006/relationships/slide" Target="slides/slide9.xml"/><Relationship Id="rId72" Type="http://schemas.openxmlformats.org/officeDocument/2006/relationships/slide" Target="slides/slide30.xml"/><Relationship Id="rId80" Type="http://schemas.openxmlformats.org/officeDocument/2006/relationships/slide" Target="slides/slide38.xml"/><Relationship Id="rId85" Type="http://schemas.openxmlformats.org/officeDocument/2006/relationships/slide" Target="slides/slide43.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4.xml"/><Relationship Id="rId59" Type="http://schemas.openxmlformats.org/officeDocument/2006/relationships/slide" Target="slides/slide17.xml"/><Relationship Id="rId67" Type="http://schemas.openxmlformats.org/officeDocument/2006/relationships/slide" Target="slides/slide2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2.xml"/><Relationship Id="rId62" Type="http://schemas.openxmlformats.org/officeDocument/2006/relationships/slide" Target="slides/slide20.xml"/><Relationship Id="rId70" Type="http://schemas.openxmlformats.org/officeDocument/2006/relationships/slide" Target="slides/slide28.xml"/><Relationship Id="rId75" Type="http://schemas.openxmlformats.org/officeDocument/2006/relationships/slide" Target="slides/slide33.xml"/><Relationship Id="rId83" Type="http://schemas.openxmlformats.org/officeDocument/2006/relationships/slide" Target="slides/slide41.xml"/><Relationship Id="rId88" Type="http://schemas.openxmlformats.org/officeDocument/2006/relationships/slide" Target="slides/slide46.xml"/><Relationship Id="rId9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7.xml"/><Relationship Id="rId57" Type="http://schemas.openxmlformats.org/officeDocument/2006/relationships/slide" Target="slides/slide1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2.xml"/><Relationship Id="rId52" Type="http://schemas.openxmlformats.org/officeDocument/2006/relationships/slide" Target="slides/slide10.xml"/><Relationship Id="rId60" Type="http://schemas.openxmlformats.org/officeDocument/2006/relationships/slide" Target="slides/slide18.xml"/><Relationship Id="rId65" Type="http://schemas.openxmlformats.org/officeDocument/2006/relationships/slide" Target="slides/slide23.xml"/><Relationship Id="rId73" Type="http://schemas.openxmlformats.org/officeDocument/2006/relationships/slide" Target="slides/slide31.xml"/><Relationship Id="rId78" Type="http://schemas.openxmlformats.org/officeDocument/2006/relationships/slide" Target="slides/slide36.xml"/><Relationship Id="rId81" Type="http://schemas.openxmlformats.org/officeDocument/2006/relationships/slide" Target="slides/slide39.xml"/><Relationship Id="rId86" Type="http://schemas.openxmlformats.org/officeDocument/2006/relationships/slide" Target="slides/slide44.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 Target="slides/slide8.xml"/><Relationship Id="rId55" Type="http://schemas.openxmlformats.org/officeDocument/2006/relationships/slide" Target="slides/slide13.xml"/><Relationship Id="rId76" Type="http://schemas.openxmlformats.org/officeDocument/2006/relationships/slide" Target="slides/slide34.xml"/><Relationship Id="rId7" Type="http://schemas.openxmlformats.org/officeDocument/2006/relationships/slideMaster" Target="slideMasters/slideMaster7.xml"/><Relationship Id="rId71" Type="http://schemas.openxmlformats.org/officeDocument/2006/relationships/slide" Target="slides/slide2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 Target="slides/slide3.xml"/><Relationship Id="rId66" Type="http://schemas.openxmlformats.org/officeDocument/2006/relationships/slide" Target="slides/slide24.xml"/><Relationship Id="rId87" Type="http://schemas.openxmlformats.org/officeDocument/2006/relationships/slide" Target="slides/slide45.xml"/><Relationship Id="rId61" Type="http://schemas.openxmlformats.org/officeDocument/2006/relationships/slide" Target="slides/slide19.xml"/><Relationship Id="rId82" Type="http://schemas.openxmlformats.org/officeDocument/2006/relationships/slide" Target="slides/slide4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4.xml"/><Relationship Id="rId77"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02289"/>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602289"/>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9D639F9-8FBE-4D47-A433-5DA09632C3E3}" type="datetimeFigureOut">
              <a:rPr lang="en-US"/>
              <a:pPr>
                <a:defRPr/>
              </a:pPr>
              <a:t>5/21/2013</a:t>
            </a:fld>
            <a:endParaRPr lang="en-US"/>
          </a:p>
        </p:txBody>
      </p:sp>
      <p:sp>
        <p:nvSpPr>
          <p:cNvPr id="4" name="Slide Image Placeholder 3"/>
          <p:cNvSpPr>
            <a:spLocks noGrp="1" noRot="1" noChangeAspect="1"/>
          </p:cNvSpPr>
          <p:nvPr>
            <p:ph type="sldImg" idx="2"/>
          </p:nvPr>
        </p:nvSpPr>
        <p:spPr>
          <a:xfrm>
            <a:off x="1925638" y="873125"/>
            <a:ext cx="3005137" cy="225583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381000" y="3346625"/>
            <a:ext cx="6096000" cy="778954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11435248"/>
            <a:ext cx="2971800" cy="60228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11435248"/>
            <a:ext cx="2971800" cy="60228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197364D-C55B-463C-9E58-3FEBC9E83C41}" type="slidenum">
              <a:rPr lang="en-US"/>
              <a:pPr>
                <a:defRPr/>
              </a:pPr>
              <a:t>‹#›</a:t>
            </a:fld>
            <a:endParaRPr lang="en-US"/>
          </a:p>
        </p:txBody>
      </p:sp>
    </p:spTree>
    <p:extLst>
      <p:ext uri="{BB962C8B-B14F-4D97-AF65-F5344CB8AC3E}">
        <p14:creationId xmlns:p14="http://schemas.microsoft.com/office/powerpoint/2010/main" val="33767739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0" i="0" kern="1200" dirty="0" smtClean="0">
                <a:solidFill>
                  <a:schemeClr val="tx1"/>
                </a:solidFill>
                <a:latin typeface="+mn-lt"/>
                <a:ea typeface="+mn-ea"/>
                <a:cs typeface="+mn-cs"/>
              </a:rPr>
              <a:t>Make no mistake—that which unites us is reaching and serving young people to help them grow into good, strong citizens. It is critical that we move forward together.</a:t>
            </a:r>
          </a:p>
          <a:p>
            <a:endParaRPr lang="en-US" sz="1200" b="0" i="0" kern="1200" dirty="0" smtClean="0">
              <a:solidFill>
                <a:schemeClr val="tx1"/>
              </a:solidFill>
              <a:latin typeface="+mn-lt"/>
              <a:ea typeface="+mn-ea"/>
              <a:cs typeface="+mn-cs"/>
            </a:endParaRPr>
          </a:p>
          <a:p>
            <a:r>
              <a:rPr lang="en-US" sz="1600" b="1" i="0" kern="1200" dirty="0" smtClean="0">
                <a:solidFill>
                  <a:schemeClr val="tx1"/>
                </a:solidFill>
                <a:latin typeface="+mn-lt"/>
                <a:ea typeface="+mn-ea"/>
                <a:cs typeface="+mn-cs"/>
              </a:rPr>
              <a:t>In many ways, the spirit of the commissioner corps is the glue that ties us together as volunteers. Our commissioner corps can and should lead the way as we move forward together.</a:t>
            </a:r>
            <a:endParaRPr lang="en-US" sz="2400" b="1"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LcPeriod" startAt="4"/>
            </a:pPr>
            <a:endParaRPr lang="en-US" sz="2400"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LcPeriod" startAt="4"/>
            </a:pPr>
            <a:endParaRPr lang="en-US" sz="2400"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LcParenR"/>
            </a:pPr>
            <a:endParaRPr lang="en-US" b="0"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LcParenR"/>
            </a:pPr>
            <a:endParaRPr lang="en-US" b="0"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LcParenR"/>
            </a:pPr>
            <a:endParaRPr lang="en-US" b="0"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None/>
            </a:pPr>
            <a:endParaRPr lang="en-US" b="0"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None/>
            </a:pPr>
            <a:endParaRPr lang="en-US" b="0"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None/>
            </a:pPr>
            <a:endParaRPr lang="en-US" b="0"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r>
              <a:rPr lang="en-US" sz="1600" b="1" dirty="0" smtClean="0">
                <a:solidFill>
                  <a:schemeClr val="hlink"/>
                </a:solidFill>
                <a:effectLst>
                  <a:outerShdw blurRad="38100" dist="38100" dir="2700000" algn="tl">
                    <a:srgbClr val="C0C0C0"/>
                  </a:outerShdw>
                </a:effectLst>
              </a:rPr>
              <a:t>Set the Example!</a:t>
            </a:r>
          </a:p>
          <a:p>
            <a:pPr>
              <a:buNone/>
            </a:pPr>
            <a:r>
              <a:rPr lang="en-US" sz="1600" dirty="0" smtClean="0"/>
              <a:t>While Scouters may wear the insignia to which they are entitled, a ‘total display’ may not be in the best taste if the uniform looks overcrowded.  </a:t>
            </a:r>
          </a:p>
          <a:p>
            <a:pPr>
              <a:buNone/>
            </a:pPr>
            <a:endParaRPr lang="en-US" sz="1600" dirty="0" smtClean="0"/>
          </a:p>
          <a:p>
            <a:pPr>
              <a:buNone/>
            </a:pPr>
            <a:r>
              <a:rPr lang="en-US" sz="1600" dirty="0" smtClean="0"/>
              <a:t>The Commissioner who wears only his Commissioner emblem, council shoulder patch and service star on his uniform is never guilty of poor taste.</a:t>
            </a:r>
          </a:p>
          <a:p>
            <a:pPr>
              <a:buNone/>
            </a:pPr>
            <a:endParaRPr lang="en-US" sz="1600" b="0" i="0" kern="1200" baseline="0" dirty="0" smtClean="0">
              <a:solidFill>
                <a:schemeClr val="tx1"/>
              </a:solidFill>
              <a:latin typeface="+mn-lt"/>
              <a:ea typeface="+mn-ea"/>
              <a:cs typeface="+mn-cs"/>
            </a:endParaRPr>
          </a:p>
          <a:p>
            <a:pPr>
              <a:buNone/>
            </a:pPr>
            <a:r>
              <a:rPr lang="en-US" sz="1600" b="0" i="1" kern="1200" baseline="0" dirty="0" smtClean="0">
                <a:solidFill>
                  <a:schemeClr val="tx1"/>
                </a:solidFill>
                <a:latin typeface="+mn-lt"/>
                <a:ea typeface="+mn-ea"/>
                <a:cs typeface="+mn-cs"/>
              </a:rPr>
              <a:t>SOURCE: Scoutmaster Handbook – replacing Scoutmaster with Commissioner.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sz="1600" b="1" kern="1200" baseline="0" dirty="0" smtClean="0">
                <a:solidFill>
                  <a:schemeClr val="tx1"/>
                </a:solidFill>
                <a:latin typeface="+mn-lt"/>
                <a:ea typeface="+mn-ea"/>
                <a:cs typeface="+mn-cs"/>
              </a:rPr>
              <a:t>Commissioners set a personal example with correct uniforming and a modest display of badges. </a:t>
            </a:r>
          </a:p>
          <a:p>
            <a:endParaRPr lang="en-US" sz="1600" kern="1200" baseline="0" dirty="0" smtClean="0">
              <a:solidFill>
                <a:schemeClr val="tx1"/>
              </a:solidFill>
              <a:latin typeface="+mn-lt"/>
              <a:ea typeface="+mn-ea"/>
              <a:cs typeface="+mn-cs"/>
            </a:endParaRPr>
          </a:p>
          <a:p>
            <a:r>
              <a:rPr lang="en-US" sz="1600" kern="1200" baseline="0" dirty="0" smtClean="0">
                <a:solidFill>
                  <a:schemeClr val="tx1"/>
                </a:solidFill>
                <a:latin typeface="+mn-lt"/>
                <a:ea typeface="+mn-ea"/>
                <a:cs typeface="+mn-cs"/>
              </a:rPr>
              <a:t>What is a modest display of badges? </a:t>
            </a:r>
          </a:p>
          <a:p>
            <a:r>
              <a:rPr lang="en-US" sz="1600" kern="1200" baseline="0" dirty="0" smtClean="0">
                <a:solidFill>
                  <a:schemeClr val="tx1"/>
                </a:solidFill>
                <a:latin typeface="+mn-lt"/>
                <a:ea typeface="+mn-ea"/>
                <a:cs typeface="+mn-cs"/>
              </a:rPr>
              <a:t>It has often been said that unit leaders wear most of their badges on the uniforms of their youth members. </a:t>
            </a:r>
          </a:p>
          <a:p>
            <a:r>
              <a:rPr lang="en-US" sz="1600" kern="1200" baseline="0" dirty="0" smtClean="0">
                <a:solidFill>
                  <a:schemeClr val="tx1"/>
                </a:solidFill>
                <a:latin typeface="+mn-lt"/>
                <a:ea typeface="+mn-ea"/>
                <a:cs typeface="+mn-cs"/>
              </a:rPr>
              <a:t>It might also be said that commissioners wear most of their badges on the uniforms of their unit leaders. </a:t>
            </a:r>
          </a:p>
          <a:p>
            <a:endParaRPr lang="en-US" sz="1600" kern="1200" baseline="0" dirty="0" smtClean="0">
              <a:solidFill>
                <a:schemeClr val="tx1"/>
              </a:solidFill>
              <a:latin typeface="+mn-lt"/>
              <a:ea typeface="+mn-ea"/>
              <a:cs typeface="+mn-cs"/>
            </a:endParaRPr>
          </a:p>
          <a:p>
            <a:r>
              <a:rPr lang="en-US" sz="1600" kern="1200" baseline="0" dirty="0" smtClean="0">
                <a:solidFill>
                  <a:schemeClr val="tx1"/>
                </a:solidFill>
                <a:latin typeface="+mn-lt"/>
                <a:ea typeface="+mn-ea"/>
                <a:cs typeface="+mn-cs"/>
              </a:rPr>
              <a:t>Most of a commissioner’s badges should reflect their service at a council or district level. </a:t>
            </a:r>
          </a:p>
          <a:p>
            <a:r>
              <a:rPr lang="en-US" sz="1600" kern="1200" baseline="0" dirty="0" smtClean="0">
                <a:solidFill>
                  <a:schemeClr val="tx1"/>
                </a:solidFill>
                <a:latin typeface="+mn-lt"/>
                <a:ea typeface="+mn-ea"/>
                <a:cs typeface="+mn-cs"/>
              </a:rPr>
              <a:t>For example, they proudly wear the JTE District emblem, but good taste might dictate that they refrain from wearing the JTE Unit emblem simply because they serve on the troop committee of their son’s JTE troop.</a:t>
            </a:r>
          </a:p>
          <a:p>
            <a:endParaRPr lang="en-US" sz="1600" b="1" kern="1200" baseline="0" dirty="0" smtClean="0">
              <a:solidFill>
                <a:schemeClr val="tx1"/>
              </a:solidFill>
              <a:latin typeface="+mn-lt"/>
              <a:ea typeface="+mn-ea"/>
              <a:cs typeface="+mn-cs"/>
            </a:endParaRPr>
          </a:p>
          <a:p>
            <a:r>
              <a:rPr lang="en-US" sz="1600" b="1" kern="1200" baseline="0" dirty="0" smtClean="0">
                <a:solidFill>
                  <a:schemeClr val="tx1"/>
                </a:solidFill>
                <a:latin typeface="+mn-lt"/>
                <a:ea typeface="+mn-ea"/>
                <a:cs typeface="+mn-cs"/>
              </a:rPr>
              <a:t>Insignia Guide – Page 61 “It is recommended that the number of knots be limited to three rows of three (a total of nine knots).”</a:t>
            </a:r>
          </a:p>
          <a:p>
            <a:endParaRPr lang="en-US" sz="1600" b="0" i="0" kern="1200" baseline="0" dirty="0" smtClean="0">
              <a:solidFill>
                <a:schemeClr val="tx1"/>
              </a:solidFill>
              <a:latin typeface="+mn-lt"/>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sz="1600" dirty="0" smtClean="0"/>
              <a:t>All Commissioners</a:t>
            </a:r>
          </a:p>
          <a:p>
            <a:r>
              <a:rPr lang="en-US" sz="1600" dirty="0" smtClean="0"/>
              <a:t>Integral part of </a:t>
            </a:r>
            <a:br>
              <a:rPr lang="en-US" sz="1600" dirty="0" smtClean="0"/>
            </a:br>
            <a:r>
              <a:rPr lang="en-US" sz="1600" dirty="0" smtClean="0"/>
              <a:t>Annual Commissioner Service Plan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r>
              <a:rPr lang="en-US" sz="1800" b="1" dirty="0" smtClean="0">
                <a:solidFill>
                  <a:schemeClr val="hlink"/>
                </a:solidFill>
                <a:effectLst>
                  <a:outerShdw blurRad="38100" dist="38100" dir="2700000" algn="tl">
                    <a:srgbClr val="C0C0C0"/>
                  </a:outerShdw>
                </a:effectLst>
              </a:rPr>
              <a:t>Why:</a:t>
            </a:r>
          </a:p>
          <a:p>
            <a:r>
              <a:rPr lang="en-US" sz="1600" dirty="0" smtClean="0"/>
              <a:t>One of the “Six Major Tasks for Volunteer Success”</a:t>
            </a:r>
          </a:p>
          <a:p>
            <a:r>
              <a:rPr lang="en-US" sz="1600" dirty="0" smtClean="0"/>
              <a:t>Helps commissioners regularly evaluate how they’re doing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r>
              <a:rPr lang="en-US" sz="1800" b="1" dirty="0" smtClean="0">
                <a:solidFill>
                  <a:schemeClr val="hlink"/>
                </a:solidFill>
                <a:effectLst>
                  <a:outerShdw blurRad="38100" dist="38100" dir="2700000" algn="tl">
                    <a:srgbClr val="C0C0C0"/>
                  </a:outerShdw>
                </a:effectLst>
              </a:rPr>
              <a:t>When:</a:t>
            </a:r>
          </a:p>
          <a:p>
            <a:r>
              <a:rPr lang="en-US" sz="1600" dirty="0" smtClean="0"/>
              <a:t>Quarterly, semiannually, or annually</a:t>
            </a:r>
          </a:p>
          <a:p>
            <a:r>
              <a:rPr lang="en-US" sz="1600" dirty="0" smtClean="0"/>
              <a:t>As needed</a:t>
            </a:r>
            <a:r>
              <a:rPr lang="en-US" sz="1600" b="0" i="0" dirty="0" smtClean="0"/>
              <a:t>.</a:t>
            </a:r>
            <a:endParaRPr lang="en-US" sz="1600" b="0" i="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r>
              <a:rPr lang="en-US" sz="1600" b="1" dirty="0" smtClean="0">
                <a:solidFill>
                  <a:schemeClr val="hlink"/>
                </a:solidFill>
                <a:effectLst>
                  <a:outerShdw blurRad="38100" dist="38100" dir="2700000" algn="tl">
                    <a:srgbClr val="C0C0C0"/>
                  </a:outerShdw>
                </a:effectLst>
              </a:rPr>
              <a:t>How:</a:t>
            </a:r>
          </a:p>
          <a:p>
            <a:pPr>
              <a:buFont typeface="Arial" pitchFamily="34" charset="0"/>
              <a:buChar char="•"/>
            </a:pPr>
            <a:r>
              <a:rPr lang="en-US" sz="1600" dirty="0" smtClean="0"/>
              <a:t>Involve Pack or Troop leaders</a:t>
            </a:r>
            <a:endParaRPr lang="en-US" sz="1600" b="1" dirty="0" smtClean="0"/>
          </a:p>
          <a:p>
            <a:pPr lvl="1"/>
            <a:r>
              <a:rPr lang="en-US" sz="1600" dirty="0" smtClean="0"/>
              <a:t>SPL with you to inspect Troop</a:t>
            </a:r>
            <a:endParaRPr lang="en-US" sz="1600" b="1" dirty="0" smtClean="0"/>
          </a:p>
          <a:p>
            <a:pPr lvl="1"/>
            <a:r>
              <a:rPr lang="en-US" sz="1600" dirty="0" smtClean="0"/>
              <a:t>PL with you to inspect Patrol</a:t>
            </a:r>
            <a:endParaRPr lang="en-US" sz="1600" b="1" dirty="0" smtClean="0"/>
          </a:p>
          <a:p>
            <a:pPr lvl="1"/>
            <a:r>
              <a:rPr lang="en-US" sz="1600" dirty="0" smtClean="0"/>
              <a:t>DC with you for their Dens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r>
              <a:rPr lang="en-US" sz="1600" b="1" dirty="0" smtClean="0">
                <a:solidFill>
                  <a:schemeClr val="hlink"/>
                </a:solidFill>
                <a:effectLst>
                  <a:outerShdw blurRad="38100" dist="38100" dir="2700000" algn="tl">
                    <a:srgbClr val="C0C0C0"/>
                  </a:outerShdw>
                </a:effectLst>
              </a:rPr>
              <a:t>How:</a:t>
            </a:r>
          </a:p>
          <a:p>
            <a:pPr>
              <a:buFont typeface="Arial" pitchFamily="34" charset="0"/>
              <a:buChar char="•"/>
            </a:pPr>
            <a:r>
              <a:rPr lang="en-US" sz="1600" dirty="0" smtClean="0"/>
              <a:t>Use inspection sheets</a:t>
            </a:r>
          </a:p>
          <a:p>
            <a:pPr>
              <a:buFont typeface="Arial" pitchFamily="34" charset="0"/>
              <a:buChar char="•"/>
            </a:pPr>
            <a:r>
              <a:rPr lang="en-US" sz="1600" dirty="0" smtClean="0"/>
              <a:t>Find things to compliment during inspection</a:t>
            </a:r>
          </a:p>
          <a:p>
            <a:pPr>
              <a:buFont typeface="Arial" pitchFamily="34" charset="0"/>
              <a:buChar char="•"/>
            </a:pPr>
            <a:r>
              <a:rPr lang="en-US" sz="1600" dirty="0" smtClean="0"/>
              <a:t>Brief complimentary statement at end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r>
              <a:rPr lang="en-US" sz="1600" b="1" dirty="0" smtClean="0">
                <a:solidFill>
                  <a:schemeClr val="hlink"/>
                </a:solidFill>
                <a:effectLst>
                  <a:outerShdw blurRad="38100" dist="38100" dir="2700000" algn="tl">
                    <a:srgbClr val="C0C0C0"/>
                  </a:outerShdw>
                </a:effectLst>
              </a:rPr>
              <a:t>Commissioner-BSA.org</a:t>
            </a:r>
          </a:p>
          <a:p>
            <a:pPr>
              <a:buNone/>
            </a:pPr>
            <a:endParaRPr lang="en-US" sz="1600" b="1" i="1" dirty="0" smtClean="0">
              <a:solidFill>
                <a:schemeClr val="hlink"/>
              </a:solidFill>
              <a:effectLst>
                <a:outerShdw blurRad="38100" dist="38100" dir="2700000" algn="tl">
                  <a:srgbClr val="C0C0C0"/>
                </a:outerShdw>
              </a:effectLst>
            </a:endParaRPr>
          </a:p>
          <a:p>
            <a:pPr>
              <a:buNone/>
            </a:pPr>
            <a:r>
              <a:rPr lang="en-US" sz="1600" b="1" i="1" dirty="0" smtClean="0">
                <a:solidFill>
                  <a:schemeClr val="hlink"/>
                </a:solidFill>
                <a:effectLst>
                  <a:outerShdw blurRad="38100" dist="38100" dir="2700000" algn="tl">
                    <a:srgbClr val="C0C0C0"/>
                  </a:outerShdw>
                </a:effectLst>
              </a:rPr>
              <a:t>Right</a:t>
            </a:r>
            <a:r>
              <a:rPr lang="en-US" sz="1600" b="1" i="1" baseline="0" dirty="0" smtClean="0">
                <a:solidFill>
                  <a:schemeClr val="hlink"/>
                </a:solidFill>
                <a:effectLst>
                  <a:outerShdw blurRad="38100" dist="38100" dir="2700000" algn="tl">
                    <a:srgbClr val="C0C0C0"/>
                  </a:outerShdw>
                </a:effectLst>
              </a:rPr>
              <a:t> under the April training PowerPoint</a:t>
            </a:r>
            <a:endParaRPr lang="en-US" sz="1400" b="0" i="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endParaRPr lang="en-US" sz="1400" b="0" i="1"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endParaRPr lang="en-US" sz="1400" b="0" i="1"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endParaRPr lang="en-US" sz="1400" b="0" i="1"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endParaRPr lang="en-US" sz="1400" b="0" i="1"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endParaRPr lang="en-US" sz="1400" b="0" i="1"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solidFill>
                  <a:schemeClr val="hlink"/>
                </a:solidFill>
                <a:effectLst>
                  <a:outerShdw blurRad="38100" dist="38100" dir="2700000" algn="tl">
                    <a:srgbClr val="C0C0C0"/>
                  </a:outerShdw>
                </a:effectLst>
                <a:latin typeface="+mn-lt"/>
                <a:ea typeface="+mn-ea"/>
                <a:cs typeface="+mn-cs"/>
              </a:rPr>
              <a:t>Questions?</a:t>
            </a:r>
            <a:endParaRPr lang="en-US" sz="1800"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r>
              <a:rPr lang="en-US" sz="1800" b="1" dirty="0" smtClean="0">
                <a:solidFill>
                  <a:schemeClr val="hlink"/>
                </a:solidFill>
                <a:effectLst>
                  <a:outerShdw blurRad="38100" dist="38100" dir="2700000" algn="tl">
                    <a:srgbClr val="C0C0C0"/>
                  </a:outerShdw>
                </a:effectLst>
              </a:rPr>
              <a:t>Who:</a:t>
            </a:r>
          </a:p>
          <a:p>
            <a:r>
              <a:rPr lang="en-US" sz="1600" dirty="0" smtClean="0"/>
              <a:t>District Key 3</a:t>
            </a:r>
          </a:p>
          <a:p>
            <a:r>
              <a:rPr lang="en-US" sz="1600" dirty="0" smtClean="0"/>
              <a:t>Others as determined by </a:t>
            </a:r>
            <a:br>
              <a:rPr lang="en-US" sz="1600" dirty="0" smtClean="0"/>
            </a:br>
            <a:r>
              <a:rPr lang="en-US" sz="1600" dirty="0" smtClean="0"/>
              <a:t>SE, CP, CC, DFS, etc.</a:t>
            </a:r>
            <a:endParaRPr lang="en-US" sz="160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r>
              <a:rPr lang="en-US" sz="4000" b="1" dirty="0" smtClean="0">
                <a:solidFill>
                  <a:schemeClr val="hlink"/>
                </a:solidFill>
                <a:effectLst>
                  <a:outerShdw blurRad="38100" dist="38100" dir="2700000" algn="tl">
                    <a:srgbClr val="C0C0C0"/>
                  </a:outerShdw>
                </a:effectLst>
              </a:rPr>
              <a:t>Why:</a:t>
            </a:r>
          </a:p>
          <a:p>
            <a:r>
              <a:rPr lang="en-US" sz="3200" dirty="0" smtClean="0"/>
              <a:t>Let’s you know when you’ve done a good job!</a:t>
            </a:r>
          </a:p>
          <a:p>
            <a:r>
              <a:rPr lang="en-US" sz="3200" dirty="0" smtClean="0"/>
              <a:t>District Scouters want their time and talent to have a maximum benefit to youth</a:t>
            </a:r>
          </a:p>
          <a:p>
            <a:r>
              <a:rPr lang="en-US" sz="3200" dirty="0" smtClean="0"/>
              <a:t>One of the “Six Major Tasks for Volunteer Success</a:t>
            </a:r>
            <a:r>
              <a:rPr lang="en-US" sz="3600" dirty="0" smtClean="0"/>
              <a:t>”</a:t>
            </a:r>
            <a:endParaRPr lang="en-US" sz="200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r>
              <a:rPr lang="en-US" sz="1800" b="1" dirty="0" smtClean="0">
                <a:solidFill>
                  <a:schemeClr val="hlink"/>
                </a:solidFill>
                <a:effectLst>
                  <a:outerShdw blurRad="38100" dist="38100" dir="2700000" algn="tl">
                    <a:srgbClr val="C0C0C0"/>
                  </a:outerShdw>
                </a:effectLst>
              </a:rPr>
              <a:t>Why:</a:t>
            </a:r>
            <a:endParaRPr lang="en-US" sz="1050" dirty="0" smtClean="0"/>
          </a:p>
          <a:p>
            <a:r>
              <a:rPr lang="en-US" sz="1800" i="1" dirty="0" smtClean="0"/>
              <a:t>You are successful when the district meets its goals because of your efforts and those of others on the operating committees.</a:t>
            </a:r>
            <a:endParaRPr lang="en-US" sz="1800" i="1"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r>
              <a:rPr lang="en-US" sz="3600" b="1" dirty="0" smtClean="0">
                <a:solidFill>
                  <a:schemeClr val="hlink"/>
                </a:solidFill>
                <a:effectLst>
                  <a:outerShdw blurRad="38100" dist="38100" dir="2700000" algn="tl">
                    <a:srgbClr val="C0C0C0"/>
                  </a:outerShdw>
                </a:effectLst>
              </a:rPr>
              <a:t>When:</a:t>
            </a:r>
          </a:p>
          <a:p>
            <a:r>
              <a:rPr lang="en-US" sz="3200" dirty="0" smtClean="0"/>
              <a:t>Annually</a:t>
            </a:r>
          </a:p>
          <a:p>
            <a:r>
              <a:rPr lang="en-US" sz="3200" dirty="0" smtClean="0"/>
              <a:t>Used in conjunction with JTE</a:t>
            </a:r>
          </a:p>
          <a:p>
            <a:r>
              <a:rPr lang="en-US" sz="3200" dirty="0" smtClean="0"/>
              <a:t>Suggested times</a:t>
            </a:r>
          </a:p>
          <a:p>
            <a:pPr lvl="1"/>
            <a:r>
              <a:rPr lang="en-US" sz="2800" dirty="0" smtClean="0"/>
              <a:t>Prior to District Annual Meeting</a:t>
            </a:r>
          </a:p>
          <a:p>
            <a:pPr lvl="1"/>
            <a:r>
              <a:rPr lang="en-US" sz="2800" dirty="0" smtClean="0"/>
              <a:t>End of the year</a:t>
            </a:r>
          </a:p>
          <a:p>
            <a:pPr lvl="1"/>
            <a:r>
              <a:rPr lang="en-US" sz="2800" dirty="0" smtClean="0"/>
              <a:t>During annual planning conference</a:t>
            </a:r>
          </a:p>
          <a:p>
            <a:pPr lvl="1"/>
            <a:r>
              <a:rPr lang="en-US" sz="2800" dirty="0" smtClean="0"/>
              <a:t>Other?</a:t>
            </a:r>
            <a:endParaRPr lang="en-US" sz="28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r>
              <a:rPr lang="en-US" sz="1800" b="1" dirty="0" smtClean="0">
                <a:solidFill>
                  <a:schemeClr val="hlink"/>
                </a:solidFill>
                <a:effectLst>
                  <a:outerShdw blurRad="38100" dist="38100" dir="2700000" algn="tl">
                    <a:srgbClr val="C0C0C0"/>
                  </a:outerShdw>
                </a:effectLst>
              </a:rPr>
              <a:t>Key Resource:</a:t>
            </a:r>
          </a:p>
          <a:p>
            <a:r>
              <a:rPr lang="en-US" sz="1600" dirty="0" smtClean="0"/>
              <a:t>34739 Handbook for District Operations</a:t>
            </a:r>
            <a:endParaRPr lang="en-US" sz="1600" i="1"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r>
              <a:rPr lang="en-US" sz="1800" b="1" dirty="0" smtClean="0">
                <a:solidFill>
                  <a:schemeClr val="hlink"/>
                </a:solidFill>
                <a:effectLst>
                  <a:outerShdw blurRad="38100" dist="38100" dir="2700000" algn="tl">
                    <a:srgbClr val="C0C0C0"/>
                  </a:outerShdw>
                </a:effectLst>
              </a:rPr>
              <a:t>How:</a:t>
            </a:r>
          </a:p>
          <a:p>
            <a:r>
              <a:rPr lang="en-US" sz="1600" dirty="0" smtClean="0"/>
              <a:t>Evaluators assigned sections of guide</a:t>
            </a:r>
          </a:p>
          <a:p>
            <a:r>
              <a:rPr lang="en-US" sz="1600" dirty="0" smtClean="0"/>
              <a:t>Set deadline</a:t>
            </a:r>
          </a:p>
          <a:p>
            <a:r>
              <a:rPr lang="en-US" sz="1600" dirty="0" smtClean="0"/>
              <a:t>Return parts to USE</a:t>
            </a:r>
          </a:p>
          <a:p>
            <a:r>
              <a:rPr lang="en-US" sz="1600" dirty="0" smtClean="0"/>
              <a:t>Review master</a:t>
            </a:r>
          </a:p>
          <a:p>
            <a:r>
              <a:rPr lang="en-US" sz="1600" dirty="0" smtClean="0"/>
              <a:t>Agree on improvements needed</a:t>
            </a:r>
          </a:p>
          <a:p>
            <a:r>
              <a:rPr lang="en-US" sz="1600" dirty="0" smtClean="0"/>
              <a:t>Prioritize</a:t>
            </a:r>
            <a:endParaRPr lang="en-US" sz="1400"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r>
              <a:rPr lang="en-US" sz="1600" b="1" dirty="0" smtClean="0">
                <a:solidFill>
                  <a:schemeClr val="hlink"/>
                </a:solidFill>
                <a:effectLst>
                  <a:outerShdw blurRad="38100" dist="38100" dir="2700000" algn="tl">
                    <a:srgbClr val="C0C0C0"/>
                  </a:outerShdw>
                </a:effectLst>
              </a:rPr>
              <a:t>How:</a:t>
            </a:r>
          </a:p>
          <a:p>
            <a:pPr>
              <a:buFont typeface="Arial" pitchFamily="34" charset="0"/>
              <a:buChar char="•"/>
            </a:pPr>
            <a:r>
              <a:rPr lang="en-US" sz="1600" dirty="0" smtClean="0"/>
              <a:t>Involve Pack or Troop leaders</a:t>
            </a:r>
            <a:endParaRPr lang="en-US" sz="1600" b="1" dirty="0" smtClean="0"/>
          </a:p>
          <a:p>
            <a:pPr lvl="1"/>
            <a:r>
              <a:rPr lang="en-US" sz="1600" dirty="0" smtClean="0"/>
              <a:t>SPL with you to inspect Troop</a:t>
            </a:r>
            <a:endParaRPr lang="en-US" sz="1600" b="1" dirty="0" smtClean="0"/>
          </a:p>
          <a:p>
            <a:pPr lvl="1"/>
            <a:r>
              <a:rPr lang="en-US" sz="1600" dirty="0" smtClean="0"/>
              <a:t>PL with you to inspect Patrol</a:t>
            </a:r>
            <a:endParaRPr lang="en-US" sz="1600" b="1" dirty="0" smtClean="0"/>
          </a:p>
          <a:p>
            <a:pPr lvl="1"/>
            <a:r>
              <a:rPr lang="en-US" sz="1600" dirty="0" smtClean="0"/>
              <a:t>DC with you for their Dens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r>
              <a:rPr lang="en-US" sz="1800" b="1" dirty="0" smtClean="0">
                <a:solidFill>
                  <a:schemeClr val="hlink"/>
                </a:solidFill>
                <a:effectLst>
                  <a:outerShdw blurRad="38100" dist="38100" dir="2700000" algn="tl">
                    <a:srgbClr val="C0C0C0"/>
                  </a:outerShdw>
                </a:effectLst>
              </a:rPr>
              <a:t>Key Resource:</a:t>
            </a:r>
          </a:p>
          <a:p>
            <a:r>
              <a:rPr lang="en-US" sz="1600" dirty="0" smtClean="0"/>
              <a:t>34739 Handbook for District Operations</a:t>
            </a:r>
            <a:endParaRPr lang="en-US" sz="1600" i="1"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r>
              <a:rPr lang="en-US" sz="1800" b="1" dirty="0" smtClean="0">
                <a:solidFill>
                  <a:schemeClr val="hlink"/>
                </a:solidFill>
                <a:effectLst>
                  <a:outerShdw blurRad="38100" dist="38100" dir="2700000" algn="tl">
                    <a:srgbClr val="C0C0C0"/>
                  </a:outerShdw>
                </a:effectLst>
              </a:rPr>
              <a:t>Other Resources</a:t>
            </a:r>
          </a:p>
          <a:p>
            <a:r>
              <a:rPr lang="en-US" sz="1600" dirty="0" smtClean="0"/>
              <a:t>#513-002 Council &amp; District Plan Book</a:t>
            </a:r>
            <a:endParaRPr lang="en-US" sz="1600" b="1" dirty="0" smtClean="0"/>
          </a:p>
          <a:p>
            <a:r>
              <a:rPr lang="en-US" sz="1600" dirty="0" smtClean="0"/>
              <a:t>#34512 Selecting District People</a:t>
            </a:r>
            <a:endParaRPr lang="en-US" sz="1400"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r>
              <a:rPr lang="en-US" sz="2000" b="1" dirty="0" smtClean="0">
                <a:solidFill>
                  <a:schemeClr val="hlink"/>
                </a:solidFill>
                <a:effectLst>
                  <a:outerShdw blurRad="38100" dist="38100" dir="2700000" algn="tl">
                    <a:srgbClr val="C0C0C0"/>
                  </a:outerShdw>
                </a:effectLst>
              </a:rPr>
              <a:t>Internet Resources</a:t>
            </a:r>
          </a:p>
          <a:p>
            <a:r>
              <a:rPr lang="en-US" sz="1600" dirty="0" smtClean="0"/>
              <a:t>scouting.org/Commissioners/operations.aspx</a:t>
            </a:r>
            <a:endParaRPr lang="en-US" sz="1400"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endParaRPr lang="en-US" sz="1400" b="0" i="1"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p:spPr>
      </p:sp>
      <p:sp>
        <p:nvSpPr>
          <p:cNvPr id="1617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Miss This!</a:t>
            </a:r>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Commissioner Award of Excellence in Unit Service</a:t>
            </a:r>
            <a:endParaRPr lang="en-US" sz="1400" b="1"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1.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AD6BD3BB-2663-42A8-823D-A4A94D4BF8B9}" type="datetime1">
              <a:rPr lang="en-US" smtClean="0"/>
              <a:pPr>
                <a:defRPr/>
              </a:pPr>
              <a:t>5/21/2013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DDE3366-C31E-43CF-90E9-48B09332E02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549E06E-BE7D-4CAE-B57E-B8C3BC61624C}" type="datetime1">
              <a:rPr lang="en-US" smtClean="0"/>
              <a:pPr>
                <a:defRPr/>
              </a:pPr>
              <a:t>5/21/2013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86535AD-D556-46FE-B23E-34EDA9EB00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3467382-A389-4B15-B235-FA71E72DF90C}" type="datetime1">
              <a:rPr lang="en-US" smtClean="0"/>
              <a:pPr>
                <a:defRPr/>
              </a:pPr>
              <a:t>5/21/2013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33E6A72-8448-4BE3-B001-7A57D5E1D0D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
        <p:nvSpPr>
          <p:cNvPr id="6" name="Date Placeholder 3"/>
          <p:cNvSpPr>
            <a:spLocks noGrp="1"/>
          </p:cNvSpPr>
          <p:nvPr>
            <p:ph type="dt" sz="half" idx="11"/>
          </p:nvPr>
        </p:nvSpPr>
        <p:spPr/>
        <p:txBody>
          <a:bodyPr/>
          <a:lstStyle>
            <a:lvl1pPr>
              <a:defRPr/>
            </a:lvl1pPr>
          </a:lstStyle>
          <a:p>
            <a:fld id="{C92B2311-2AEF-433F-8673-CCFB18527A70}" type="datetime1">
              <a:rPr lang="en-US" smtClean="0"/>
              <a:pPr/>
              <a:t>5/21/2013</a:t>
            </a:fld>
            <a:endParaRPr lang="en-US"/>
          </a:p>
        </p:txBody>
      </p:sp>
      <p:pic>
        <p:nvPicPr>
          <p:cNvPr id="7" name="Picture 6" descr="ArcherSilo_blue.png"/>
          <p:cNvPicPr>
            <a:picLocks noChangeAspect="1"/>
          </p:cNvPicPr>
          <p:nvPr userDrawn="1"/>
        </p:nvPicPr>
        <p:blipFill>
          <a:blip r:embed="rId2" cstate="print">
            <a:lum bright="70000" contrast="-70000"/>
          </a:blip>
          <a:stretch>
            <a:fillRect/>
          </a:stretch>
        </p:blipFill>
        <p:spPr>
          <a:xfrm flipH="1">
            <a:off x="1219200" y="5852160"/>
            <a:ext cx="438137" cy="1005840"/>
          </a:xfrm>
          <a:prstGeom prst="rect">
            <a:avLst/>
          </a:prstGeom>
        </p:spPr>
      </p:pic>
      <p:pic>
        <p:nvPicPr>
          <p:cNvPr id="8" name="Picture 7" descr="SailboatSilo_Blue.png"/>
          <p:cNvPicPr>
            <a:picLocks noChangeAspect="1"/>
          </p:cNvPicPr>
          <p:nvPr userDrawn="1"/>
        </p:nvPicPr>
        <p:blipFill>
          <a:blip r:embed="rId3" cstate="print">
            <a:lum bright="70000" contrast="-70000"/>
          </a:blip>
          <a:stretch>
            <a:fillRect/>
          </a:stretch>
        </p:blipFill>
        <p:spPr>
          <a:xfrm rot="21040841">
            <a:off x="1234300" y="2415080"/>
            <a:ext cx="749973" cy="1188720"/>
          </a:xfrm>
          <a:prstGeom prst="rect">
            <a:avLst/>
          </a:prstGeom>
        </p:spPr>
      </p:pic>
      <p:pic>
        <p:nvPicPr>
          <p:cNvPr id="9" name="Picture 8" descr="ScubaSilo_blue.png"/>
          <p:cNvPicPr>
            <a:picLocks noChangeAspect="1"/>
          </p:cNvPicPr>
          <p:nvPr userDrawn="1"/>
        </p:nvPicPr>
        <p:blipFill>
          <a:blip r:embed="rId4" cstate="print">
            <a:lum bright="70000" contrast="-70000"/>
          </a:blip>
          <a:stretch>
            <a:fillRect/>
          </a:stretch>
        </p:blipFill>
        <p:spPr>
          <a:xfrm>
            <a:off x="990600" y="4495800"/>
            <a:ext cx="759848" cy="767068"/>
          </a:xfrm>
          <a:prstGeom prst="rect">
            <a:avLst/>
          </a:prstGeom>
        </p:spPr>
      </p:pic>
      <p:pic>
        <p:nvPicPr>
          <p:cNvPr id="10" name="Picture 9" descr="RappelSilo_blue.png"/>
          <p:cNvPicPr>
            <a:picLocks noChangeAspect="1"/>
          </p:cNvPicPr>
          <p:nvPr userDrawn="1"/>
        </p:nvPicPr>
        <p:blipFill>
          <a:blip r:embed="rId5" cstate="print">
            <a:lum bright="70000" contrast="-70000"/>
          </a:blip>
          <a:stretch>
            <a:fillRect/>
          </a:stretch>
        </p:blipFill>
        <p:spPr>
          <a:xfrm>
            <a:off x="14197" y="5181600"/>
            <a:ext cx="671603" cy="1737360"/>
          </a:xfrm>
          <a:prstGeom prst="rect">
            <a:avLst/>
          </a:prstGeom>
        </p:spPr>
      </p:pic>
      <p:pic>
        <p:nvPicPr>
          <p:cNvPr id="11" name="Picture 10" descr="KayakSilo_blue.png"/>
          <p:cNvPicPr>
            <a:picLocks noChangeAspect="1"/>
          </p:cNvPicPr>
          <p:nvPr userDrawn="1"/>
        </p:nvPicPr>
        <p:blipFill>
          <a:blip r:embed="rId6" cstate="print">
            <a:lum bright="70000" contrast="-70000"/>
          </a:blip>
          <a:stretch>
            <a:fillRect/>
          </a:stretch>
        </p:blipFill>
        <p:spPr>
          <a:xfrm>
            <a:off x="-228600" y="3733800"/>
            <a:ext cx="1043755" cy="548640"/>
          </a:xfrm>
          <a:prstGeom prst="rect">
            <a:avLst/>
          </a:prstGeom>
        </p:spPr>
      </p:pic>
      <p:pic>
        <p:nvPicPr>
          <p:cNvPr id="12" name="Picture 11" descr="ZiplineSilo_Blue.png"/>
          <p:cNvPicPr>
            <a:picLocks noChangeAspect="1"/>
          </p:cNvPicPr>
          <p:nvPr userDrawn="1"/>
        </p:nvPicPr>
        <p:blipFill>
          <a:blip r:embed="rId7" cstate="print">
            <a:lum bright="70000" contrast="-70000"/>
          </a:blip>
          <a:stretch>
            <a:fillRect/>
          </a:stretch>
        </p:blipFill>
        <p:spPr>
          <a:xfrm>
            <a:off x="381000" y="1905000"/>
            <a:ext cx="713275" cy="9144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12" descr="StatineryFolio.png"/>
          <p:cNvPicPr>
            <a:picLocks noChangeAspect="1"/>
          </p:cNvPicPr>
          <p:nvPr userDrawn="1"/>
        </p:nvPicPr>
        <p:blipFill>
          <a:blip r:embed="rId2" cstate="print"/>
          <a:srcRect/>
          <a:stretch>
            <a:fillRect/>
          </a:stretch>
        </p:blipFill>
        <p:spPr bwMode="auto">
          <a:xfrm>
            <a:off x="0" y="5492750"/>
            <a:ext cx="2089150" cy="1458913"/>
          </a:xfrm>
          <a:prstGeom prst="rect">
            <a:avLst/>
          </a:prstGeom>
          <a:noFill/>
          <a:ln w="9525">
            <a:noFill/>
            <a:miter lim="800000"/>
            <a:headEnd/>
            <a:tailEnd/>
          </a:ln>
        </p:spPr>
      </p:pic>
      <p:sp>
        <p:nvSpPr>
          <p:cNvPr id="7" name="Title Placeholder 1"/>
          <p:cNvSpPr>
            <a:spLocks noGrp="1"/>
          </p:cNvSpPr>
          <p:nvPr>
            <p:ph type="title"/>
          </p:nvPr>
        </p:nvSpPr>
        <p:spPr>
          <a:xfrm>
            <a:off x="2408176" y="0"/>
            <a:ext cx="6278624" cy="2110257"/>
          </a:xfrm>
          <a:prstGeom prst="rect">
            <a:avLst/>
          </a:prstGeom>
        </p:spPr>
        <p:txBody>
          <a:bodyPr rtlCol="0">
            <a:noAutofit/>
          </a:bodyPr>
          <a:lstStyle>
            <a:lvl1pPr>
              <a:defRPr sz="40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8E6C9121-6021-42F3-9796-22D1DEAD909F}" type="slidenum">
              <a:rPr lang="en-US"/>
              <a:pPr/>
              <a:t>‹#›</a:t>
            </a:fld>
            <a:endParaRPr lang="en-US"/>
          </a:p>
        </p:txBody>
      </p:sp>
      <p:sp>
        <p:nvSpPr>
          <p:cNvPr id="5" name="Date Placeholder 3"/>
          <p:cNvSpPr>
            <a:spLocks noGrp="1"/>
          </p:cNvSpPr>
          <p:nvPr>
            <p:ph type="dt" sz="half" idx="11"/>
          </p:nvPr>
        </p:nvSpPr>
        <p:spPr/>
        <p:txBody>
          <a:bodyPr/>
          <a:lstStyle>
            <a:lvl1pPr>
              <a:defRPr/>
            </a:lvl1pPr>
          </a:lstStyle>
          <a:p>
            <a:fld id="{4895A6F1-75D6-4864-905E-EDA1526DDABE}" type="datetime1">
              <a:rPr lang="en-US" smtClean="0"/>
              <a:pPr/>
              <a:t>5/21/2013</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
        <p:nvSpPr>
          <p:cNvPr id="6" name="Date Placeholder 3"/>
          <p:cNvSpPr>
            <a:spLocks noGrp="1"/>
          </p:cNvSpPr>
          <p:nvPr>
            <p:ph type="dt" sz="half" idx="11"/>
          </p:nvPr>
        </p:nvSpPr>
        <p:spPr/>
        <p:txBody>
          <a:bodyPr/>
          <a:lstStyle>
            <a:lvl1pPr>
              <a:defRPr/>
            </a:lvl1pPr>
          </a:lstStyle>
          <a:p>
            <a:fld id="{2DB21C0D-C847-41F5-A7C3-BE1C7640DB99}" type="datetime1">
              <a:rPr lang="en-US" smtClean="0"/>
              <a:pPr/>
              <a:t>5/21/2013</a:t>
            </a:fld>
            <a:endParaRPr lang="en-US"/>
          </a:p>
        </p:txBody>
      </p:sp>
      <p:pic>
        <p:nvPicPr>
          <p:cNvPr id="7" name="Picture 6" descr="ActionFolio_blue.png"/>
          <p:cNvPicPr>
            <a:picLocks noChangeAspect="1"/>
          </p:cNvPicPr>
          <p:nvPr userDrawn="1"/>
        </p:nvPicPr>
        <p:blipFill>
          <a:blip r:embed="rId2" cstate="print"/>
          <a:srcRect l="83333" r="-1333"/>
          <a:stretch>
            <a:fillRect/>
          </a:stretch>
        </p:blipFill>
        <p:spPr>
          <a:xfrm>
            <a:off x="-27708" y="5562600"/>
            <a:ext cx="2286000" cy="148916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cxnSp>
        <p:nvCxnSpPr>
          <p:cNvPr id="9" name="Straight Connector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extLst/>
          </a:lstStyle>
          <a:p>
            <a:pPr>
              <a:defRPr/>
            </a:pPr>
            <a:fld id="{9159B06E-588A-49D7-A36A-551D51B119B7}" type="datetimeFigureOut">
              <a:rPr lang="en-US">
                <a:solidFill>
                  <a:prstClr val="white"/>
                </a:solidFill>
              </a:rPr>
              <a:pPr>
                <a:defRPr/>
              </a:pPr>
              <a:t>5/21/2013</a:t>
            </a:fld>
            <a:endParaRPr lang="en-US">
              <a:solidFill>
                <a:prstClr val="white"/>
              </a:solidFill>
            </a:endParaRPr>
          </a:p>
        </p:txBody>
      </p:sp>
      <p:sp>
        <p:nvSpPr>
          <p:cNvPr id="11"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12" name="Slide Number Placeholder 6"/>
          <p:cNvSpPr>
            <a:spLocks noGrp="1"/>
          </p:cNvSpPr>
          <p:nvPr>
            <p:ph type="sldNum" sz="quarter" idx="12"/>
          </p:nvPr>
        </p:nvSpPr>
        <p:spPr/>
        <p:txBody>
          <a:bodyPr/>
          <a:lstStyle>
            <a:lvl1pPr>
              <a:defRPr/>
            </a:lvl1pPr>
            <a:extLst/>
          </a:lstStyle>
          <a:p>
            <a:pPr>
              <a:defRPr/>
            </a:pPr>
            <a:fld id="{8DE4D886-028A-4207-B8C1-3AFC87907693}" type="slidenum">
              <a:rPr lang="en-US">
                <a:solidFill>
                  <a:prstClr val="white"/>
                </a:solidFill>
              </a:rPr>
              <a:pPr>
                <a:def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AD6BD3BB-2663-42A8-823D-A4A94D4BF8B9}" type="datetime1">
              <a:rPr lang="en-US">
                <a:solidFill>
                  <a:srgbClr val="000000"/>
                </a:solidFill>
              </a:rPr>
              <a:pPr>
                <a:defRPr/>
              </a:pPr>
              <a:t>5/21/2013</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DDE3366-C31E-43CF-90E9-48B09332E02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sm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55FCC476-105B-439D-8BA2-EF5C153D941E}" type="datetime1">
              <a:rPr lang="en-US" smtClean="0"/>
              <a:pPr>
                <a:defRPr/>
              </a:pPr>
              <a:t>5/21/2013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07BA663-5539-4382-90A0-63C46CA9C8BF}" type="slidenum">
              <a:rPr lang="en-US"/>
              <a:pPr>
                <a:defRPr/>
              </a:pPr>
              <a:t>‹#›</a:t>
            </a:fld>
            <a:endParaRPr lang="en-US"/>
          </a:p>
        </p:txBody>
      </p:sp>
    </p:spTree>
    <p:extLst>
      <p:ext uri="{BB962C8B-B14F-4D97-AF65-F5344CB8AC3E}">
        <p14:creationId xmlns:p14="http://schemas.microsoft.com/office/powerpoint/2010/main" val="354597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sm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55FCC476-105B-439D-8BA2-EF5C153D941E}" type="datetime1">
              <a:rPr lang="en-US" smtClean="0"/>
              <a:pPr>
                <a:defRPr/>
              </a:pPr>
              <a:t>5/21/2013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07BA663-5539-4382-90A0-63C46CA9C8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27A03873-4EE0-412C-9EF1-A26CAFE00F88}" type="datetime1">
              <a:rPr lang="en-US" smtClean="0"/>
              <a:pPr>
                <a:defRPr/>
              </a:pPr>
              <a:t>5/21/2013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D895AE8-E99A-422E-8EF4-9965F55A76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ECD13CFF-768A-4BA3-9F3D-0B5D8DC650C1}" type="datetime1">
              <a:rPr lang="en-US" smtClean="0"/>
              <a:pPr>
                <a:defRPr/>
              </a:pPr>
              <a:t>5/21/2013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DD37B13C-5FFD-4E14-9EBB-DEEB0A77727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D11DABB9-AFE8-4C1E-873B-568143FD6256}" type="datetime1">
              <a:rPr lang="en-US" smtClean="0"/>
              <a:pPr>
                <a:defRPr/>
              </a:pPr>
              <a:t>5/21/2013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30750FBF-6542-48CF-AC68-96A611F508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57ECA120-9537-4FBE-8032-364866FAA7F6}" type="datetime1">
              <a:rPr lang="en-US" smtClean="0"/>
              <a:pPr>
                <a:defRPr/>
              </a:pPr>
              <a:t>5/21/2013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01AA48D3-A8F5-4504-B263-F741EB97C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511FFB3D-7665-4A26-8095-B1AB3F213571}" type="datetime1">
              <a:rPr lang="en-US" smtClean="0"/>
              <a:pPr>
                <a:defRPr/>
              </a:pPr>
              <a:t>5/21/2013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33708BE2-7196-4B78-B3B8-8E814461D0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021D9EEC-A195-4491-A6D7-D3CB0F20B040}" type="datetime1">
              <a:rPr lang="en-US" smtClean="0"/>
              <a:pPr>
                <a:defRPr/>
              </a:pPr>
              <a:t>5/21/2013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857D6A6E-5904-4190-A347-DA1F3E5F6C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37E32942-E94F-4114-A253-56F3EA8ADB65}" type="datetime1">
              <a:rPr lang="en-US" smtClean="0"/>
              <a:pPr>
                <a:defRPr/>
              </a:pPr>
              <a:t>5/21/2013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7B7E973-1373-4601-8BBA-82EF8EF123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16.xml"/></Relationships>
</file>

<file path=ppt/slideMasters/_rels/slideMaster42.xml.rels><?xml version="1.0" encoding="UTF-8" standalone="yes"?>
<Relationships xmlns="http://schemas.openxmlformats.org/package/2006/relationships"><Relationship Id="rId3" Type="http://schemas.openxmlformats.org/officeDocument/2006/relationships/theme" Target="../theme/theme4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41D0D497-BA50-4E50-9440-6BF2DC0BBF21}" type="datetime1">
              <a:rPr lang="en-US" smtClean="0"/>
              <a:pPr>
                <a:defRPr/>
              </a:pPr>
              <a:t>5/21/2013</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3CFE8B65-1B13-4C96-A2C2-3758BD88947A}" type="slidenum">
              <a:rPr lang="en-US"/>
              <a:pPr>
                <a:defRPr/>
              </a:pPr>
              <a:t>‹#›</a:t>
            </a:fld>
            <a:endParaRPr lang="en-US"/>
          </a:p>
        </p:txBody>
      </p:sp>
      <p:pic>
        <p:nvPicPr>
          <p:cNvPr id="148493" name="Picture 13" descr="AnnivGrStandard_White.png"/>
          <p:cNvPicPr>
            <a:picLocks noChangeAspect="1"/>
          </p:cNvPicPr>
          <p:nvPr userDrawn="1"/>
        </p:nvPicPr>
        <p:blipFill>
          <a:blip r:embed="rId1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hdr="0" ftr="0" dt="0"/>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4"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5"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75C22859-872D-41F4-BB79-2658EB370F52}" type="datetime1">
              <a:rPr lang="en-US" smtClean="0">
                <a:cs typeface="+mn-cs"/>
              </a:rPr>
              <a:pPr defTabSz="457200"/>
              <a:t>5/21/2013</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dk1" tx1="lt1" bg2="dk2" tx2="lt2" accent1="accent1" accent2="accent2" accent3="accent3" accent4="accent4" accent5="accent5" accent6="accent6" hlink="hlink" folHlink="folHlink"/>
  <p:sldLayoutIdLst>
    <p:sldLayoutId id="2147484061"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4"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5"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9E305554-BC54-4800-A677-42E5E0945AE9}" type="datetime1">
              <a:rPr lang="en-US" smtClean="0">
                <a:cs typeface="+mn-cs"/>
              </a:rPr>
              <a:pPr defTabSz="457200"/>
              <a:t>5/21/2013</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063"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4"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5"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1554379C-3EBE-45AB-A3F3-A18EA0E5F2F9}" type="datetime1">
              <a:rPr lang="en-US" smtClean="0">
                <a:cs typeface="+mn-cs"/>
              </a:rPr>
              <a:pPr defTabSz="457200"/>
              <a:t>5/21/2013</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73"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717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4"/>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latin typeface="+mn-lt"/>
                <a:cs typeface="+mn-cs"/>
              </a:defRPr>
            </a:lvl1pPr>
            <a:extLst/>
          </a:lstStyle>
          <a:p>
            <a:pPr>
              <a:defRPr/>
            </a:pPr>
            <a:fld id="{B8EE4A8B-2964-4893-B487-61A0523DF904}" type="datetimeFigureOut">
              <a:rPr lang="en-US">
                <a:solidFill>
                  <a:prstClr val="black"/>
                </a:solidFill>
              </a:rPr>
              <a:pPr>
                <a:defRPr/>
              </a:pPr>
              <a:t>5/21/2013</a:t>
            </a:fld>
            <a:endParaRPr lang="en-US" dirty="0">
              <a:solidFill>
                <a:prstClr val="black"/>
              </a:solidFill>
            </a:endParaRPr>
          </a:p>
        </p:txBody>
      </p:sp>
      <p:sp>
        <p:nvSpPr>
          <p:cNvPr id="16" name="Footer Placeholder 5"/>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endParaRPr lang="en-US" dirty="0">
              <a:solidFill>
                <a:prstClr val="black"/>
              </a:solidFill>
            </a:endParaRPr>
          </a:p>
        </p:txBody>
      </p:sp>
      <p:sp>
        <p:nvSpPr>
          <p:cNvPr id="17" name="Slide Number Placeholder 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fld id="{5D93961F-EB88-404B-A244-0F3CFE64F8D8}" type="slidenum">
              <a:rPr lang="en-US">
                <a:solidFill>
                  <a:prstClr val="black"/>
                </a:solidFill>
              </a:rPr>
              <a:pPr>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4057" r:id="rId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41D0D497-BA50-4E50-9440-6BF2DC0BBF21}" type="datetime1">
              <a:rPr lang="en-US" smtClean="0">
                <a:solidFill>
                  <a:srgbClr val="000000"/>
                </a:solidFill>
              </a:rPr>
              <a:pPr>
                <a:defRPr/>
              </a:pPr>
              <a:t>5/21/2013</a:t>
            </a:fld>
            <a:endParaRPr lang="en-US" dirty="0">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dirty="0">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3CFE8B65-1B13-4C96-A2C2-3758BD88947A}" type="slidenum">
              <a:rPr lang="en-US">
                <a:solidFill>
                  <a:srgbClr val="000000"/>
                </a:solidFill>
              </a:rPr>
              <a:pPr>
                <a:defRPr/>
              </a:pPr>
              <a:t>‹#›</a:t>
            </a:fld>
            <a:endParaRPr lang="en-US" dirty="0">
              <a:solidFill>
                <a:srgbClr val="000000"/>
              </a:solidFill>
            </a:endParaRPr>
          </a:p>
        </p:txBody>
      </p:sp>
      <p:pic>
        <p:nvPicPr>
          <p:cNvPr id="148493" name="Picture 13" descr="AnnivGrStandard_White.png"/>
          <p:cNvPicPr>
            <a:picLocks noChangeAspect="1"/>
          </p:cNvPicPr>
          <p:nvPr userDrawn="1"/>
        </p:nvPicPr>
        <p:blipFill>
          <a:blip r:embed="rId5"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9" r:id="rId1"/>
    <p:sldLayoutId id="2147484064" r:id="rId2"/>
  </p:sldLayoutIdLst>
  <p:hf hdr="0" ftr="0" dt="0"/>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4"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5"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75C22859-872D-41F4-BB79-2658EB370F52}" type="datetime1">
              <a:rPr lang="en-US" smtClean="0">
                <a:cs typeface="+mn-cs"/>
              </a:rPr>
              <a:pPr defTabSz="457200"/>
              <a:t>5/21/2013</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77"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5/21/2013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18.xml"/><Relationship Id="rId5" Type="http://schemas.openxmlformats.org/officeDocument/2006/relationships/image" Target="../media/image31.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6.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8.gif"/><Relationship Id="rId4" Type="http://schemas.openxmlformats.org/officeDocument/2006/relationships/image" Target="../media/image17.gif"/></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0.gi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FF00"/>
                </a:solidFill>
              </a:rPr>
              <a:t>Quote of the month:</a:t>
            </a:r>
            <a:endParaRPr lang="en-US" i="1" dirty="0">
              <a:solidFill>
                <a:srgbClr val="FFFF00"/>
              </a:solidFill>
            </a:endParaRPr>
          </a:p>
        </p:txBody>
      </p:sp>
      <p:sp>
        <p:nvSpPr>
          <p:cNvPr id="3" name="Content Placeholder 2"/>
          <p:cNvSpPr>
            <a:spLocks noGrp="1"/>
          </p:cNvSpPr>
          <p:nvPr>
            <p:ph idx="1"/>
          </p:nvPr>
        </p:nvSpPr>
        <p:spPr/>
        <p:txBody>
          <a:bodyPr/>
          <a:lstStyle/>
          <a:p>
            <a:pPr marL="0" indent="0">
              <a:buNone/>
            </a:pPr>
            <a:r>
              <a:rPr lang="en-US" sz="3200" dirty="0" smtClean="0">
                <a:solidFill>
                  <a:schemeClr val="tx1"/>
                </a:solidFill>
                <a:effectLst>
                  <a:outerShdw blurRad="38100" dist="38100" dir="2700000" algn="tl">
                    <a:srgbClr val="000000">
                      <a:alpha val="43137"/>
                    </a:srgbClr>
                  </a:outerShdw>
                </a:effectLst>
              </a:rPr>
              <a:t>“Regardless of the outcome of the current membership standards policy discussion, one thing is clear: It is time for everyone within the Scouting family to work together to stay focused on that which ties us together as a Scouting family.”</a:t>
            </a:r>
            <a:r>
              <a:rPr lang="en-US" i="1" dirty="0" smtClean="0">
                <a:solidFill>
                  <a:srgbClr val="FFFF00"/>
                </a:solidFill>
              </a:rPr>
              <a:t/>
            </a:r>
            <a:br>
              <a:rPr lang="en-US" i="1" dirty="0" smtClean="0">
                <a:solidFill>
                  <a:srgbClr val="FFFF00"/>
                </a:solidFill>
              </a:rPr>
            </a:br>
            <a:endParaRPr lang="en-US" i="1" dirty="0" smtClean="0">
              <a:solidFill>
                <a:srgbClr val="FFFF00"/>
              </a:solidFill>
            </a:endParaRPr>
          </a:p>
          <a:p>
            <a:pPr marL="0" indent="0" algn="ctr">
              <a:spcAft>
                <a:spcPts val="0"/>
              </a:spcAft>
              <a:buNone/>
            </a:pPr>
            <a:r>
              <a:rPr lang="en-US" b="0" i="1" dirty="0" err="1" smtClean="0">
                <a:solidFill>
                  <a:schemeClr val="tx1"/>
                </a:solidFill>
              </a:rPr>
              <a:t>Tico</a:t>
            </a:r>
            <a:r>
              <a:rPr lang="en-US" b="0" i="1" dirty="0" smtClean="0">
                <a:solidFill>
                  <a:schemeClr val="tx1"/>
                </a:solidFill>
              </a:rPr>
              <a:t> Perez</a:t>
            </a:r>
          </a:p>
        </p:txBody>
      </p:sp>
      <p:sp>
        <p:nvSpPr>
          <p:cNvPr id="4" name="Slide Number Placeholder 3"/>
          <p:cNvSpPr>
            <a:spLocks noGrp="1"/>
          </p:cNvSpPr>
          <p:nvPr>
            <p:ph type="sldNum" sz="quarter" idx="10"/>
          </p:nvPr>
        </p:nvSpPr>
        <p:spPr/>
        <p:txBody>
          <a:bodyPr/>
          <a:lstStyle/>
          <a:p>
            <a:fld id="{BE238B9C-D53A-444D-9C87-7E9126D60BD2}"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514350" indent="-514350">
              <a:buAutoNum type="arabicParenR"/>
            </a:pPr>
            <a:r>
              <a:rPr lang="en-US" sz="2800" dirty="0">
                <a:latin typeface="Helvetica" pitchFamily="-105" charset="0"/>
              </a:rPr>
              <a:t>“Commissioner Lifesaving” is</a:t>
            </a:r>
            <a:r>
              <a:rPr lang="en-US" sz="2800" dirty="0" smtClean="0">
                <a:latin typeface="Helvetica" pitchFamily="-105" charset="0"/>
              </a:rPr>
              <a:t>—</a:t>
            </a:r>
          </a:p>
          <a:p>
            <a:pPr marL="697230" indent="-457200">
              <a:buFont typeface="+mj-lt"/>
              <a:buAutoNum type="alphaLcParenR"/>
            </a:pPr>
            <a:r>
              <a:rPr lang="en-US" dirty="0" smtClean="0">
                <a:latin typeface="Helvetica" pitchFamily="-105" charset="0"/>
              </a:rPr>
              <a:t>A </a:t>
            </a:r>
            <a:r>
              <a:rPr lang="en-US" dirty="0">
                <a:latin typeface="Helvetica" pitchFamily="-105" charset="0"/>
              </a:rPr>
              <a:t>process in which unit commissioners respond </a:t>
            </a:r>
            <a:r>
              <a:rPr lang="en-US" dirty="0" smtClean="0">
                <a:latin typeface="Helvetica" pitchFamily="-105" charset="0"/>
              </a:rPr>
              <a:t>quickly when </a:t>
            </a:r>
            <a:r>
              <a:rPr lang="en-US" dirty="0">
                <a:latin typeface="Helvetica" pitchFamily="-105" charset="0"/>
              </a:rPr>
              <a:t>a unit has a life-threatening emergency</a:t>
            </a:r>
          </a:p>
          <a:p>
            <a:pPr marL="697230" indent="-457200">
              <a:buFont typeface="+mj-lt"/>
              <a:buAutoNum type="alphaLcParenR"/>
            </a:pPr>
            <a:r>
              <a:rPr lang="en-US" dirty="0" smtClean="0">
                <a:latin typeface="Helvetica" pitchFamily="-105" charset="0"/>
              </a:rPr>
              <a:t>Everything </a:t>
            </a:r>
            <a:r>
              <a:rPr lang="en-US" dirty="0">
                <a:latin typeface="Helvetica" pitchFamily="-105" charset="0"/>
              </a:rPr>
              <a:t>a commissioner does to help a unit </a:t>
            </a:r>
            <a:r>
              <a:rPr lang="en-US" dirty="0" smtClean="0">
                <a:latin typeface="Helvetica" pitchFamily="-105" charset="0"/>
              </a:rPr>
              <a:t>stay healthy</a:t>
            </a:r>
            <a:endParaRPr lang="en-US" dirty="0">
              <a:latin typeface="Helvetica" pitchFamily="-105" charset="0"/>
            </a:endParaRPr>
          </a:p>
          <a:p>
            <a:pPr marL="697230" indent="-457200">
              <a:buFont typeface="+mj-lt"/>
              <a:buAutoNum type="alphaLcParenR"/>
            </a:pPr>
            <a:r>
              <a:rPr lang="en-US" dirty="0" smtClean="0">
                <a:latin typeface="Helvetica" pitchFamily="-105" charset="0"/>
              </a:rPr>
              <a:t>First </a:t>
            </a:r>
            <a:r>
              <a:rPr lang="en-US" dirty="0">
                <a:latin typeface="Helvetica" pitchFamily="-105" charset="0"/>
              </a:rPr>
              <a:t>aid skills such as CPR learned by </a:t>
            </a:r>
            <a:r>
              <a:rPr lang="en-US" dirty="0" smtClean="0">
                <a:latin typeface="Helvetica" pitchFamily="-105" charset="0"/>
              </a:rPr>
              <a:t>commissioners </a:t>
            </a:r>
            <a:endParaRPr lang="en-US" dirty="0">
              <a:latin typeface="Helvetica" pitchFamily="-105" charset="0"/>
            </a:endParaRPr>
          </a:p>
          <a:p>
            <a:pPr marL="697230" indent="-457200">
              <a:buFont typeface="+mj-lt"/>
              <a:buAutoNum type="alphaLcParenR"/>
            </a:pPr>
            <a:r>
              <a:rPr lang="en-US" dirty="0" smtClean="0">
                <a:latin typeface="Helvetica" pitchFamily="-105" charset="0"/>
              </a:rPr>
              <a:t>First </a:t>
            </a:r>
            <a:r>
              <a:rPr lang="en-US" dirty="0">
                <a:latin typeface="Helvetica" pitchFamily="-105" charset="0"/>
              </a:rPr>
              <a:t>aid, swimming, and fire rescue skills </a:t>
            </a:r>
            <a:r>
              <a:rPr lang="en-US" dirty="0" smtClean="0">
                <a:latin typeface="Helvetica" pitchFamily="-105" charset="0"/>
              </a:rPr>
              <a:t>that commissioners </a:t>
            </a:r>
            <a:r>
              <a:rPr lang="en-US" dirty="0">
                <a:latin typeface="Helvetica" pitchFamily="-105" charset="0"/>
              </a:rPr>
              <a:t>learned as Boy Scouts or Explorers</a:t>
            </a: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solidFill>
                  <a:srgbClr val="FFFF00"/>
                </a:solidFill>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514350" indent="-514350">
              <a:buAutoNum type="arabicParenR"/>
            </a:pPr>
            <a:r>
              <a:rPr lang="en-US" sz="2800" dirty="0">
                <a:latin typeface="Helvetica" pitchFamily="-105" charset="0"/>
              </a:rPr>
              <a:t>“Commissioner Lifesaving” is</a:t>
            </a:r>
            <a:r>
              <a:rPr lang="en-US" sz="2800" dirty="0" smtClean="0">
                <a:latin typeface="Helvetica" pitchFamily="-105" charset="0"/>
              </a:rPr>
              <a:t>—</a:t>
            </a:r>
          </a:p>
          <a:p>
            <a:pPr marL="697230" indent="-457200">
              <a:buFont typeface="+mj-lt"/>
              <a:buAutoNum type="alphaLcParenR"/>
            </a:pPr>
            <a:r>
              <a:rPr lang="en-US" dirty="0" smtClean="0">
                <a:solidFill>
                  <a:srgbClr val="FFFF00"/>
                </a:solidFill>
                <a:latin typeface="Helvetica" pitchFamily="-105" charset="0"/>
              </a:rPr>
              <a:t>A </a:t>
            </a:r>
            <a:r>
              <a:rPr lang="en-US" dirty="0">
                <a:solidFill>
                  <a:srgbClr val="FFFF00"/>
                </a:solidFill>
                <a:latin typeface="Helvetica" pitchFamily="-105" charset="0"/>
              </a:rPr>
              <a:t>process in which unit commissioners respond </a:t>
            </a:r>
            <a:r>
              <a:rPr lang="en-US" dirty="0" smtClean="0">
                <a:solidFill>
                  <a:srgbClr val="FFFF00"/>
                </a:solidFill>
                <a:latin typeface="Helvetica" pitchFamily="-105" charset="0"/>
              </a:rPr>
              <a:t>quickly when </a:t>
            </a:r>
            <a:r>
              <a:rPr lang="en-US" dirty="0">
                <a:solidFill>
                  <a:srgbClr val="FFFF00"/>
                </a:solidFill>
                <a:latin typeface="Helvetica" pitchFamily="-105" charset="0"/>
              </a:rPr>
              <a:t>a unit has a life-threatening emergency</a:t>
            </a:r>
          </a:p>
          <a:p>
            <a:pPr marL="697230" indent="-457200">
              <a:buFont typeface="+mj-lt"/>
              <a:buAutoNum type="alphaLcParenR"/>
            </a:pPr>
            <a:r>
              <a:rPr lang="en-US" dirty="0" smtClean="0">
                <a:latin typeface="Helvetica" pitchFamily="-105" charset="0"/>
              </a:rPr>
              <a:t>Everything </a:t>
            </a:r>
            <a:r>
              <a:rPr lang="en-US" dirty="0">
                <a:latin typeface="Helvetica" pitchFamily="-105" charset="0"/>
              </a:rPr>
              <a:t>a commissioner does to help a unit </a:t>
            </a:r>
            <a:r>
              <a:rPr lang="en-US" dirty="0" smtClean="0">
                <a:latin typeface="Helvetica" pitchFamily="-105" charset="0"/>
              </a:rPr>
              <a:t>stay healthy</a:t>
            </a:r>
            <a:endParaRPr lang="en-US" dirty="0">
              <a:latin typeface="Helvetica" pitchFamily="-105" charset="0"/>
            </a:endParaRPr>
          </a:p>
          <a:p>
            <a:pPr marL="697230" indent="-457200">
              <a:buFont typeface="+mj-lt"/>
              <a:buAutoNum type="alphaLcParenR"/>
            </a:pPr>
            <a:r>
              <a:rPr lang="en-US" dirty="0" smtClean="0">
                <a:latin typeface="Helvetica" pitchFamily="-105" charset="0"/>
              </a:rPr>
              <a:t>First </a:t>
            </a:r>
            <a:r>
              <a:rPr lang="en-US" dirty="0">
                <a:latin typeface="Helvetica" pitchFamily="-105" charset="0"/>
              </a:rPr>
              <a:t>aid skills such as CPR learned by </a:t>
            </a:r>
            <a:r>
              <a:rPr lang="en-US" dirty="0" smtClean="0">
                <a:latin typeface="Helvetica" pitchFamily="-105" charset="0"/>
              </a:rPr>
              <a:t>commissioners </a:t>
            </a:r>
            <a:endParaRPr lang="en-US" dirty="0">
              <a:latin typeface="Helvetica" pitchFamily="-105" charset="0"/>
            </a:endParaRPr>
          </a:p>
          <a:p>
            <a:pPr marL="697230" indent="-457200">
              <a:buFont typeface="+mj-lt"/>
              <a:buAutoNum type="alphaLcParenR"/>
            </a:pPr>
            <a:r>
              <a:rPr lang="en-US" dirty="0" smtClean="0">
                <a:latin typeface="Helvetica" pitchFamily="-105" charset="0"/>
              </a:rPr>
              <a:t>First </a:t>
            </a:r>
            <a:r>
              <a:rPr lang="en-US" dirty="0">
                <a:latin typeface="Helvetica" pitchFamily="-105" charset="0"/>
              </a:rPr>
              <a:t>aid, swimming, and fire rescue skills </a:t>
            </a:r>
            <a:r>
              <a:rPr lang="en-US" dirty="0" smtClean="0">
                <a:latin typeface="Helvetica" pitchFamily="-105" charset="0"/>
              </a:rPr>
              <a:t>that commissioners </a:t>
            </a:r>
            <a:r>
              <a:rPr lang="en-US" dirty="0">
                <a:latin typeface="Helvetica" pitchFamily="-105" charset="0"/>
              </a:rPr>
              <a:t>learned as Boy Scouts or Explorers</a:t>
            </a: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11</a:t>
            </a:fld>
            <a:endParaRPr lang="en-US"/>
          </a:p>
        </p:txBody>
      </p:sp>
    </p:spTree>
    <p:extLst>
      <p:ext uri="{BB962C8B-B14F-4D97-AF65-F5344CB8AC3E}">
        <p14:creationId xmlns:p14="http://schemas.microsoft.com/office/powerpoint/2010/main" val="3889281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465138" indent="-465138">
              <a:buNone/>
            </a:pPr>
            <a:r>
              <a:rPr lang="en-US" sz="2800" dirty="0" smtClean="0">
                <a:latin typeface="Helvetica" pitchFamily="-105" charset="0"/>
              </a:rPr>
              <a:t>2) Which of these is NOT a major task for volunteer success—</a:t>
            </a:r>
            <a:endParaRPr lang="en-US" sz="2800" dirty="0" smtClean="0">
              <a:latin typeface="Helvetica" pitchFamily="-105" charset="0"/>
            </a:endParaRPr>
          </a:p>
          <a:p>
            <a:pPr marL="697230" indent="-457200">
              <a:buFont typeface="+mj-lt"/>
              <a:buAutoNum type="alphaLcParenR"/>
            </a:pPr>
            <a:r>
              <a:rPr lang="en-US" dirty="0" smtClean="0">
                <a:latin typeface="Helvetica" pitchFamily="-105" charset="0"/>
              </a:rPr>
              <a:t>Define Responsibilities</a:t>
            </a:r>
            <a:endParaRPr lang="en-US" dirty="0" smtClean="0">
              <a:latin typeface="Helvetica" pitchFamily="-105" charset="0"/>
            </a:endParaRPr>
          </a:p>
          <a:p>
            <a:pPr marL="697230" indent="-457200">
              <a:buFont typeface="+mj-lt"/>
              <a:buAutoNum type="alphaLcParenR"/>
            </a:pPr>
            <a:r>
              <a:rPr lang="en-US" dirty="0" smtClean="0">
                <a:latin typeface="Helvetica" pitchFamily="-105" charset="0"/>
              </a:rPr>
              <a:t>Select &amp; Recruit</a:t>
            </a:r>
          </a:p>
          <a:p>
            <a:pPr marL="697230" indent="-457200">
              <a:buFont typeface="+mj-lt"/>
              <a:buAutoNum type="alphaLcParenR"/>
            </a:pPr>
            <a:r>
              <a:rPr lang="en-US" dirty="0" smtClean="0">
                <a:latin typeface="Helvetica" pitchFamily="-105" charset="0"/>
              </a:rPr>
              <a:t>Orient &amp; Train</a:t>
            </a:r>
            <a:endParaRPr lang="en-US" dirty="0" smtClean="0">
              <a:latin typeface="Helvetica" pitchFamily="-105" charset="0"/>
            </a:endParaRPr>
          </a:p>
          <a:p>
            <a:pPr marL="697230" indent="-457200">
              <a:buFont typeface="+mj-lt"/>
              <a:buAutoNum type="alphaLcParenR"/>
            </a:pPr>
            <a:r>
              <a:rPr lang="en-US" dirty="0" smtClean="0">
                <a:latin typeface="Helvetica" pitchFamily="-105" charset="0"/>
              </a:rPr>
              <a:t>Coach</a:t>
            </a:r>
            <a:endParaRPr lang="en-US" dirty="0" smtClean="0">
              <a:latin typeface="Helvetica" pitchFamily="-105" charset="0"/>
            </a:endParaRPr>
          </a:p>
          <a:p>
            <a:pPr marL="697230" indent="-457200">
              <a:buFont typeface="+mj-lt"/>
              <a:buAutoNum type="alphaLcParenR"/>
            </a:pPr>
            <a:r>
              <a:rPr lang="en-US" dirty="0" smtClean="0">
                <a:latin typeface="Helvetica" pitchFamily="-105" charset="0"/>
              </a:rPr>
              <a:t>Recognize</a:t>
            </a:r>
          </a:p>
          <a:p>
            <a:pPr marL="697230" indent="-457200">
              <a:buFont typeface="+mj-lt"/>
              <a:buAutoNum type="alphaLcParenR"/>
            </a:pPr>
            <a:r>
              <a:rPr lang="en-US" dirty="0" smtClean="0">
                <a:latin typeface="Helvetica" pitchFamily="-105" charset="0"/>
              </a:rPr>
              <a:t>Evaluate Performance</a:t>
            </a:r>
          </a:p>
          <a:p>
            <a:pPr marL="697230" indent="-457200">
              <a:buFont typeface="+mj-lt"/>
              <a:buAutoNum type="alphaLcParenR"/>
            </a:pPr>
            <a:r>
              <a:rPr lang="en-US" dirty="0" smtClean="0">
                <a:latin typeface="Helvetica" pitchFamily="-105" charset="0"/>
              </a:rPr>
              <a:t>Pay for Performance</a:t>
            </a:r>
          </a:p>
          <a:p>
            <a:pPr marL="697230" indent="-457200">
              <a:buFont typeface="+mj-lt"/>
              <a:buAutoNum type="alphaLcParenR"/>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solidFill>
                  <a:srgbClr val="FFFF00"/>
                </a:solidFill>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465138" indent="-465138">
              <a:buNone/>
            </a:pPr>
            <a:r>
              <a:rPr lang="en-US" sz="2800" dirty="0" smtClean="0">
                <a:latin typeface="Helvetica" pitchFamily="-105" charset="0"/>
              </a:rPr>
              <a:t>2) Which of these is NOT a major task for volunteer success—</a:t>
            </a:r>
            <a:endParaRPr lang="en-US" sz="2800" dirty="0" smtClean="0">
              <a:latin typeface="Helvetica" pitchFamily="-105" charset="0"/>
            </a:endParaRPr>
          </a:p>
          <a:p>
            <a:pPr marL="697230" indent="-457200">
              <a:buFont typeface="+mj-lt"/>
              <a:buAutoNum type="alphaLcParenR"/>
            </a:pPr>
            <a:r>
              <a:rPr lang="en-US" dirty="0" smtClean="0">
                <a:latin typeface="Helvetica" pitchFamily="-105" charset="0"/>
              </a:rPr>
              <a:t>Define Responsibilities</a:t>
            </a:r>
            <a:endParaRPr lang="en-US" dirty="0" smtClean="0">
              <a:latin typeface="Helvetica" pitchFamily="-105" charset="0"/>
            </a:endParaRPr>
          </a:p>
          <a:p>
            <a:pPr marL="697230" indent="-457200">
              <a:buFont typeface="+mj-lt"/>
              <a:buAutoNum type="alphaLcParenR"/>
            </a:pPr>
            <a:r>
              <a:rPr lang="en-US" dirty="0" smtClean="0">
                <a:latin typeface="Helvetica" pitchFamily="-105" charset="0"/>
              </a:rPr>
              <a:t>Select &amp; Recruit</a:t>
            </a:r>
          </a:p>
          <a:p>
            <a:pPr marL="697230" indent="-457200">
              <a:buFont typeface="+mj-lt"/>
              <a:buAutoNum type="alphaLcParenR"/>
            </a:pPr>
            <a:r>
              <a:rPr lang="en-US" dirty="0" smtClean="0">
                <a:latin typeface="Helvetica" pitchFamily="-105" charset="0"/>
              </a:rPr>
              <a:t>Orient &amp; Train</a:t>
            </a:r>
            <a:endParaRPr lang="en-US" dirty="0" smtClean="0">
              <a:latin typeface="Helvetica" pitchFamily="-105" charset="0"/>
            </a:endParaRPr>
          </a:p>
          <a:p>
            <a:pPr marL="697230" indent="-457200">
              <a:buFont typeface="+mj-lt"/>
              <a:buAutoNum type="alphaLcParenR"/>
            </a:pPr>
            <a:r>
              <a:rPr lang="en-US" dirty="0" smtClean="0">
                <a:latin typeface="Helvetica" pitchFamily="-105" charset="0"/>
              </a:rPr>
              <a:t>Coach</a:t>
            </a:r>
            <a:endParaRPr lang="en-US" dirty="0" smtClean="0">
              <a:latin typeface="Helvetica" pitchFamily="-105" charset="0"/>
            </a:endParaRPr>
          </a:p>
          <a:p>
            <a:pPr marL="697230" indent="-457200">
              <a:buFont typeface="+mj-lt"/>
              <a:buAutoNum type="alphaLcParenR"/>
            </a:pPr>
            <a:r>
              <a:rPr lang="en-US" dirty="0" smtClean="0">
                <a:latin typeface="Helvetica" pitchFamily="-105" charset="0"/>
              </a:rPr>
              <a:t>Recognize</a:t>
            </a:r>
          </a:p>
          <a:p>
            <a:pPr marL="697230" indent="-457200">
              <a:buFont typeface="+mj-lt"/>
              <a:buAutoNum type="alphaLcParenR"/>
            </a:pPr>
            <a:r>
              <a:rPr lang="en-US" dirty="0" smtClean="0">
                <a:latin typeface="Helvetica" pitchFamily="-105" charset="0"/>
              </a:rPr>
              <a:t>Evaluate Performance</a:t>
            </a:r>
          </a:p>
          <a:p>
            <a:pPr marL="697230" indent="-457200">
              <a:buFont typeface="+mj-lt"/>
              <a:buAutoNum type="alphaLcParenR"/>
            </a:pPr>
            <a:r>
              <a:rPr lang="en-US" dirty="0" smtClean="0">
                <a:solidFill>
                  <a:srgbClr val="FFFF00"/>
                </a:solidFill>
                <a:latin typeface="Helvetica" pitchFamily="-105" charset="0"/>
              </a:rPr>
              <a:t>Pay for Performance</a:t>
            </a:r>
          </a:p>
          <a:p>
            <a:pPr marL="697230" indent="-457200">
              <a:buFont typeface="+mj-lt"/>
              <a:buAutoNum type="alphaLcParenR"/>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13</a:t>
            </a:fld>
            <a:endParaRPr lang="en-US"/>
          </a:p>
        </p:txBody>
      </p:sp>
    </p:spTree>
    <p:extLst>
      <p:ext uri="{BB962C8B-B14F-4D97-AF65-F5344CB8AC3E}">
        <p14:creationId xmlns:p14="http://schemas.microsoft.com/office/powerpoint/2010/main" val="2115151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465138" indent="-465138">
              <a:buNone/>
            </a:pPr>
            <a:r>
              <a:rPr lang="en-US" sz="2800" dirty="0" smtClean="0">
                <a:latin typeface="Helvetica" pitchFamily="-105" charset="0"/>
              </a:rPr>
              <a:t>3) </a:t>
            </a:r>
            <a:r>
              <a:rPr lang="en-US" dirty="0" smtClean="0">
                <a:latin typeface="Helvetica" pitchFamily="-105" charset="0"/>
              </a:rPr>
              <a:t>Under the category of “Select &amp; Recruit” which of these describe why people volunteer:</a:t>
            </a:r>
            <a:endParaRPr lang="en-US" sz="2800" dirty="0" smtClean="0">
              <a:latin typeface="Helvetica" pitchFamily="-105" charset="0"/>
            </a:endParaRPr>
          </a:p>
          <a:p>
            <a:pPr marL="697230" indent="-457200">
              <a:buFont typeface="+mj-lt"/>
              <a:buAutoNum type="alphaLcParenR"/>
            </a:pPr>
            <a:r>
              <a:rPr lang="en-US" sz="2000" dirty="0" smtClean="0">
                <a:latin typeface="Helvetica" pitchFamily="-105" charset="0"/>
              </a:rPr>
              <a:t>They were asked</a:t>
            </a:r>
          </a:p>
          <a:p>
            <a:pPr marL="697230" indent="-457200">
              <a:buFont typeface="+mj-lt"/>
              <a:buAutoNum type="alphaLcParenR"/>
            </a:pPr>
            <a:r>
              <a:rPr lang="en-US" sz="2000" dirty="0" smtClean="0">
                <a:latin typeface="Helvetica" pitchFamily="-105" charset="0"/>
              </a:rPr>
              <a:t>They like the person asking</a:t>
            </a:r>
          </a:p>
          <a:p>
            <a:pPr marL="697230" indent="-457200">
              <a:buFont typeface="+mj-lt"/>
              <a:buAutoNum type="alphaLcParenR"/>
            </a:pPr>
            <a:r>
              <a:rPr lang="en-US" sz="2000" dirty="0" smtClean="0">
                <a:latin typeface="Helvetica" pitchFamily="-105" charset="0"/>
              </a:rPr>
              <a:t>They want to give back</a:t>
            </a:r>
          </a:p>
          <a:p>
            <a:pPr marL="697230" indent="-457200">
              <a:buFont typeface="+mj-lt"/>
              <a:buAutoNum type="alphaLcParenR"/>
            </a:pPr>
            <a:r>
              <a:rPr lang="en-US" sz="2000" dirty="0" smtClean="0">
                <a:latin typeface="Helvetica" pitchFamily="-105" charset="0"/>
              </a:rPr>
              <a:t>They want to learn something new</a:t>
            </a:r>
          </a:p>
          <a:p>
            <a:pPr marL="697230" indent="-457200">
              <a:buFont typeface="+mj-lt"/>
              <a:buAutoNum type="alphaLcParenR"/>
            </a:pPr>
            <a:r>
              <a:rPr lang="en-US" sz="2000" dirty="0" smtClean="0">
                <a:latin typeface="Helvetica" pitchFamily="-105" charset="0"/>
              </a:rPr>
              <a:t>They have children in Scouting</a:t>
            </a:r>
          </a:p>
          <a:p>
            <a:pPr marL="697230" indent="-457200">
              <a:buFont typeface="+mj-lt"/>
              <a:buAutoNum type="alphaLcParenR"/>
            </a:pPr>
            <a:r>
              <a:rPr lang="en-US" sz="2000" dirty="0" smtClean="0">
                <a:latin typeface="Helvetica" pitchFamily="-105" charset="0"/>
              </a:rPr>
              <a:t>They were former Scouts</a:t>
            </a:r>
          </a:p>
          <a:p>
            <a:pPr marL="697230" indent="-457200">
              <a:buFont typeface="+mj-lt"/>
              <a:buAutoNum type="alphaLcParenR"/>
            </a:pPr>
            <a:r>
              <a:rPr lang="en-US" sz="2000" dirty="0" smtClean="0">
                <a:latin typeface="Helvetica" pitchFamily="-105" charset="0"/>
              </a:rPr>
              <a:t>They want recognition</a:t>
            </a:r>
          </a:p>
          <a:p>
            <a:pPr marL="697230" indent="-457200">
              <a:buFont typeface="+mj-lt"/>
              <a:buAutoNum type="alphaLcParenR"/>
            </a:pPr>
            <a:r>
              <a:rPr lang="en-US" sz="2000" dirty="0" smtClean="0">
                <a:latin typeface="Helvetica" pitchFamily="-105" charset="0"/>
              </a:rPr>
              <a:t>They believe in Scouting principles</a:t>
            </a:r>
          </a:p>
          <a:p>
            <a:pPr marL="697230" indent="-457200">
              <a:buFont typeface="+mj-lt"/>
              <a:buAutoNum type="alphaLcParenR"/>
            </a:pPr>
            <a:r>
              <a:rPr lang="en-US" sz="2000" dirty="0" smtClean="0">
                <a:latin typeface="Helvetica" pitchFamily="-105" charset="0"/>
              </a:rPr>
              <a:t>They want to fulfill business obligation</a:t>
            </a:r>
            <a:endParaRPr lang="en-US" sz="2000" dirty="0" smtClean="0">
              <a:latin typeface="Helvetica" pitchFamily="-105" charset="0"/>
            </a:endParaRPr>
          </a:p>
          <a:p>
            <a:pPr marL="697230" indent="-457200">
              <a:buFont typeface="+mj-lt"/>
              <a:buAutoNum type="alphaLcParenR"/>
            </a:pPr>
            <a:endParaRPr lang="en-US" sz="2000"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solidFill>
                  <a:srgbClr val="FFFF00"/>
                </a:solidFill>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465138" indent="-465138">
              <a:buNone/>
            </a:pPr>
            <a:r>
              <a:rPr lang="en-US" sz="2800" dirty="0" smtClean="0">
                <a:latin typeface="Helvetica" pitchFamily="-105" charset="0"/>
              </a:rPr>
              <a:t>3) </a:t>
            </a:r>
            <a:r>
              <a:rPr lang="en-US" dirty="0" smtClean="0">
                <a:latin typeface="Helvetica" pitchFamily="-105" charset="0"/>
              </a:rPr>
              <a:t>Under the category of “Select &amp; Recruit” which of these describe why people volunteer:</a:t>
            </a:r>
            <a:endParaRPr lang="en-US" sz="2800" dirty="0" smtClean="0">
              <a:latin typeface="Helvetica" pitchFamily="-105" charset="0"/>
            </a:endParaRPr>
          </a:p>
          <a:p>
            <a:pPr marL="697230" indent="-457200">
              <a:buFont typeface="+mj-lt"/>
              <a:buAutoNum type="alphaLcParenR"/>
            </a:pPr>
            <a:r>
              <a:rPr lang="en-US" sz="2000" dirty="0" smtClean="0">
                <a:solidFill>
                  <a:srgbClr val="FFFF00"/>
                </a:solidFill>
                <a:latin typeface="Helvetica" pitchFamily="-105" charset="0"/>
              </a:rPr>
              <a:t>They were asked</a:t>
            </a:r>
          </a:p>
          <a:p>
            <a:pPr marL="697230" indent="-457200">
              <a:buFont typeface="+mj-lt"/>
              <a:buAutoNum type="alphaLcParenR"/>
            </a:pPr>
            <a:r>
              <a:rPr lang="en-US" sz="2000" dirty="0" smtClean="0">
                <a:solidFill>
                  <a:srgbClr val="FFFF00"/>
                </a:solidFill>
                <a:latin typeface="Helvetica" pitchFamily="-105" charset="0"/>
              </a:rPr>
              <a:t>They like the person asking</a:t>
            </a:r>
          </a:p>
          <a:p>
            <a:pPr marL="697230" indent="-457200">
              <a:buFont typeface="+mj-lt"/>
              <a:buAutoNum type="alphaLcParenR"/>
            </a:pPr>
            <a:r>
              <a:rPr lang="en-US" sz="2000" dirty="0" smtClean="0">
                <a:solidFill>
                  <a:srgbClr val="FFFF00"/>
                </a:solidFill>
                <a:latin typeface="Helvetica" pitchFamily="-105" charset="0"/>
              </a:rPr>
              <a:t>They want to give back</a:t>
            </a:r>
          </a:p>
          <a:p>
            <a:pPr marL="697230" indent="-457200">
              <a:buFont typeface="+mj-lt"/>
              <a:buAutoNum type="alphaLcParenR"/>
            </a:pPr>
            <a:r>
              <a:rPr lang="en-US" sz="2000" dirty="0" smtClean="0">
                <a:solidFill>
                  <a:srgbClr val="FFFF00"/>
                </a:solidFill>
                <a:latin typeface="Helvetica" pitchFamily="-105" charset="0"/>
              </a:rPr>
              <a:t>They want to learn something new</a:t>
            </a:r>
          </a:p>
          <a:p>
            <a:pPr marL="697230" indent="-457200">
              <a:buFont typeface="+mj-lt"/>
              <a:buAutoNum type="alphaLcParenR"/>
            </a:pPr>
            <a:r>
              <a:rPr lang="en-US" sz="2000" dirty="0" smtClean="0">
                <a:solidFill>
                  <a:srgbClr val="FFFF00"/>
                </a:solidFill>
                <a:latin typeface="Helvetica" pitchFamily="-105" charset="0"/>
              </a:rPr>
              <a:t>They have children in Scouting</a:t>
            </a:r>
          </a:p>
          <a:p>
            <a:pPr marL="697230" indent="-457200">
              <a:buFont typeface="+mj-lt"/>
              <a:buAutoNum type="alphaLcParenR"/>
            </a:pPr>
            <a:r>
              <a:rPr lang="en-US" sz="2000" dirty="0" smtClean="0">
                <a:solidFill>
                  <a:srgbClr val="FFFF00"/>
                </a:solidFill>
                <a:latin typeface="Helvetica" pitchFamily="-105" charset="0"/>
              </a:rPr>
              <a:t>They were former Scouts</a:t>
            </a:r>
          </a:p>
          <a:p>
            <a:pPr marL="697230" indent="-457200">
              <a:buFont typeface="+mj-lt"/>
              <a:buAutoNum type="alphaLcParenR"/>
            </a:pPr>
            <a:r>
              <a:rPr lang="en-US" sz="2000" dirty="0" smtClean="0">
                <a:solidFill>
                  <a:srgbClr val="FFFF00"/>
                </a:solidFill>
                <a:latin typeface="Helvetica" pitchFamily="-105" charset="0"/>
              </a:rPr>
              <a:t>They want recognition</a:t>
            </a:r>
          </a:p>
          <a:p>
            <a:pPr marL="697230" indent="-457200">
              <a:buFont typeface="+mj-lt"/>
              <a:buAutoNum type="alphaLcParenR"/>
            </a:pPr>
            <a:r>
              <a:rPr lang="en-US" sz="2000" dirty="0" smtClean="0">
                <a:solidFill>
                  <a:srgbClr val="FFFF00"/>
                </a:solidFill>
                <a:latin typeface="Helvetica" pitchFamily="-105" charset="0"/>
              </a:rPr>
              <a:t>They believe in Scouting principles</a:t>
            </a:r>
          </a:p>
          <a:p>
            <a:pPr marL="697230" indent="-457200">
              <a:buFont typeface="+mj-lt"/>
              <a:buAutoNum type="alphaLcParenR"/>
            </a:pPr>
            <a:r>
              <a:rPr lang="en-US" sz="2000" dirty="0" smtClean="0">
                <a:solidFill>
                  <a:srgbClr val="FFFF00"/>
                </a:solidFill>
                <a:latin typeface="Helvetica" pitchFamily="-105" charset="0"/>
              </a:rPr>
              <a:t>They want to fulfill business obligation</a:t>
            </a:r>
            <a:endParaRPr lang="en-US" sz="2000" dirty="0" smtClean="0">
              <a:solidFill>
                <a:srgbClr val="FFFF00"/>
              </a:solidFill>
              <a:latin typeface="Helvetica" pitchFamily="-105" charset="0"/>
            </a:endParaRPr>
          </a:p>
          <a:p>
            <a:pPr marL="697230" indent="-457200">
              <a:buFont typeface="+mj-lt"/>
              <a:buAutoNum type="alphaLcParenR"/>
            </a:pPr>
            <a:endParaRPr lang="en-US" sz="2000"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15</a:t>
            </a:fld>
            <a:endParaRPr lang="en-US"/>
          </a:p>
        </p:txBody>
      </p:sp>
    </p:spTree>
    <p:extLst>
      <p:ext uri="{BB962C8B-B14F-4D97-AF65-F5344CB8AC3E}">
        <p14:creationId xmlns:p14="http://schemas.microsoft.com/office/powerpoint/2010/main" val="365679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solidFill>
                  <a:srgbClr val="FFFF00"/>
                </a:solidFill>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465138" indent="-465138">
              <a:buNone/>
            </a:pPr>
            <a:r>
              <a:rPr lang="en-US" sz="2800" dirty="0" smtClean="0">
                <a:latin typeface="Helvetica" pitchFamily="-105" charset="0"/>
              </a:rPr>
              <a:t>3) </a:t>
            </a:r>
            <a:r>
              <a:rPr lang="en-US" dirty="0" smtClean="0">
                <a:latin typeface="Helvetica" pitchFamily="-105" charset="0"/>
              </a:rPr>
              <a:t>Under the category of “Select &amp; Recruit” which of these describe why people volunteer:</a:t>
            </a:r>
            <a:endParaRPr lang="en-US" sz="2800" dirty="0" smtClean="0">
              <a:latin typeface="Helvetica" pitchFamily="-105" charset="0"/>
            </a:endParaRPr>
          </a:p>
          <a:p>
            <a:pPr marL="697230" indent="-457200">
              <a:buFont typeface="+mj-lt"/>
              <a:buAutoNum type="alphaLcParenR"/>
            </a:pPr>
            <a:r>
              <a:rPr lang="en-US" sz="2000" dirty="0" smtClean="0">
                <a:solidFill>
                  <a:schemeClr val="bg1">
                    <a:lumMod val="75000"/>
                  </a:schemeClr>
                </a:solidFill>
                <a:latin typeface="Helvetica" pitchFamily="-105" charset="0"/>
              </a:rPr>
              <a:t>They were asked</a:t>
            </a:r>
          </a:p>
          <a:p>
            <a:pPr marL="697230" indent="-457200">
              <a:buFont typeface="+mj-lt"/>
              <a:buAutoNum type="alphaLcParenR"/>
            </a:pPr>
            <a:r>
              <a:rPr lang="en-US" sz="2000" dirty="0" smtClean="0">
                <a:solidFill>
                  <a:srgbClr val="FFFF00"/>
                </a:solidFill>
                <a:latin typeface="Helvetica" pitchFamily="-105" charset="0"/>
              </a:rPr>
              <a:t>They like the person asking</a:t>
            </a:r>
          </a:p>
          <a:p>
            <a:pPr marL="697230" indent="-457200">
              <a:buFont typeface="+mj-lt"/>
              <a:buAutoNum type="alphaLcParenR"/>
            </a:pPr>
            <a:r>
              <a:rPr lang="en-US" sz="2000" dirty="0" smtClean="0">
                <a:solidFill>
                  <a:schemeClr val="bg1">
                    <a:lumMod val="75000"/>
                  </a:schemeClr>
                </a:solidFill>
                <a:latin typeface="Helvetica" pitchFamily="-105" charset="0"/>
              </a:rPr>
              <a:t>They want to give back</a:t>
            </a:r>
          </a:p>
          <a:p>
            <a:pPr marL="697230" indent="-457200">
              <a:buFont typeface="+mj-lt"/>
              <a:buAutoNum type="alphaLcParenR"/>
            </a:pPr>
            <a:r>
              <a:rPr lang="en-US" sz="2000" dirty="0" smtClean="0">
                <a:solidFill>
                  <a:schemeClr val="bg1">
                    <a:lumMod val="75000"/>
                  </a:schemeClr>
                </a:solidFill>
                <a:latin typeface="Helvetica" pitchFamily="-105" charset="0"/>
              </a:rPr>
              <a:t>They want to learn something new</a:t>
            </a:r>
          </a:p>
          <a:p>
            <a:pPr marL="697230" indent="-457200">
              <a:buFont typeface="+mj-lt"/>
              <a:buAutoNum type="alphaLcParenR"/>
            </a:pPr>
            <a:r>
              <a:rPr lang="en-US" sz="2000" dirty="0" smtClean="0">
                <a:solidFill>
                  <a:schemeClr val="bg1">
                    <a:lumMod val="75000"/>
                  </a:schemeClr>
                </a:solidFill>
                <a:latin typeface="Helvetica" pitchFamily="-105" charset="0"/>
              </a:rPr>
              <a:t>They have children in Scouting</a:t>
            </a:r>
          </a:p>
          <a:p>
            <a:pPr marL="697230" indent="-457200">
              <a:buFont typeface="+mj-lt"/>
              <a:buAutoNum type="alphaLcParenR"/>
            </a:pPr>
            <a:r>
              <a:rPr lang="en-US" sz="2000" dirty="0" smtClean="0">
                <a:solidFill>
                  <a:schemeClr val="bg1">
                    <a:lumMod val="75000"/>
                  </a:schemeClr>
                </a:solidFill>
                <a:latin typeface="Helvetica" pitchFamily="-105" charset="0"/>
              </a:rPr>
              <a:t>They were former Scouts</a:t>
            </a:r>
          </a:p>
          <a:p>
            <a:pPr marL="697230" indent="-457200">
              <a:buFont typeface="+mj-lt"/>
              <a:buAutoNum type="alphaLcParenR"/>
            </a:pPr>
            <a:r>
              <a:rPr lang="en-US" sz="2000" dirty="0" smtClean="0">
                <a:solidFill>
                  <a:schemeClr val="bg1">
                    <a:lumMod val="75000"/>
                  </a:schemeClr>
                </a:solidFill>
                <a:latin typeface="Helvetica" pitchFamily="-105" charset="0"/>
              </a:rPr>
              <a:t>They want recognition</a:t>
            </a:r>
          </a:p>
          <a:p>
            <a:pPr marL="697230" indent="-457200">
              <a:buFont typeface="+mj-lt"/>
              <a:buAutoNum type="alphaLcParenR"/>
            </a:pPr>
            <a:r>
              <a:rPr lang="en-US" sz="2000" dirty="0" smtClean="0">
                <a:solidFill>
                  <a:schemeClr val="bg1">
                    <a:lumMod val="75000"/>
                  </a:schemeClr>
                </a:solidFill>
                <a:latin typeface="Helvetica" pitchFamily="-105" charset="0"/>
              </a:rPr>
              <a:t>They believe in Scouting principles</a:t>
            </a:r>
          </a:p>
          <a:p>
            <a:pPr marL="697230" indent="-457200">
              <a:buFont typeface="+mj-lt"/>
              <a:buAutoNum type="alphaLcParenR"/>
            </a:pPr>
            <a:r>
              <a:rPr lang="en-US" sz="2000" dirty="0" smtClean="0">
                <a:solidFill>
                  <a:schemeClr val="bg1">
                    <a:lumMod val="75000"/>
                  </a:schemeClr>
                </a:solidFill>
                <a:latin typeface="Helvetica" pitchFamily="-105" charset="0"/>
              </a:rPr>
              <a:t>They want to fulfill business obligation</a:t>
            </a:r>
            <a:endParaRPr lang="en-US" sz="2000" dirty="0" smtClean="0">
              <a:solidFill>
                <a:schemeClr val="bg1">
                  <a:lumMod val="75000"/>
                </a:schemeClr>
              </a:solidFill>
              <a:latin typeface="Helvetica" pitchFamily="-105" charset="0"/>
            </a:endParaRPr>
          </a:p>
          <a:p>
            <a:pPr marL="697230" indent="-457200">
              <a:buFont typeface="+mj-lt"/>
              <a:buAutoNum type="alphaLcParenR"/>
            </a:pPr>
            <a:endParaRPr lang="en-US" sz="2000"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16</a:t>
            </a:fld>
            <a:endParaRPr lang="en-US"/>
          </a:p>
        </p:txBody>
      </p:sp>
    </p:spTree>
    <p:extLst>
      <p:ext uri="{BB962C8B-B14F-4D97-AF65-F5344CB8AC3E}">
        <p14:creationId xmlns:p14="http://schemas.microsoft.com/office/powerpoint/2010/main" val="2202790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465138" indent="-465138">
              <a:buNone/>
            </a:pPr>
            <a:r>
              <a:rPr lang="en-US" sz="2800" dirty="0" smtClean="0">
                <a:latin typeface="Helvetica" pitchFamily="-105" charset="0"/>
              </a:rPr>
              <a:t>4) </a:t>
            </a:r>
            <a:r>
              <a:rPr lang="en-US" dirty="0">
                <a:latin typeface="Helvetica" pitchFamily="-105" charset="0"/>
              </a:rPr>
              <a:t>What should a district commissioner do who has </a:t>
            </a:r>
            <a:r>
              <a:rPr lang="en-US" dirty="0" smtClean="0">
                <a:latin typeface="Helvetica" pitchFamily="-105" charset="0"/>
              </a:rPr>
              <a:t>a staff </a:t>
            </a:r>
            <a:r>
              <a:rPr lang="en-US" dirty="0">
                <a:latin typeface="Helvetica" pitchFamily="-105" charset="0"/>
              </a:rPr>
              <a:t>member who seems totally inadequate to do his </a:t>
            </a:r>
            <a:r>
              <a:rPr lang="en-US" dirty="0" smtClean="0">
                <a:latin typeface="Helvetica" pitchFamily="-105" charset="0"/>
              </a:rPr>
              <a:t>or her </a:t>
            </a:r>
            <a:r>
              <a:rPr lang="en-US" dirty="0">
                <a:latin typeface="Helvetica" pitchFamily="-105" charset="0"/>
              </a:rPr>
              <a:t>job?</a:t>
            </a:r>
            <a:r>
              <a:rPr lang="en-US" sz="2000" dirty="0" smtClean="0">
                <a:latin typeface="Helvetica" pitchFamily="-105" charset="0"/>
              </a:rPr>
              <a:t> </a:t>
            </a:r>
            <a:endParaRPr lang="en-US" sz="2000" dirty="0" smtClean="0">
              <a:latin typeface="Helvetica" pitchFamily="-105" charset="0"/>
            </a:endParaRPr>
          </a:p>
          <a:p>
            <a:pPr marL="697230" indent="-457200">
              <a:buFont typeface="+mj-lt"/>
              <a:buAutoNum type="alphaLcParenR"/>
            </a:pPr>
            <a:r>
              <a:rPr lang="en-US" sz="2000" dirty="0" smtClean="0">
                <a:latin typeface="Helvetica" pitchFamily="-105" charset="0"/>
              </a:rPr>
              <a:t>Fire </a:t>
            </a:r>
            <a:r>
              <a:rPr lang="en-US" sz="2000" dirty="0">
                <a:latin typeface="Helvetica" pitchFamily="-105" charset="0"/>
              </a:rPr>
              <a:t>the sucker today</a:t>
            </a:r>
          </a:p>
          <a:p>
            <a:pPr marL="697230" indent="-457200">
              <a:buFont typeface="+mj-lt"/>
              <a:buAutoNum type="alphaLcParenR"/>
            </a:pPr>
            <a:r>
              <a:rPr lang="en-US" sz="2000" dirty="0" smtClean="0">
                <a:latin typeface="Helvetica" pitchFamily="-105" charset="0"/>
              </a:rPr>
              <a:t>Refer </a:t>
            </a:r>
            <a:r>
              <a:rPr lang="en-US" sz="2000" dirty="0">
                <a:latin typeface="Helvetica" pitchFamily="-105" charset="0"/>
              </a:rPr>
              <a:t>the problem to the professional</a:t>
            </a:r>
          </a:p>
          <a:p>
            <a:pPr marL="697230" indent="-457200">
              <a:buFont typeface="+mj-lt"/>
              <a:buAutoNum type="alphaLcParenR"/>
            </a:pPr>
            <a:r>
              <a:rPr lang="en-US" sz="2000" dirty="0" smtClean="0">
                <a:latin typeface="Helvetica" pitchFamily="-105" charset="0"/>
              </a:rPr>
              <a:t>Accept </a:t>
            </a:r>
            <a:r>
              <a:rPr lang="en-US" sz="2000" dirty="0">
                <a:latin typeface="Helvetica" pitchFamily="-105" charset="0"/>
              </a:rPr>
              <a:t>the fact that little can be done</a:t>
            </a:r>
          </a:p>
          <a:p>
            <a:pPr marL="697230" indent="-457200">
              <a:buFont typeface="+mj-lt"/>
              <a:buAutoNum type="alphaLcParenR"/>
            </a:pPr>
            <a:r>
              <a:rPr lang="en-US" sz="2000" dirty="0" smtClean="0">
                <a:latin typeface="Helvetica" pitchFamily="-105" charset="0"/>
              </a:rPr>
              <a:t>Review </a:t>
            </a:r>
            <a:r>
              <a:rPr lang="en-US" sz="2000" dirty="0">
                <a:latin typeface="Helvetica" pitchFamily="-105" charset="0"/>
              </a:rPr>
              <a:t>with your professional adviser the section </a:t>
            </a:r>
            <a:r>
              <a:rPr lang="en-US" sz="2000" dirty="0" smtClean="0">
                <a:latin typeface="Helvetica" pitchFamily="-105" charset="0"/>
              </a:rPr>
              <a:t>in The </a:t>
            </a:r>
            <a:r>
              <a:rPr lang="en-US" sz="2000" dirty="0">
                <a:latin typeface="Helvetica" pitchFamily="-105" charset="0"/>
              </a:rPr>
              <a:t>Commissioner </a:t>
            </a:r>
            <a:r>
              <a:rPr lang="en-US" sz="2000" dirty="0" err="1" smtClean="0">
                <a:latin typeface="Helvetica" pitchFamily="-105" charset="0"/>
              </a:rPr>
              <a:t>Fieldbook</a:t>
            </a:r>
            <a:r>
              <a:rPr lang="en-US" sz="2000" dirty="0" smtClean="0">
                <a:latin typeface="Helvetica" pitchFamily="-105" charset="0"/>
              </a:rPr>
              <a:t> on </a:t>
            </a:r>
            <a:r>
              <a:rPr lang="en-US" sz="2000" dirty="0">
                <a:latin typeface="Helvetica" pitchFamily="-105" charset="0"/>
              </a:rPr>
              <a:t>“How </a:t>
            </a:r>
            <a:r>
              <a:rPr lang="en-US" sz="2000" dirty="0" smtClean="0">
                <a:latin typeface="Helvetica" pitchFamily="-105" charset="0"/>
              </a:rPr>
              <a:t>to Remove </a:t>
            </a:r>
            <a:r>
              <a:rPr lang="en-US" sz="2000" dirty="0">
                <a:latin typeface="Helvetica" pitchFamily="-105" charset="0"/>
              </a:rPr>
              <a:t>a Volunteer” </a:t>
            </a:r>
            <a:endParaRPr lang="en-US" sz="2000" b="1"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solidFill>
                  <a:srgbClr val="FFFF00"/>
                </a:solidFill>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465138" indent="-465138">
              <a:buNone/>
            </a:pPr>
            <a:r>
              <a:rPr lang="en-US" sz="2800" dirty="0" smtClean="0">
                <a:latin typeface="Helvetica" pitchFamily="-105" charset="0"/>
              </a:rPr>
              <a:t>4) </a:t>
            </a:r>
            <a:r>
              <a:rPr lang="en-US" dirty="0">
                <a:latin typeface="Helvetica" pitchFamily="-105" charset="0"/>
              </a:rPr>
              <a:t>What should a district commissioner do who has </a:t>
            </a:r>
            <a:r>
              <a:rPr lang="en-US" dirty="0" smtClean="0">
                <a:latin typeface="Helvetica" pitchFamily="-105" charset="0"/>
              </a:rPr>
              <a:t>a staff </a:t>
            </a:r>
            <a:r>
              <a:rPr lang="en-US" dirty="0">
                <a:latin typeface="Helvetica" pitchFamily="-105" charset="0"/>
              </a:rPr>
              <a:t>member who seems totally inadequate to do his </a:t>
            </a:r>
            <a:r>
              <a:rPr lang="en-US" dirty="0" smtClean="0">
                <a:latin typeface="Helvetica" pitchFamily="-105" charset="0"/>
              </a:rPr>
              <a:t>or her </a:t>
            </a:r>
            <a:r>
              <a:rPr lang="en-US" dirty="0">
                <a:latin typeface="Helvetica" pitchFamily="-105" charset="0"/>
              </a:rPr>
              <a:t>job?</a:t>
            </a:r>
            <a:r>
              <a:rPr lang="en-US" sz="2000" dirty="0" smtClean="0">
                <a:latin typeface="Helvetica" pitchFamily="-105" charset="0"/>
              </a:rPr>
              <a:t> </a:t>
            </a:r>
            <a:endParaRPr lang="en-US" sz="2000" dirty="0" smtClean="0">
              <a:latin typeface="Helvetica" pitchFamily="-105" charset="0"/>
            </a:endParaRPr>
          </a:p>
          <a:p>
            <a:pPr marL="697230" indent="-457200">
              <a:buFont typeface="+mj-lt"/>
              <a:buAutoNum type="alphaLcParenR"/>
            </a:pPr>
            <a:r>
              <a:rPr lang="en-US" sz="2000" dirty="0" smtClean="0">
                <a:latin typeface="Helvetica" pitchFamily="-105" charset="0"/>
              </a:rPr>
              <a:t>Fire </a:t>
            </a:r>
            <a:r>
              <a:rPr lang="en-US" sz="2000" dirty="0">
                <a:latin typeface="Helvetica" pitchFamily="-105" charset="0"/>
              </a:rPr>
              <a:t>the sucker today</a:t>
            </a:r>
          </a:p>
          <a:p>
            <a:pPr marL="697230" indent="-457200">
              <a:buFont typeface="+mj-lt"/>
              <a:buAutoNum type="alphaLcParenR"/>
            </a:pPr>
            <a:r>
              <a:rPr lang="en-US" sz="2000" dirty="0" smtClean="0">
                <a:latin typeface="Helvetica" pitchFamily="-105" charset="0"/>
              </a:rPr>
              <a:t>Refer </a:t>
            </a:r>
            <a:r>
              <a:rPr lang="en-US" sz="2000" dirty="0">
                <a:latin typeface="Helvetica" pitchFamily="-105" charset="0"/>
              </a:rPr>
              <a:t>the problem to the professional</a:t>
            </a:r>
          </a:p>
          <a:p>
            <a:pPr marL="697230" indent="-457200">
              <a:buFont typeface="+mj-lt"/>
              <a:buAutoNum type="alphaLcParenR"/>
            </a:pPr>
            <a:r>
              <a:rPr lang="en-US" sz="2000" dirty="0" smtClean="0">
                <a:latin typeface="Helvetica" pitchFamily="-105" charset="0"/>
              </a:rPr>
              <a:t>Accept </a:t>
            </a:r>
            <a:r>
              <a:rPr lang="en-US" sz="2000" dirty="0">
                <a:latin typeface="Helvetica" pitchFamily="-105" charset="0"/>
              </a:rPr>
              <a:t>the fact that little can be done</a:t>
            </a:r>
          </a:p>
          <a:p>
            <a:pPr marL="697230" indent="-457200">
              <a:buFont typeface="+mj-lt"/>
              <a:buAutoNum type="alphaLcParenR"/>
            </a:pPr>
            <a:r>
              <a:rPr lang="en-US" sz="2000" dirty="0" smtClean="0">
                <a:solidFill>
                  <a:srgbClr val="FFFF00"/>
                </a:solidFill>
                <a:latin typeface="Helvetica" pitchFamily="-105" charset="0"/>
              </a:rPr>
              <a:t>Review </a:t>
            </a:r>
            <a:r>
              <a:rPr lang="en-US" sz="2000" dirty="0">
                <a:solidFill>
                  <a:srgbClr val="FFFF00"/>
                </a:solidFill>
                <a:latin typeface="Helvetica" pitchFamily="-105" charset="0"/>
              </a:rPr>
              <a:t>with your professional adviser the section </a:t>
            </a:r>
            <a:r>
              <a:rPr lang="en-US" sz="2000" dirty="0" smtClean="0">
                <a:solidFill>
                  <a:srgbClr val="FFFF00"/>
                </a:solidFill>
                <a:latin typeface="Helvetica" pitchFamily="-105" charset="0"/>
              </a:rPr>
              <a:t>in The </a:t>
            </a:r>
            <a:r>
              <a:rPr lang="en-US" sz="2000" dirty="0">
                <a:solidFill>
                  <a:srgbClr val="FFFF00"/>
                </a:solidFill>
                <a:latin typeface="Helvetica" pitchFamily="-105" charset="0"/>
              </a:rPr>
              <a:t>Commissioner </a:t>
            </a:r>
            <a:r>
              <a:rPr lang="en-US" sz="2000" dirty="0" err="1" smtClean="0">
                <a:solidFill>
                  <a:srgbClr val="FFFF00"/>
                </a:solidFill>
                <a:latin typeface="Helvetica" pitchFamily="-105" charset="0"/>
              </a:rPr>
              <a:t>Fieldbook</a:t>
            </a:r>
            <a:r>
              <a:rPr lang="en-US" sz="2000" dirty="0" smtClean="0">
                <a:solidFill>
                  <a:srgbClr val="FFFF00"/>
                </a:solidFill>
                <a:latin typeface="Helvetica" pitchFamily="-105" charset="0"/>
              </a:rPr>
              <a:t> on </a:t>
            </a:r>
            <a:r>
              <a:rPr lang="en-US" sz="2000" dirty="0">
                <a:solidFill>
                  <a:srgbClr val="FFFF00"/>
                </a:solidFill>
                <a:latin typeface="Helvetica" pitchFamily="-105" charset="0"/>
              </a:rPr>
              <a:t>“How </a:t>
            </a:r>
            <a:r>
              <a:rPr lang="en-US" sz="2000" dirty="0" smtClean="0">
                <a:solidFill>
                  <a:srgbClr val="FFFF00"/>
                </a:solidFill>
                <a:latin typeface="Helvetica" pitchFamily="-105" charset="0"/>
              </a:rPr>
              <a:t>to Remove </a:t>
            </a:r>
            <a:r>
              <a:rPr lang="en-US" sz="2000" dirty="0">
                <a:solidFill>
                  <a:srgbClr val="FFFF00"/>
                </a:solidFill>
                <a:latin typeface="Helvetica" pitchFamily="-105" charset="0"/>
              </a:rPr>
              <a:t>a Volunteer</a:t>
            </a:r>
            <a:r>
              <a:rPr lang="en-US" sz="2000" dirty="0">
                <a:latin typeface="Helvetica" pitchFamily="-105" charset="0"/>
              </a:rPr>
              <a:t>” </a:t>
            </a:r>
            <a:endParaRPr lang="en-US" sz="2000" b="1"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18</a:t>
            </a:fld>
            <a:endParaRPr lang="en-US"/>
          </a:p>
        </p:txBody>
      </p:sp>
    </p:spTree>
    <p:extLst>
      <p:ext uri="{BB962C8B-B14F-4D97-AF65-F5344CB8AC3E}">
        <p14:creationId xmlns:p14="http://schemas.microsoft.com/office/powerpoint/2010/main" val="709588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a:t>
            </a:r>
            <a:r>
              <a:rPr lang="en-US" dirty="0" smtClean="0">
                <a:latin typeface="Helvetica" pitchFamily="-105" charset="0"/>
              </a:rPr>
              <a:t>QUIZ</a:t>
            </a:r>
            <a:endParaRPr lang="en-US" dirty="0" smtClean="0">
              <a:latin typeface="Helvetica" pitchFamily="-105" charset="0"/>
            </a:endParaRPr>
          </a:p>
        </p:txBody>
      </p:sp>
      <p:sp>
        <p:nvSpPr>
          <p:cNvPr id="12291" name="Content Placeholder 2"/>
          <p:cNvSpPr>
            <a:spLocks noGrp="1"/>
          </p:cNvSpPr>
          <p:nvPr>
            <p:ph idx="1"/>
          </p:nvPr>
        </p:nvSpPr>
        <p:spPr>
          <a:xfrm>
            <a:off x="2286000" y="1600200"/>
            <a:ext cx="6735762" cy="4724400"/>
          </a:xfrm>
        </p:spPr>
        <p:txBody>
          <a:bodyPr/>
          <a:lstStyle/>
          <a:p>
            <a:pPr marL="465138" indent="-465138">
              <a:buNone/>
            </a:pPr>
            <a:r>
              <a:rPr lang="en-US" sz="2800" dirty="0" smtClean="0">
                <a:latin typeface="Helvetica" pitchFamily="-105" charset="0"/>
              </a:rPr>
              <a:t>4) </a:t>
            </a:r>
            <a:r>
              <a:rPr lang="en-US" dirty="0">
                <a:latin typeface="Helvetica" pitchFamily="-105" charset="0"/>
              </a:rPr>
              <a:t>What should a district commissioner do who has </a:t>
            </a:r>
            <a:r>
              <a:rPr lang="en-US" dirty="0" smtClean="0">
                <a:latin typeface="Helvetica" pitchFamily="-105" charset="0"/>
              </a:rPr>
              <a:t>a professional staff </a:t>
            </a:r>
            <a:r>
              <a:rPr lang="en-US" dirty="0">
                <a:latin typeface="Helvetica" pitchFamily="-105" charset="0"/>
              </a:rPr>
              <a:t>member who seems totally inadequate to do his </a:t>
            </a:r>
            <a:r>
              <a:rPr lang="en-US" dirty="0" smtClean="0">
                <a:latin typeface="Helvetica" pitchFamily="-105" charset="0"/>
              </a:rPr>
              <a:t>or her </a:t>
            </a:r>
            <a:r>
              <a:rPr lang="en-US" dirty="0">
                <a:latin typeface="Helvetica" pitchFamily="-105" charset="0"/>
              </a:rPr>
              <a:t>job?</a:t>
            </a:r>
            <a:r>
              <a:rPr lang="en-US" sz="2000" dirty="0" smtClean="0">
                <a:latin typeface="Helvetica" pitchFamily="-105" charset="0"/>
              </a:rPr>
              <a:t> </a:t>
            </a:r>
            <a:endParaRPr lang="en-US" sz="2000" dirty="0" smtClean="0">
              <a:latin typeface="Helvetica" pitchFamily="-105" charset="0"/>
            </a:endParaRPr>
          </a:p>
          <a:p>
            <a:pPr marL="697230" indent="-457200">
              <a:buFont typeface="+mj-lt"/>
              <a:buAutoNum type="alphaLcParenR"/>
            </a:pPr>
            <a:r>
              <a:rPr lang="en-US" sz="2000" dirty="0" smtClean="0">
                <a:latin typeface="Helvetica" pitchFamily="-105" charset="0"/>
              </a:rPr>
              <a:t>  </a:t>
            </a:r>
          </a:p>
          <a:p>
            <a:pPr marL="697230" indent="-457200">
              <a:buFont typeface="+mj-lt"/>
              <a:buAutoNum type="alphaLcParenR"/>
            </a:pPr>
            <a:r>
              <a:rPr lang="en-US" sz="2000" b="1" dirty="0">
                <a:latin typeface="Helvetica" pitchFamily="-105" charset="0"/>
              </a:rPr>
              <a:t> </a:t>
            </a:r>
            <a:endParaRPr lang="en-US" sz="2000" b="1" dirty="0" smtClean="0">
              <a:latin typeface="Helvetica" pitchFamily="-105" charset="0"/>
            </a:endParaRPr>
          </a:p>
          <a:p>
            <a:pPr marL="697230" indent="-457200">
              <a:buFont typeface="+mj-lt"/>
              <a:buAutoNum type="alphaLcParenR"/>
            </a:pPr>
            <a:r>
              <a:rPr lang="en-US" sz="2000" dirty="0">
                <a:latin typeface="Helvetica" pitchFamily="-105" charset="0"/>
              </a:rPr>
              <a:t> </a:t>
            </a:r>
            <a:endParaRPr lang="en-US" sz="2000" b="1"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19</a:t>
            </a:fld>
            <a:endParaRPr lang="en-US"/>
          </a:p>
        </p:txBody>
      </p:sp>
    </p:spTree>
    <p:extLst>
      <p:ext uri="{BB962C8B-B14F-4D97-AF65-F5344CB8AC3E}">
        <p14:creationId xmlns:p14="http://schemas.microsoft.com/office/powerpoint/2010/main" val="2122714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8"/>
          <p:cNvSpPr>
            <a:spLocks noGrp="1"/>
          </p:cNvSpPr>
          <p:nvPr>
            <p:ph type="title"/>
          </p:nvPr>
        </p:nvSpPr>
        <p:spPr/>
        <p:txBody>
          <a:bodyPr/>
          <a:lstStyle/>
          <a:p>
            <a:r>
              <a:rPr lang="en-US" dirty="0" smtClean="0">
                <a:latin typeface="Helvetica" pitchFamily="-105" charset="0"/>
              </a:rPr>
              <a:t>COMMISSIONER</a:t>
            </a:r>
            <a:br>
              <a:rPr lang="en-US" dirty="0" smtClean="0">
                <a:latin typeface="Helvetica" pitchFamily="-105" charset="0"/>
              </a:rPr>
            </a:br>
            <a:r>
              <a:rPr lang="en-US" dirty="0" smtClean="0">
                <a:latin typeface="Helvetica" pitchFamily="-105" charset="0"/>
              </a:rPr>
              <a:t>Training Updates</a:t>
            </a:r>
          </a:p>
        </p:txBody>
      </p:sp>
      <p:sp>
        <p:nvSpPr>
          <p:cNvPr id="6" name="Slide Number Placeholder 5"/>
          <p:cNvSpPr>
            <a:spLocks noGrp="1"/>
          </p:cNvSpPr>
          <p:nvPr>
            <p:ph type="sldNum" sz="quarter" idx="10"/>
          </p:nvPr>
        </p:nvSpPr>
        <p:spPr/>
        <p:txBody>
          <a:bodyPr/>
          <a:lstStyle/>
          <a:p>
            <a:fld id="{573331C9-5FC4-42B5-A6C3-F09C45E02CF1}" type="slidenum">
              <a:rPr lang="en-US"/>
              <a:pPr/>
              <a:t>2</a:t>
            </a:fld>
            <a:endParaRPr lang="en-US"/>
          </a:p>
        </p:txBody>
      </p:sp>
      <p:pic>
        <p:nvPicPr>
          <p:cNvPr id="8" name="Picture 7" descr="CommissionerB.gif"/>
          <p:cNvPicPr>
            <a:picLocks noChangeAspect="1"/>
          </p:cNvPicPr>
          <p:nvPr/>
        </p:nvPicPr>
        <p:blipFill>
          <a:blip r:embed="rId3" cstate="print">
            <a:lum bright="70000" contrast="-70000"/>
          </a:blip>
          <a:stretch>
            <a:fillRect/>
          </a:stretch>
        </p:blipFill>
        <p:spPr>
          <a:xfrm>
            <a:off x="3455499" y="1950595"/>
            <a:ext cx="4149986" cy="4173406"/>
          </a:xfrm>
          <a:prstGeom prst="rect">
            <a:avLst/>
          </a:prstGeom>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4294967295"/>
          </p:nvPr>
        </p:nvSpPr>
        <p:spPr>
          <a:xfrm>
            <a:off x="685800" y="3124200"/>
            <a:ext cx="7772400" cy="2514600"/>
          </a:xfrm>
        </p:spPr>
        <p:txBody>
          <a:bodyPr lIns="45720" rIns="45720"/>
          <a:lstStyle/>
          <a:p>
            <a:pPr marL="0" indent="0" algn="r">
              <a:buFont typeface="Wingdings 3" pitchFamily="18" charset="2"/>
              <a:buNone/>
            </a:pPr>
            <a:r>
              <a:rPr lang="en-US" sz="4000" b="1" dirty="0" smtClean="0">
                <a:solidFill>
                  <a:schemeClr val="tx2"/>
                </a:solidFill>
                <a:effectLst>
                  <a:outerShdw blurRad="38100" dist="38100" dir="2700000" algn="tl">
                    <a:srgbClr val="C0C0C0"/>
                  </a:outerShdw>
                </a:effectLst>
              </a:rPr>
              <a:t>COMMISSIONER CABINET</a:t>
            </a:r>
            <a:endParaRPr lang="en-US" sz="4000" b="1" dirty="0">
              <a:solidFill>
                <a:schemeClr val="tx2"/>
              </a:solidFill>
              <a:effectLst>
                <a:outerShdw blurRad="38100" dist="38100" dir="2700000" algn="tl">
                  <a:srgbClr val="C0C0C0"/>
                </a:outerShdw>
              </a:effectLst>
            </a:endParaRPr>
          </a:p>
          <a:p>
            <a:pPr marL="0" indent="0" algn="r">
              <a:buFont typeface="Wingdings 3" pitchFamily="18" charset="2"/>
              <a:buNone/>
            </a:pPr>
            <a:r>
              <a:rPr lang="en-US" sz="4000" b="1" dirty="0" smtClean="0">
                <a:solidFill>
                  <a:schemeClr val="tx2"/>
                </a:solidFill>
                <a:effectLst>
                  <a:outerShdw blurRad="38100" dist="38100" dir="2700000" algn="tl">
                    <a:srgbClr val="C0C0C0"/>
                  </a:outerShdw>
                </a:effectLst>
              </a:rPr>
              <a:t>Monthly Training</a:t>
            </a:r>
            <a:endParaRPr lang="en-US" sz="4000" b="1" dirty="0">
              <a:solidFill>
                <a:schemeClr val="tx2"/>
              </a:solidFill>
              <a:effectLst>
                <a:outerShdw blurRad="38100" dist="38100" dir="2700000" algn="tl">
                  <a:srgbClr val="C0C0C0"/>
                </a:outerShdw>
              </a:effectLst>
            </a:endParaRPr>
          </a:p>
        </p:txBody>
      </p:sp>
      <p:pic>
        <p:nvPicPr>
          <p:cNvPr id="9220" name="Picture 3" descr="Untitled.jpg"/>
          <p:cNvPicPr>
            <a:picLocks noChangeAspect="1"/>
          </p:cNvPicPr>
          <p:nvPr/>
        </p:nvPicPr>
        <p:blipFill>
          <a:blip r:embed="rId3" cstate="print">
            <a:lum contrast="10000"/>
          </a:blip>
          <a:srcRect/>
          <a:stretch>
            <a:fillRect/>
          </a:stretch>
        </p:blipFill>
        <p:spPr bwMode="auto">
          <a:xfrm>
            <a:off x="3608388" y="533400"/>
            <a:ext cx="1927225" cy="1905000"/>
          </a:xfrm>
          <a:prstGeom prst="rect">
            <a:avLst/>
          </a:prstGeom>
          <a:noFill/>
          <a:ln w="9525">
            <a:noFill/>
            <a:miter lim="800000"/>
            <a:headEnd/>
            <a:tailEnd/>
          </a:ln>
        </p:spPr>
      </p:pic>
      <p:grpSp>
        <p:nvGrpSpPr>
          <p:cNvPr id="2" name="Group 15"/>
          <p:cNvGrpSpPr>
            <a:grpSpLocks/>
          </p:cNvGrpSpPr>
          <p:nvPr/>
        </p:nvGrpSpPr>
        <p:grpSpPr bwMode="auto">
          <a:xfrm>
            <a:off x="-3175" y="4953000"/>
            <a:ext cx="9147175" cy="1911350"/>
            <a:chOff x="-3765" y="4832896"/>
            <a:chExt cx="9147765" cy="2032192"/>
          </a:xfrm>
        </p:grpSpPr>
        <p:sp>
          <p:nvSpPr>
            <p:cNvPr id="17" name="Freeform 1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srgbClr val="000000"/>
                </a:solidFill>
                <a:latin typeface="Lucida Sans Unicode"/>
              </a:endParaRPr>
            </a:p>
          </p:txBody>
        </p:sp>
        <p:sp>
          <p:nvSpPr>
            <p:cNvPr id="19" name="Freeform 18"/>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srgbClr val="000000"/>
                </a:solidFill>
                <a:latin typeface="Lucida Sans Unicode"/>
              </a:endParaRPr>
            </a:p>
          </p:txBody>
        </p:sp>
        <p:sp>
          <p:nvSpPr>
            <p:cNvPr id="20" name="Freeform 19"/>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srgbClr val="FFFFFF"/>
                </a:solidFill>
              </a:endParaRPr>
            </a:p>
          </p:txBody>
        </p:sp>
        <p:cxnSp>
          <p:nvCxnSpPr>
            <p:cNvPr id="21"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9229" name="Picture 13" descr="AnnivGrStandard_White.png"/>
          <p:cNvPicPr>
            <a:picLocks noChangeAspect="1"/>
          </p:cNvPicPr>
          <p:nvPr/>
        </p:nvPicPr>
        <p:blipFill>
          <a:blip r:embed="rId5" cstate="print"/>
          <a:srcRect/>
          <a:stretch>
            <a:fillRect/>
          </a:stretch>
        </p:blipFill>
        <p:spPr bwMode="auto">
          <a:xfrm>
            <a:off x="228600" y="6159500"/>
            <a:ext cx="2895600" cy="46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Placeholder 2"/>
          <p:cNvSpPr>
            <a:spLocks noGrp="1"/>
          </p:cNvSpPr>
          <p:nvPr>
            <p:ph type="body" idx="1"/>
          </p:nvPr>
        </p:nvSpPr>
        <p:spPr>
          <a:xfrm>
            <a:off x="1524000" y="3505200"/>
            <a:ext cx="6589713" cy="1944687"/>
          </a:xfrm>
        </p:spPr>
        <p:txBody>
          <a:bodyPr/>
          <a:lstStyle/>
          <a:p>
            <a:pPr marL="0" indent="0" algn="r" eaLnBrk="1" hangingPunct="1">
              <a:buNone/>
            </a:pPr>
            <a:r>
              <a:rPr lang="en-US" sz="4000" dirty="0" smtClean="0">
                <a:latin typeface="Lucida Sans Unicode" pitchFamily="34" charset="0"/>
              </a:rPr>
              <a:t>Self-Assessment</a:t>
            </a:r>
          </a:p>
          <a:p>
            <a:pPr marL="0" indent="0" algn="r" eaLnBrk="1" hangingPunct="1">
              <a:buNone/>
            </a:pPr>
            <a:r>
              <a:rPr lang="en-US" sz="4000" dirty="0" smtClean="0">
                <a:latin typeface="Lucida Sans Unicode" pitchFamily="34" charset="0"/>
              </a:rPr>
              <a:t>Commissioners</a:t>
            </a:r>
          </a:p>
          <a:p>
            <a:pPr marL="0" indent="0" algn="r" eaLnBrk="1" hangingPunct="1">
              <a:buNone/>
            </a:pPr>
            <a:r>
              <a:rPr lang="en-US" sz="4000" dirty="0" smtClean="0">
                <a:latin typeface="Lucida Sans Unicode" pitchFamily="34" charset="0"/>
              </a:rPr>
              <a:t>Units</a:t>
            </a:r>
          </a:p>
        </p:txBody>
      </p:sp>
      <p:sp>
        <p:nvSpPr>
          <p:cNvPr id="15365" name="Text Placeholder 2"/>
          <p:cNvSpPr>
            <a:spLocks/>
          </p:cNvSpPr>
          <p:nvPr/>
        </p:nvSpPr>
        <p:spPr bwMode="auto">
          <a:xfrm>
            <a:off x="1066800" y="1143000"/>
            <a:ext cx="7010400" cy="1600200"/>
          </a:xfrm>
          <a:prstGeom prst="rect">
            <a:avLst/>
          </a:prstGeom>
          <a:noFill/>
          <a:ln w="9525">
            <a:noFill/>
            <a:miter lim="800000"/>
            <a:headEnd/>
            <a:tailEnd/>
          </a:ln>
        </p:spPr>
        <p:txBody>
          <a:bodyPr/>
          <a:lstStyle/>
          <a:p>
            <a:pPr algn="r">
              <a:spcBef>
                <a:spcPts val="400"/>
              </a:spcBef>
              <a:buClr>
                <a:srgbClr val="AD2E27"/>
              </a:buClr>
              <a:buSzPct val="68000"/>
              <a:buFont typeface="Wingdings 3" pitchFamily="18" charset="2"/>
              <a:buNone/>
            </a:pPr>
            <a:r>
              <a:rPr lang="en-US" sz="5400" b="1" dirty="0" smtClean="0">
                <a:solidFill>
                  <a:srgbClr val="AD2E27"/>
                </a:solidFill>
                <a:effectLst>
                  <a:outerShdw blurRad="38100" dist="38100" dir="2700000" algn="tl">
                    <a:srgbClr val="FFFFFF"/>
                  </a:outerShdw>
                </a:effectLst>
                <a:latin typeface="Lucida Sans Unicode" pitchFamily="34" charset="0"/>
              </a:rPr>
              <a:t>Michael Marks</a:t>
            </a:r>
          </a:p>
          <a:p>
            <a:pPr algn="r">
              <a:spcBef>
                <a:spcPts val="400"/>
              </a:spcBef>
              <a:buClr>
                <a:srgbClr val="AD2E27"/>
              </a:buClr>
              <a:buSzPct val="68000"/>
              <a:buFont typeface="Wingdings 3" pitchFamily="18" charset="2"/>
              <a:buNone/>
            </a:pPr>
            <a:r>
              <a:rPr lang="en-US" sz="3200" dirty="0" smtClean="0">
                <a:solidFill>
                  <a:srgbClr val="F7EEDD"/>
                </a:solidFill>
                <a:latin typeface="Lucida Sans Unicode" pitchFamily="34" charset="0"/>
              </a:rPr>
              <a:t>Assistant Council Commissioner</a:t>
            </a:r>
            <a:endParaRPr lang="en-US" sz="3200" dirty="0">
              <a:solidFill>
                <a:srgbClr val="F7EEDD"/>
              </a:solidFill>
              <a:latin typeface="Lucida Sans Unicode" pitchFamily="34" charset="0"/>
            </a:endParaRPr>
          </a:p>
        </p:txBody>
      </p:sp>
      <p:pic>
        <p:nvPicPr>
          <p:cNvPr id="15366" name="Picture 13" descr="AnnivGrStandard_White.png"/>
          <p:cNvPicPr>
            <a:picLocks noChangeAspect="1"/>
          </p:cNvPicPr>
          <p:nvPr/>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800" cap="small" dirty="0" smtClean="0"/>
              <a:t>Self-Assessment</a:t>
            </a:r>
            <a:endParaRPr lang="en-US" sz="4800" cap="small" dirty="0"/>
          </a:p>
        </p:txBody>
      </p:sp>
      <p:sp>
        <p:nvSpPr>
          <p:cNvPr id="123907" name="Rectangle 3"/>
          <p:cNvSpPr>
            <a:spLocks noGrp="1"/>
          </p:cNvSpPr>
          <p:nvPr>
            <p:ph type="body" idx="1"/>
          </p:nvPr>
        </p:nvSpPr>
        <p:spPr>
          <a:xfrm>
            <a:off x="457200" y="1676400"/>
            <a:ext cx="8382000" cy="4525962"/>
          </a:xfrm>
        </p:spPr>
        <p:txBody>
          <a:bodyPr/>
          <a:lstStyle/>
          <a:p>
            <a:pPr>
              <a:buNone/>
            </a:pPr>
            <a:r>
              <a:rPr lang="en-US" sz="2800" dirty="0" smtClean="0"/>
              <a:t>	In social psychology, self-assessment is the process of looking at oneself in order to assess aspects that are important to one's identity. </a:t>
            </a:r>
          </a:p>
          <a:p>
            <a:pPr>
              <a:buNone/>
            </a:pPr>
            <a:endParaRPr lang="en-US" sz="2800" dirty="0" smtClean="0"/>
          </a:p>
          <a:p>
            <a:pPr>
              <a:buNone/>
            </a:pPr>
            <a:r>
              <a:rPr lang="en-US" sz="2800" dirty="0" smtClean="0"/>
              <a:t>	It is one of the motives that drive self-evaluation, along with self-verification and self-enhancement.</a:t>
            </a:r>
            <a:endParaRPr lang="en-US" sz="2400" dirty="0"/>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800" dirty="0" smtClean="0"/>
              <a:t>Self-Assessment</a:t>
            </a:r>
            <a:endParaRPr lang="en-US" sz="4800" cap="small" dirty="0"/>
          </a:p>
        </p:txBody>
      </p:sp>
      <p:sp>
        <p:nvSpPr>
          <p:cNvPr id="123907" name="Rectangle 3"/>
          <p:cNvSpPr>
            <a:spLocks noGrp="1"/>
          </p:cNvSpPr>
          <p:nvPr>
            <p:ph type="body" idx="1"/>
          </p:nvPr>
        </p:nvSpPr>
        <p:spPr>
          <a:xfrm>
            <a:off x="457200" y="1828800"/>
            <a:ext cx="8686800" cy="4525962"/>
          </a:xfrm>
        </p:spPr>
        <p:txBody>
          <a:bodyPr/>
          <a:lstStyle/>
          <a:p>
            <a:pPr>
              <a:buNone/>
            </a:pPr>
            <a:r>
              <a:rPr lang="en-US" sz="3600" b="1" dirty="0" smtClean="0">
                <a:solidFill>
                  <a:schemeClr val="hlink"/>
                </a:solidFill>
                <a:effectLst>
                  <a:outerShdw blurRad="38100" dist="38100" dir="2700000" algn="tl">
                    <a:srgbClr val="C0C0C0"/>
                  </a:outerShdw>
                </a:effectLst>
              </a:rPr>
              <a:t>The Gift of Feedback</a:t>
            </a:r>
          </a:p>
          <a:p>
            <a:r>
              <a:rPr lang="en-US" sz="3200" dirty="0" smtClean="0"/>
              <a:t>The responses generated by the self-assessment motive are </a:t>
            </a:r>
            <a:r>
              <a:rPr lang="en-US" sz="3200" dirty="0" err="1" smtClean="0"/>
              <a:t>behavioural</a:t>
            </a:r>
            <a:r>
              <a:rPr lang="en-US" sz="3200" dirty="0" smtClean="0"/>
              <a:t> responses</a:t>
            </a:r>
          </a:p>
          <a:p>
            <a:r>
              <a:rPr lang="en-US" sz="3200" dirty="0" smtClean="0"/>
              <a:t>Evident by the fact that people choose to receive feedback on their performance</a:t>
            </a:r>
            <a:endParaRPr lang="en-US" sz="2800" i="1" dirty="0"/>
          </a:p>
        </p:txBody>
      </p:sp>
      <p:pic>
        <p:nvPicPr>
          <p:cNvPr id="123909" name="Picture 5" descr="Wreath_sITE"/>
          <p:cNvPicPr>
            <a:picLocks noChangeAspect="1" noChangeArrowheads="1"/>
          </p:cNvPicPr>
          <p:nvPr/>
        </p:nvPicPr>
        <p:blipFill>
          <a:blip r:embed="rId3" cstate="print"/>
          <a:srcRect/>
          <a:stretch>
            <a:fillRect/>
          </a:stretch>
        </p:blipFill>
        <p:spPr bwMode="auto">
          <a:xfrm>
            <a:off x="7924800" y="304800"/>
            <a:ext cx="906463" cy="914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Commissioner</a:t>
            </a:r>
            <a:r>
              <a:rPr lang="en-US" sz="4400" cap="small" dirty="0" smtClean="0"/>
              <a:t> Self-Evaluation</a:t>
            </a:r>
            <a:endParaRPr lang="en-US" sz="4400" cap="small" dirty="0"/>
          </a:p>
        </p:txBody>
      </p:sp>
      <p:sp>
        <p:nvSpPr>
          <p:cNvPr id="123907" name="Rectangle 3"/>
          <p:cNvSpPr>
            <a:spLocks noGrp="1"/>
          </p:cNvSpPr>
          <p:nvPr>
            <p:ph type="body" idx="1"/>
          </p:nvPr>
        </p:nvSpPr>
        <p:spPr>
          <a:xfrm>
            <a:off x="457200" y="1828800"/>
            <a:ext cx="8686800" cy="4525962"/>
          </a:xfrm>
        </p:spPr>
        <p:txBody>
          <a:bodyPr/>
          <a:lstStyle/>
          <a:p>
            <a:pPr>
              <a:buNone/>
            </a:pPr>
            <a:r>
              <a:rPr lang="en-US" sz="3600" b="1" dirty="0" smtClean="0">
                <a:solidFill>
                  <a:schemeClr val="hlink"/>
                </a:solidFill>
                <a:effectLst>
                  <a:outerShdw blurRad="38100" dist="38100" dir="2700000" algn="tl">
                    <a:srgbClr val="C0C0C0"/>
                  </a:outerShdw>
                </a:effectLst>
              </a:rPr>
              <a:t>Who:</a:t>
            </a:r>
          </a:p>
          <a:p>
            <a:r>
              <a:rPr lang="en-US" sz="3200" dirty="0" smtClean="0"/>
              <a:t>All Commissioners</a:t>
            </a:r>
            <a:endParaRPr lang="en-US" sz="3200" dirty="0"/>
          </a:p>
          <a:p>
            <a:r>
              <a:rPr lang="en-US" sz="3200" dirty="0" smtClean="0"/>
              <a:t>Integral part of </a:t>
            </a:r>
            <a:br>
              <a:rPr lang="en-US" sz="3200" dirty="0" smtClean="0"/>
            </a:br>
            <a:r>
              <a:rPr lang="en-US" sz="3200" dirty="0" smtClean="0"/>
              <a:t>Annual Commissioner Service Plan</a:t>
            </a:r>
          </a:p>
        </p:txBody>
      </p:sp>
      <p:pic>
        <p:nvPicPr>
          <p:cNvPr id="123909" name="Picture 5" descr="Wreath_sITE"/>
          <p:cNvPicPr>
            <a:picLocks noChangeAspect="1" noChangeArrowheads="1"/>
          </p:cNvPicPr>
          <p:nvPr/>
        </p:nvPicPr>
        <p:blipFill>
          <a:blip r:embed="rId3" cstate="print"/>
          <a:srcRect/>
          <a:stretch>
            <a:fillRect/>
          </a:stretch>
        </p:blipFill>
        <p:spPr bwMode="auto">
          <a:xfrm>
            <a:off x="7315200" y="5029200"/>
            <a:ext cx="1439863" cy="145247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686800" cy="1477962"/>
          </a:xfrm>
          <a:noFill/>
        </p:spPr>
        <p:txBody>
          <a:bodyPr>
            <a:noAutofit/>
          </a:bodyPr>
          <a:lstStyle/>
          <a:p>
            <a:r>
              <a:rPr lang="en-US" sz="4400" dirty="0" smtClean="0"/>
              <a:t>Commissioner Self-Evaluation</a:t>
            </a:r>
            <a:endParaRPr lang="en-US" sz="4400" cap="small" dirty="0"/>
          </a:p>
        </p:txBody>
      </p:sp>
      <p:sp>
        <p:nvSpPr>
          <p:cNvPr id="123907" name="Rectangle 3"/>
          <p:cNvSpPr>
            <a:spLocks noGrp="1"/>
          </p:cNvSpPr>
          <p:nvPr>
            <p:ph type="body" idx="1"/>
          </p:nvPr>
        </p:nvSpPr>
        <p:spPr>
          <a:xfrm>
            <a:off x="457200" y="1828800"/>
            <a:ext cx="8153400" cy="4525962"/>
          </a:xfrm>
        </p:spPr>
        <p:txBody>
          <a:bodyPr/>
          <a:lstStyle/>
          <a:p>
            <a:pPr>
              <a:buNone/>
            </a:pPr>
            <a:r>
              <a:rPr lang="en-US" sz="3600" b="1" dirty="0" smtClean="0">
                <a:solidFill>
                  <a:schemeClr val="hlink"/>
                </a:solidFill>
                <a:effectLst>
                  <a:outerShdw blurRad="38100" dist="38100" dir="2700000" algn="tl">
                    <a:srgbClr val="C0C0C0"/>
                  </a:outerShdw>
                </a:effectLst>
              </a:rPr>
              <a:t>Why:</a:t>
            </a:r>
          </a:p>
          <a:p>
            <a:r>
              <a:rPr lang="en-US" sz="3200" dirty="0" smtClean="0"/>
              <a:t>One of the “Six Major Tasks for Volunteer Success”</a:t>
            </a:r>
          </a:p>
          <a:p>
            <a:r>
              <a:rPr lang="en-US" sz="3200" dirty="0" smtClean="0"/>
              <a:t>Helps commissioners regularly evaluate how they’re doing</a:t>
            </a:r>
          </a:p>
          <a:p>
            <a:endParaRPr lang="en-US" sz="3200" dirty="0" smtClean="0"/>
          </a:p>
        </p:txBody>
      </p:sp>
      <p:pic>
        <p:nvPicPr>
          <p:cNvPr id="6" name="Picture 5" descr="Wreath_sITE"/>
          <p:cNvPicPr>
            <a:picLocks noChangeAspect="1" noChangeArrowheads="1"/>
          </p:cNvPicPr>
          <p:nvPr/>
        </p:nvPicPr>
        <p:blipFill>
          <a:blip r:embed="rId3" cstate="print"/>
          <a:srcRect/>
          <a:stretch>
            <a:fillRect/>
          </a:stretch>
        </p:blipFill>
        <p:spPr bwMode="auto">
          <a:xfrm>
            <a:off x="7315200" y="5029200"/>
            <a:ext cx="1439863" cy="145247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Commissioner Self-Evaluation</a:t>
            </a:r>
            <a:endParaRPr lang="en-US" sz="4400" cap="small" dirty="0"/>
          </a:p>
        </p:txBody>
      </p:sp>
      <p:sp>
        <p:nvSpPr>
          <p:cNvPr id="123907" name="Rectangle 3"/>
          <p:cNvSpPr>
            <a:spLocks noGrp="1"/>
          </p:cNvSpPr>
          <p:nvPr>
            <p:ph type="body" idx="1"/>
          </p:nvPr>
        </p:nvSpPr>
        <p:spPr>
          <a:xfrm>
            <a:off x="457200" y="1828800"/>
            <a:ext cx="8686800" cy="4525962"/>
          </a:xfrm>
        </p:spPr>
        <p:txBody>
          <a:bodyPr/>
          <a:lstStyle/>
          <a:p>
            <a:pPr>
              <a:buNone/>
            </a:pPr>
            <a:r>
              <a:rPr lang="en-US" sz="3600" b="1" dirty="0" smtClean="0">
                <a:solidFill>
                  <a:schemeClr val="hlink"/>
                </a:solidFill>
                <a:effectLst>
                  <a:outerShdw blurRad="38100" dist="38100" dir="2700000" algn="tl">
                    <a:srgbClr val="C0C0C0"/>
                  </a:outerShdw>
                </a:effectLst>
              </a:rPr>
              <a:t>When:</a:t>
            </a:r>
          </a:p>
          <a:p>
            <a:r>
              <a:rPr lang="en-US" sz="3200" dirty="0"/>
              <a:t>Quarterly, semiannually, or annually</a:t>
            </a:r>
          </a:p>
          <a:p>
            <a:r>
              <a:rPr lang="en-US" sz="3200" dirty="0"/>
              <a:t>As </a:t>
            </a:r>
            <a:r>
              <a:rPr lang="en-US" sz="3200" dirty="0" smtClean="0"/>
              <a:t>needed</a:t>
            </a:r>
            <a:endParaRPr lang="en-US" sz="3200" dirty="0"/>
          </a:p>
        </p:txBody>
      </p:sp>
      <p:pic>
        <p:nvPicPr>
          <p:cNvPr id="6" name="Picture 5" descr="Wreath_sITE"/>
          <p:cNvPicPr>
            <a:picLocks noChangeAspect="1" noChangeArrowheads="1"/>
          </p:cNvPicPr>
          <p:nvPr/>
        </p:nvPicPr>
        <p:blipFill>
          <a:blip r:embed="rId3" cstate="print"/>
          <a:srcRect/>
          <a:stretch>
            <a:fillRect/>
          </a:stretch>
        </p:blipFill>
        <p:spPr bwMode="auto">
          <a:xfrm>
            <a:off x="7315200" y="5029200"/>
            <a:ext cx="1439863" cy="145247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Commissioner Self-Evaluation</a:t>
            </a:r>
            <a:endParaRPr lang="en-US" sz="4400" cap="small" dirty="0"/>
          </a:p>
        </p:txBody>
      </p:sp>
      <p:sp>
        <p:nvSpPr>
          <p:cNvPr id="123907" name="Rectangle 3"/>
          <p:cNvSpPr>
            <a:spLocks noGrp="1"/>
          </p:cNvSpPr>
          <p:nvPr>
            <p:ph type="body" idx="1"/>
          </p:nvPr>
        </p:nvSpPr>
        <p:spPr>
          <a:xfrm>
            <a:off x="457200" y="1828800"/>
            <a:ext cx="8686800" cy="4525962"/>
          </a:xfrm>
        </p:spPr>
        <p:txBody>
          <a:bodyPr/>
          <a:lstStyle/>
          <a:p>
            <a:pPr>
              <a:buNone/>
            </a:pPr>
            <a:r>
              <a:rPr lang="en-US" sz="3600" b="1" dirty="0" smtClean="0">
                <a:solidFill>
                  <a:schemeClr val="hlink"/>
                </a:solidFill>
                <a:effectLst>
                  <a:outerShdw blurRad="38100" dist="38100" dir="2700000" algn="tl">
                    <a:srgbClr val="C0C0C0"/>
                  </a:outerShdw>
                </a:effectLst>
              </a:rPr>
              <a:t>How:</a:t>
            </a:r>
          </a:p>
          <a:p>
            <a:r>
              <a:rPr lang="en-US" sz="3200" smtClean="0"/>
              <a:t>Fill it out yourself</a:t>
            </a:r>
            <a:endParaRPr lang="en-US" sz="3200" dirty="0" smtClean="0"/>
          </a:p>
          <a:p>
            <a:r>
              <a:rPr lang="en-US" sz="3200" dirty="0" smtClean="0"/>
              <a:t>Seek help to improve problem areas</a:t>
            </a:r>
            <a:endParaRPr lang="en-US" sz="2800" dirty="0" smtClean="0"/>
          </a:p>
        </p:txBody>
      </p:sp>
      <p:pic>
        <p:nvPicPr>
          <p:cNvPr id="6" name="Picture 5" descr="Wreath_sITE"/>
          <p:cNvPicPr>
            <a:picLocks noChangeAspect="1" noChangeArrowheads="1"/>
          </p:cNvPicPr>
          <p:nvPr/>
        </p:nvPicPr>
        <p:blipFill>
          <a:blip r:embed="rId3" cstate="print"/>
          <a:srcRect/>
          <a:stretch>
            <a:fillRect/>
          </a:stretch>
        </p:blipFill>
        <p:spPr bwMode="auto">
          <a:xfrm>
            <a:off x="7315200" y="5029200"/>
            <a:ext cx="1439863" cy="145247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Commissioner Self-Evaluation</a:t>
            </a:r>
            <a:endParaRPr lang="en-US" sz="4400" cap="small" dirty="0"/>
          </a:p>
        </p:txBody>
      </p:sp>
      <p:sp>
        <p:nvSpPr>
          <p:cNvPr id="123907" name="Rectangle 3"/>
          <p:cNvSpPr>
            <a:spLocks noGrp="1"/>
          </p:cNvSpPr>
          <p:nvPr>
            <p:ph type="body" idx="1"/>
          </p:nvPr>
        </p:nvSpPr>
        <p:spPr>
          <a:xfrm>
            <a:off x="457200" y="1828800"/>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How:</a:t>
            </a:r>
          </a:p>
          <a:p>
            <a:r>
              <a:rPr lang="en-US" sz="3200" dirty="0" smtClean="0"/>
              <a:t>Council Commissioners &amp; District Commissioners </a:t>
            </a:r>
            <a:r>
              <a:rPr lang="en-US" sz="3200" i="1" dirty="0" smtClean="0"/>
              <a:t>can</a:t>
            </a:r>
            <a:r>
              <a:rPr lang="en-US" sz="3200" dirty="0" smtClean="0"/>
              <a:t> suggest on a regular basis</a:t>
            </a:r>
          </a:p>
          <a:p>
            <a:r>
              <a:rPr lang="en-US" sz="3200" i="1" dirty="0" smtClean="0"/>
              <a:t>Should we review with our staffs?</a:t>
            </a:r>
          </a:p>
        </p:txBody>
      </p:sp>
      <p:pic>
        <p:nvPicPr>
          <p:cNvPr id="6" name="Picture 5" descr="Wreath_sITE"/>
          <p:cNvPicPr>
            <a:picLocks noChangeAspect="1" noChangeArrowheads="1"/>
          </p:cNvPicPr>
          <p:nvPr/>
        </p:nvPicPr>
        <p:blipFill>
          <a:blip r:embed="rId3" cstate="print"/>
          <a:srcRect/>
          <a:stretch>
            <a:fillRect/>
          </a:stretch>
        </p:blipFill>
        <p:spPr bwMode="auto">
          <a:xfrm>
            <a:off x="7315200" y="5029200"/>
            <a:ext cx="1439863" cy="145247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Commissioner Self-Evaluation</a:t>
            </a:r>
            <a:endParaRPr lang="en-US" sz="4400" cap="small" dirty="0"/>
          </a:p>
        </p:txBody>
      </p:sp>
      <p:sp>
        <p:nvSpPr>
          <p:cNvPr id="123907" name="Rectangle 3"/>
          <p:cNvSpPr>
            <a:spLocks noGrp="1"/>
          </p:cNvSpPr>
          <p:nvPr>
            <p:ph type="body" idx="1"/>
          </p:nvPr>
        </p:nvSpPr>
        <p:spPr>
          <a:xfrm>
            <a:off x="457200" y="1828800"/>
            <a:ext cx="8458200" cy="2514600"/>
          </a:xfrm>
        </p:spPr>
        <p:txBody>
          <a:bodyPr/>
          <a:lstStyle/>
          <a:p>
            <a:pPr>
              <a:buNone/>
            </a:pPr>
            <a:r>
              <a:rPr lang="en-US" sz="3600" b="1" dirty="0" smtClean="0">
                <a:solidFill>
                  <a:schemeClr val="hlink"/>
                </a:solidFill>
                <a:effectLst>
                  <a:outerShdw blurRad="38100" dist="38100" dir="2700000" algn="tl">
                    <a:srgbClr val="C0C0C0"/>
                  </a:outerShdw>
                </a:effectLst>
              </a:rPr>
              <a:t>Resources</a:t>
            </a:r>
          </a:p>
          <a:p>
            <a:r>
              <a:rPr lang="en-US" sz="3200" dirty="0" smtClean="0"/>
              <a:t>Self-evaluation for Unit </a:t>
            </a:r>
            <a:r>
              <a:rPr lang="en-US" sz="3200" dirty="0" smtClean="0"/>
              <a:t>Commissioners</a:t>
            </a:r>
            <a:endParaRPr lang="en-US" sz="3200" b="1" dirty="0" smtClean="0"/>
          </a:p>
          <a:p>
            <a:r>
              <a:rPr lang="en-US" sz="3200" dirty="0" smtClean="0"/>
              <a:t>Administration of Commissioner Service </a:t>
            </a:r>
            <a:r>
              <a:rPr lang="en-US" sz="2800" dirty="0" smtClean="0"/>
              <a:t> #34501 </a:t>
            </a:r>
          </a:p>
        </p:txBody>
      </p:sp>
      <p:pic>
        <p:nvPicPr>
          <p:cNvPr id="5" name="Picture 5" descr="Wreath_sITE"/>
          <p:cNvPicPr>
            <a:picLocks noChangeAspect="1" noChangeArrowheads="1"/>
          </p:cNvPicPr>
          <p:nvPr/>
        </p:nvPicPr>
        <p:blipFill>
          <a:blip r:embed="rId3" cstate="print"/>
          <a:srcRect/>
          <a:stretch>
            <a:fillRect/>
          </a:stretch>
        </p:blipFill>
        <p:spPr bwMode="auto">
          <a:xfrm>
            <a:off x="7315200" y="5029200"/>
            <a:ext cx="1439863" cy="1452470"/>
          </a:xfrm>
          <a:prstGeom prst="rect">
            <a:avLst/>
          </a:prstGeom>
          <a:noFill/>
        </p:spPr>
      </p:pic>
      <p:pic>
        <p:nvPicPr>
          <p:cNvPr id="7" name="Picture 6" descr="34501 Administration of Commissioner Service.png"/>
          <p:cNvPicPr>
            <a:picLocks noChangeAspect="1"/>
          </p:cNvPicPr>
          <p:nvPr/>
        </p:nvPicPr>
        <p:blipFill>
          <a:blip r:embed="rId4" cstate="print"/>
          <a:stretch>
            <a:fillRect/>
          </a:stretch>
        </p:blipFill>
        <p:spPr>
          <a:xfrm>
            <a:off x="4800600" y="3733800"/>
            <a:ext cx="2112869" cy="2743200"/>
          </a:xfrm>
          <a:prstGeom prst="rect">
            <a:avLst/>
          </a:prstGeom>
          <a:ln w="12700" cap="sq" cmpd="thickThin">
            <a:solidFill>
              <a:srgbClr val="000000"/>
            </a:solidFill>
            <a:prstDash val="solid"/>
            <a:miter lim="800000"/>
          </a:ln>
          <a:effectLst>
            <a:innerShdw blurRad="76200">
              <a:srgbClr val="000000"/>
            </a:innerShdw>
          </a:effectLst>
        </p:spPr>
      </p:pic>
      <p:pic>
        <p:nvPicPr>
          <p:cNvPr id="6" name="Picture 5" descr="Self-evaluation For Unit Commissioners.png"/>
          <p:cNvPicPr>
            <a:picLocks noChangeAspect="1"/>
          </p:cNvPicPr>
          <p:nvPr/>
        </p:nvPicPr>
        <p:blipFill>
          <a:blip r:embed="rId5" cstate="print"/>
          <a:stretch>
            <a:fillRect/>
          </a:stretch>
        </p:blipFill>
        <p:spPr>
          <a:xfrm>
            <a:off x="4814436" y="3733800"/>
            <a:ext cx="2119764" cy="2743200"/>
          </a:xfrm>
          <a:prstGeom prst="rect">
            <a:avLst/>
          </a:prstGeom>
          <a:ln w="127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2408238" y="3429000"/>
            <a:ext cx="6735762" cy="2468563"/>
          </a:xfrm>
        </p:spPr>
        <p:txBody>
          <a:bodyPr/>
          <a:lstStyle/>
          <a:p>
            <a:pPr>
              <a:buNone/>
            </a:pPr>
            <a:r>
              <a:rPr lang="en-US" sz="2800" dirty="0" smtClean="0">
                <a:latin typeface="Helvetica" pitchFamily="-105" charset="0"/>
              </a:rPr>
              <a:t>•	June 15, 2013 – Area 6</a:t>
            </a:r>
            <a:br>
              <a:rPr lang="en-US" sz="2800" dirty="0" smtClean="0">
                <a:latin typeface="Helvetica" pitchFamily="-105" charset="0"/>
              </a:rPr>
            </a:br>
            <a:r>
              <a:rPr lang="en-US" sz="2800" dirty="0" smtClean="0">
                <a:latin typeface="Helvetica" pitchFamily="-105" charset="0"/>
              </a:rPr>
              <a:t>8:30 AM @ Ebensburg Office</a:t>
            </a:r>
            <a:br>
              <a:rPr lang="en-US" sz="2800" dirty="0" smtClean="0">
                <a:latin typeface="Helvetica" pitchFamily="-105" charset="0"/>
              </a:rPr>
            </a:br>
            <a:r>
              <a:rPr lang="en-US" sz="2800" dirty="0" smtClean="0">
                <a:latin typeface="Helvetica" pitchFamily="-105" charset="0"/>
              </a:rPr>
              <a:t/>
            </a:r>
            <a:br>
              <a:rPr lang="en-US" sz="2800" dirty="0" smtClean="0">
                <a:latin typeface="Helvetica" pitchFamily="-105" charset="0"/>
              </a:rPr>
            </a:br>
            <a:endParaRPr lang="en-US" sz="2800" dirty="0" smtClean="0">
              <a:latin typeface="Helvetica" pitchFamily="-105" charset="0"/>
            </a:endParaRPr>
          </a:p>
          <a:p>
            <a:pPr>
              <a:buNone/>
            </a:pPr>
            <a:r>
              <a:rPr lang="en-US" sz="2800" b="0" dirty="0" smtClean="0">
                <a:latin typeface="Helvetica" pitchFamily="-105" charset="0"/>
              </a:rPr>
              <a:t>•	Aug 10 @ Barbecue</a:t>
            </a:r>
          </a:p>
          <a:p>
            <a:pPr>
              <a:spcBef>
                <a:spcPts val="0"/>
              </a:spcBef>
              <a:buNone/>
            </a:pPr>
            <a:r>
              <a:rPr lang="en-US" sz="2800" dirty="0" smtClean="0">
                <a:latin typeface="Helvetica" pitchFamily="-105" charset="0"/>
              </a:rPr>
              <a:t>	</a:t>
            </a:r>
            <a:endParaRPr lang="en-US" sz="2000"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3</a:t>
            </a:fld>
            <a:endParaRPr lang="en-US"/>
          </a:p>
        </p:txBody>
      </p:sp>
      <p:pic>
        <p:nvPicPr>
          <p:cNvPr id="6" name="Picture 5" descr="FLASH Basic Training II.gif"/>
          <p:cNvPicPr>
            <a:picLocks noChangeAspect="1"/>
          </p:cNvPicPr>
          <p:nvPr/>
        </p:nvPicPr>
        <p:blipFill>
          <a:blip r:embed="rId3" cstate="print"/>
          <a:stretch>
            <a:fillRect/>
          </a:stretch>
        </p:blipFill>
        <p:spPr>
          <a:xfrm>
            <a:off x="4112079" y="381000"/>
            <a:ext cx="2669721" cy="236792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3300" y="5080000"/>
            <a:ext cx="1371600" cy="1371600"/>
          </a:xfrm>
          <a:prstGeom prst="rect">
            <a:avLst/>
          </a:prstGeom>
        </p:spPr>
      </p:pic>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Commissioner Self-Evaluation</a:t>
            </a:r>
            <a:endParaRPr lang="en-US" sz="4400" cap="small" dirty="0"/>
          </a:p>
        </p:txBody>
      </p:sp>
      <p:sp>
        <p:nvSpPr>
          <p:cNvPr id="123907" name="Rectangle 3"/>
          <p:cNvSpPr>
            <a:spLocks noGrp="1"/>
          </p:cNvSpPr>
          <p:nvPr>
            <p:ph type="body" idx="1"/>
          </p:nvPr>
        </p:nvSpPr>
        <p:spPr>
          <a:xfrm>
            <a:off x="457200" y="1828800"/>
            <a:ext cx="8458200" cy="3733800"/>
          </a:xfrm>
        </p:spPr>
        <p:txBody>
          <a:bodyPr/>
          <a:lstStyle/>
          <a:p>
            <a:pPr>
              <a:buNone/>
            </a:pPr>
            <a:r>
              <a:rPr lang="en-US" sz="3600" b="1" dirty="0" smtClean="0">
                <a:solidFill>
                  <a:schemeClr val="hlink"/>
                </a:solidFill>
                <a:effectLst>
                  <a:outerShdw blurRad="38100" dist="38100" dir="2700000" algn="tl">
                    <a:srgbClr val="C0C0C0"/>
                  </a:outerShdw>
                </a:effectLst>
              </a:rPr>
              <a:t>What about District </a:t>
            </a:r>
            <a:r>
              <a:rPr lang="en-US" sz="3600" b="1" dirty="0" smtClean="0">
                <a:solidFill>
                  <a:schemeClr val="hlink"/>
                </a:solidFill>
                <a:effectLst>
                  <a:outerShdw blurRad="38100" dist="38100" dir="2700000" algn="tl">
                    <a:srgbClr val="C0C0C0"/>
                  </a:outerShdw>
                </a:effectLst>
              </a:rPr>
              <a:t>Commissioners?</a:t>
            </a:r>
            <a:endParaRPr lang="en-US" sz="3600" b="1" dirty="0" smtClean="0">
              <a:solidFill>
                <a:schemeClr val="hlink"/>
              </a:solidFill>
              <a:effectLst>
                <a:outerShdw blurRad="38100" dist="38100" dir="2700000" algn="tl">
                  <a:srgbClr val="C0C0C0"/>
                </a:outerShdw>
              </a:effectLst>
            </a:endParaRPr>
          </a:p>
          <a:p>
            <a:r>
              <a:rPr lang="en-US" sz="3200" dirty="0" smtClean="0"/>
              <a:t>See handout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Commissioner Self-Evaluation</a:t>
            </a:r>
            <a:endParaRPr lang="en-US" sz="4400" cap="small" dirty="0"/>
          </a:p>
        </p:txBody>
      </p:sp>
      <p:sp>
        <p:nvSpPr>
          <p:cNvPr id="123907" name="Rectangle 3"/>
          <p:cNvSpPr>
            <a:spLocks noGrp="1"/>
          </p:cNvSpPr>
          <p:nvPr>
            <p:ph type="body" idx="1"/>
          </p:nvPr>
        </p:nvSpPr>
        <p:spPr>
          <a:xfrm>
            <a:off x="457200" y="1828800"/>
            <a:ext cx="8458200" cy="3733800"/>
          </a:xfrm>
        </p:spPr>
        <p:txBody>
          <a:bodyPr/>
          <a:lstStyle/>
          <a:p>
            <a:pPr>
              <a:buNone/>
            </a:pPr>
            <a:r>
              <a:rPr lang="en-US" sz="3600" b="1" dirty="0" smtClean="0">
                <a:solidFill>
                  <a:schemeClr val="hlink"/>
                </a:solidFill>
                <a:effectLst>
                  <a:outerShdw blurRad="38100" dist="38100" dir="2700000" algn="tl">
                    <a:srgbClr val="C0C0C0"/>
                  </a:outerShdw>
                </a:effectLst>
              </a:rPr>
              <a:t>What  about Council </a:t>
            </a:r>
            <a:r>
              <a:rPr lang="en-US" sz="3600" b="1" dirty="0" smtClean="0">
                <a:solidFill>
                  <a:schemeClr val="hlink"/>
                </a:solidFill>
                <a:effectLst>
                  <a:outerShdw blurRad="38100" dist="38100" dir="2700000" algn="tl">
                    <a:srgbClr val="C0C0C0"/>
                  </a:outerShdw>
                </a:effectLst>
              </a:rPr>
              <a:t>Commissioner?</a:t>
            </a:r>
            <a:endParaRPr lang="en-US" sz="3600" b="1" dirty="0" smtClean="0">
              <a:solidFill>
                <a:schemeClr val="hlink"/>
              </a:solidFill>
              <a:effectLst>
                <a:outerShdw blurRad="38100" dist="38100" dir="2700000" algn="tl">
                  <a:srgbClr val="C0C0C0"/>
                </a:outerShdw>
              </a:effectLst>
            </a:endParaRPr>
          </a:p>
          <a:p>
            <a:r>
              <a:rPr lang="en-US" sz="2000" dirty="0" smtClean="0"/>
              <a:t>As council commissioner, what do I do to help my districts meet or surpass the 1-to-3 ratio of commissioners to units or achieve the agreed upon ratio?</a:t>
            </a:r>
          </a:p>
          <a:p>
            <a:r>
              <a:rPr lang="en-US" sz="2000" dirty="0" smtClean="0"/>
              <a:t>The number of units is the key to membership growth and commissioners play a major role in preventing dropped units. </a:t>
            </a:r>
          </a:p>
          <a:p>
            <a:r>
              <a:rPr lang="en-US" sz="2000" dirty="0" smtClean="0"/>
              <a:t>How does my council prepare unit commissioners to help units that have life-threatening problems?</a:t>
            </a:r>
          </a:p>
          <a:p>
            <a:r>
              <a:rPr lang="en-US" sz="2000" dirty="0" smtClean="0"/>
              <a:t>What role do I play when a district commissioner </a:t>
            </a:r>
            <a:r>
              <a:rPr lang="en-US" sz="2000" dirty="0" smtClean="0"/>
              <a:t/>
            </a:r>
            <a:br>
              <a:rPr lang="en-US" sz="2000" dirty="0" smtClean="0"/>
            </a:br>
            <a:r>
              <a:rPr lang="en-US" sz="2000" dirty="0" smtClean="0"/>
              <a:t>needs </a:t>
            </a:r>
            <a:r>
              <a:rPr lang="en-US" sz="2000" dirty="0" smtClean="0"/>
              <a:t>to be replaced?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3300" y="5084670"/>
            <a:ext cx="1365905" cy="13716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Commissioner Self-Evaluation</a:t>
            </a:r>
            <a:endParaRPr lang="en-US" sz="4400" cap="small" dirty="0"/>
          </a:p>
        </p:txBody>
      </p:sp>
      <p:sp>
        <p:nvSpPr>
          <p:cNvPr id="123907" name="Rectangle 3"/>
          <p:cNvSpPr>
            <a:spLocks noGrp="1"/>
          </p:cNvSpPr>
          <p:nvPr>
            <p:ph type="body" idx="1"/>
          </p:nvPr>
        </p:nvSpPr>
        <p:spPr>
          <a:xfrm>
            <a:off x="457200" y="1828800"/>
            <a:ext cx="8458200" cy="3733800"/>
          </a:xfrm>
        </p:spPr>
        <p:txBody>
          <a:bodyPr/>
          <a:lstStyle/>
          <a:p>
            <a:pPr>
              <a:buNone/>
            </a:pPr>
            <a:r>
              <a:rPr lang="en-US" sz="2800" b="1" dirty="0" smtClean="0">
                <a:solidFill>
                  <a:schemeClr val="hlink"/>
                </a:solidFill>
                <a:effectLst>
                  <a:outerShdw blurRad="38100" dist="38100" dir="2700000" algn="tl">
                    <a:srgbClr val="C0C0C0"/>
                  </a:outerShdw>
                </a:effectLst>
              </a:rPr>
              <a:t>What  about Council </a:t>
            </a:r>
            <a:r>
              <a:rPr lang="en-US" sz="2800" b="1" dirty="0" smtClean="0">
                <a:solidFill>
                  <a:schemeClr val="hlink"/>
                </a:solidFill>
                <a:effectLst>
                  <a:outerShdw blurRad="38100" dist="38100" dir="2700000" algn="tl">
                    <a:srgbClr val="C0C0C0"/>
                  </a:outerShdw>
                </a:effectLst>
              </a:rPr>
              <a:t>Commissioner? (</a:t>
            </a:r>
            <a:r>
              <a:rPr lang="en-US" sz="2800" b="1" dirty="0" err="1" smtClean="0">
                <a:solidFill>
                  <a:schemeClr val="hlink"/>
                </a:solidFill>
                <a:effectLst>
                  <a:outerShdw blurRad="38100" dist="38100" dir="2700000" algn="tl">
                    <a:srgbClr val="C0C0C0"/>
                  </a:outerShdw>
                </a:effectLst>
              </a:rPr>
              <a:t>cont</a:t>
            </a:r>
            <a:r>
              <a:rPr lang="en-US" sz="2800" b="1" dirty="0" smtClean="0">
                <a:solidFill>
                  <a:schemeClr val="hlink"/>
                </a:solidFill>
                <a:effectLst>
                  <a:outerShdw blurRad="38100" dist="38100" dir="2700000" algn="tl">
                    <a:srgbClr val="C0C0C0"/>
                  </a:outerShdw>
                </a:effectLst>
              </a:rPr>
              <a:t>)</a:t>
            </a:r>
            <a:endParaRPr lang="en-US" sz="2800" b="1" dirty="0" smtClean="0">
              <a:solidFill>
                <a:schemeClr val="hlink"/>
              </a:solidFill>
              <a:effectLst>
                <a:outerShdw blurRad="38100" dist="38100" dir="2700000" algn="tl">
                  <a:srgbClr val="C0C0C0"/>
                </a:outerShdw>
              </a:effectLst>
            </a:endParaRPr>
          </a:p>
          <a:p>
            <a:r>
              <a:rPr lang="en-US" sz="2000" dirty="0" smtClean="0"/>
              <a:t>Unit commissioners guide units to meet the requirements for the Journey to Excellence Performance Award.</a:t>
            </a:r>
          </a:p>
          <a:p>
            <a:r>
              <a:rPr lang="en-US" sz="2000" dirty="0" smtClean="0"/>
              <a:t>As council commissioner, what do I do to motivate my districts to help units become Journey to Excellence Performance Award units?</a:t>
            </a:r>
          </a:p>
          <a:p>
            <a:r>
              <a:rPr lang="en-US" sz="2000" dirty="0" smtClean="0"/>
              <a:t>New commissioners should view the online Fast Start within 48 hours of being recruited and complete basic training within two months. How does my council ensure that new commissioners receive Fast Start, orientation and basic training </a:t>
            </a:r>
            <a:r>
              <a:rPr lang="en-US" sz="2000" dirty="0" smtClean="0"/>
              <a:t/>
            </a:r>
            <a:br>
              <a:rPr lang="en-US" sz="2000" dirty="0" smtClean="0"/>
            </a:br>
            <a:r>
              <a:rPr lang="en-US" sz="2000" dirty="0" smtClean="0"/>
              <a:t>within </a:t>
            </a:r>
            <a:r>
              <a:rPr lang="en-US" sz="2000" dirty="0" smtClean="0"/>
              <a:t>this timeframe?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3300" y="5084670"/>
            <a:ext cx="1365905" cy="13716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Commissioner Self-Evaluation</a:t>
            </a:r>
            <a:endParaRPr lang="en-US" sz="4400" cap="small" dirty="0"/>
          </a:p>
        </p:txBody>
      </p:sp>
      <p:sp>
        <p:nvSpPr>
          <p:cNvPr id="123907" name="Rectangle 3"/>
          <p:cNvSpPr>
            <a:spLocks noGrp="1"/>
          </p:cNvSpPr>
          <p:nvPr>
            <p:ph type="body" idx="1"/>
          </p:nvPr>
        </p:nvSpPr>
        <p:spPr>
          <a:xfrm>
            <a:off x="457200" y="1828800"/>
            <a:ext cx="8458200" cy="3733800"/>
          </a:xfrm>
        </p:spPr>
        <p:txBody>
          <a:bodyPr/>
          <a:lstStyle/>
          <a:p>
            <a:pPr>
              <a:buNone/>
            </a:pPr>
            <a:r>
              <a:rPr lang="en-US" sz="2800" b="1" dirty="0" smtClean="0">
                <a:solidFill>
                  <a:schemeClr val="hlink"/>
                </a:solidFill>
                <a:effectLst>
                  <a:outerShdw blurRad="38100" dist="38100" dir="2700000" algn="tl">
                    <a:srgbClr val="C0C0C0"/>
                  </a:outerShdw>
                </a:effectLst>
              </a:rPr>
              <a:t>What  about Council </a:t>
            </a:r>
            <a:r>
              <a:rPr lang="en-US" sz="2800" b="1" dirty="0">
                <a:solidFill>
                  <a:schemeClr val="hlink"/>
                </a:solidFill>
                <a:effectLst>
                  <a:outerShdw blurRad="38100" dist="38100" dir="2700000" algn="tl">
                    <a:srgbClr val="C0C0C0"/>
                  </a:outerShdw>
                </a:effectLst>
              </a:rPr>
              <a:t>Commissioner? (</a:t>
            </a:r>
            <a:r>
              <a:rPr lang="en-US" sz="2800" b="1" dirty="0" err="1">
                <a:solidFill>
                  <a:schemeClr val="hlink"/>
                </a:solidFill>
                <a:effectLst>
                  <a:outerShdw blurRad="38100" dist="38100" dir="2700000" algn="tl">
                    <a:srgbClr val="C0C0C0"/>
                  </a:outerShdw>
                </a:effectLst>
              </a:rPr>
              <a:t>cont</a:t>
            </a:r>
            <a:r>
              <a:rPr lang="en-US" sz="2800" b="1" dirty="0" smtClean="0">
                <a:solidFill>
                  <a:schemeClr val="hlink"/>
                </a:solidFill>
                <a:effectLst>
                  <a:outerShdw blurRad="38100" dist="38100" dir="2700000" algn="tl">
                    <a:srgbClr val="C0C0C0"/>
                  </a:outerShdw>
                </a:effectLst>
              </a:rPr>
              <a:t>)</a:t>
            </a:r>
            <a:endParaRPr lang="en-US" sz="2800" b="1" dirty="0" smtClean="0">
              <a:solidFill>
                <a:schemeClr val="hlink"/>
              </a:solidFill>
              <a:effectLst>
                <a:outerShdw blurRad="38100" dist="38100" dir="2700000" algn="tl">
                  <a:srgbClr val="C0C0C0"/>
                </a:outerShdw>
              </a:effectLst>
            </a:endParaRPr>
          </a:p>
          <a:p>
            <a:r>
              <a:rPr lang="en-US" sz="2000" dirty="0" smtClean="0"/>
              <a:t>“Continuing education for commissioners” is a concept that says a person must be involved in training as long as they are registered as a commissioner. What do I do to be sure that continuing education is happening for commissioners in my council?</a:t>
            </a:r>
          </a:p>
          <a:p>
            <a:r>
              <a:rPr lang="en-US" sz="2000" dirty="0" smtClean="0"/>
              <a:t>As council commissioner, how do I personally guide and motivate my district commissioners?</a:t>
            </a:r>
          </a:p>
          <a:p>
            <a:r>
              <a:rPr lang="en-US" sz="2000" dirty="0" smtClean="0"/>
              <a:t>What are the most important things that district executives </a:t>
            </a:r>
            <a:r>
              <a:rPr lang="en-US" sz="2000" dirty="0" smtClean="0"/>
              <a:t/>
            </a:r>
            <a:br>
              <a:rPr lang="en-US" sz="2000" dirty="0" smtClean="0"/>
            </a:br>
            <a:r>
              <a:rPr lang="en-US" sz="2000" dirty="0" smtClean="0"/>
              <a:t>do </a:t>
            </a:r>
            <a:r>
              <a:rPr lang="en-US" sz="2000" dirty="0" smtClean="0"/>
              <a:t>to ensure success of the commissioners </a:t>
            </a:r>
            <a:r>
              <a:rPr lang="en-US" sz="2000" dirty="0" smtClean="0"/>
              <a:t/>
            </a:r>
            <a:br>
              <a:rPr lang="en-US" sz="2000" dirty="0" smtClean="0"/>
            </a:br>
            <a:r>
              <a:rPr lang="en-US" sz="2000" dirty="0" smtClean="0"/>
              <a:t>in </a:t>
            </a:r>
            <a:r>
              <a:rPr lang="en-US" sz="2000" dirty="0" smtClean="0"/>
              <a:t>my districts?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3300" y="5084670"/>
            <a:ext cx="1365905" cy="13716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Commissioner Self-Evaluation</a:t>
            </a:r>
            <a:endParaRPr lang="en-US" sz="4400" cap="small" dirty="0"/>
          </a:p>
        </p:txBody>
      </p:sp>
      <p:sp>
        <p:nvSpPr>
          <p:cNvPr id="123907" name="Rectangle 3"/>
          <p:cNvSpPr>
            <a:spLocks noGrp="1"/>
          </p:cNvSpPr>
          <p:nvPr>
            <p:ph type="body" idx="1"/>
          </p:nvPr>
        </p:nvSpPr>
        <p:spPr>
          <a:xfrm>
            <a:off x="457200" y="1828800"/>
            <a:ext cx="8458200" cy="3733800"/>
          </a:xfrm>
        </p:spPr>
        <p:txBody>
          <a:bodyPr/>
          <a:lstStyle/>
          <a:p>
            <a:pPr>
              <a:buNone/>
            </a:pPr>
            <a:r>
              <a:rPr lang="en-US" sz="2800" b="1" dirty="0" smtClean="0">
                <a:solidFill>
                  <a:schemeClr val="hlink"/>
                </a:solidFill>
                <a:effectLst>
                  <a:outerShdw blurRad="38100" dist="38100" dir="2700000" algn="tl">
                    <a:srgbClr val="C0C0C0"/>
                  </a:outerShdw>
                </a:effectLst>
              </a:rPr>
              <a:t>What  about Council </a:t>
            </a:r>
            <a:r>
              <a:rPr lang="en-US" sz="2800" b="1" dirty="0">
                <a:solidFill>
                  <a:schemeClr val="hlink"/>
                </a:solidFill>
                <a:effectLst>
                  <a:outerShdw blurRad="38100" dist="38100" dir="2700000" algn="tl">
                    <a:srgbClr val="C0C0C0"/>
                  </a:outerShdw>
                </a:effectLst>
              </a:rPr>
              <a:t>Commissioner? (</a:t>
            </a:r>
            <a:r>
              <a:rPr lang="en-US" sz="2800" b="1" dirty="0" err="1">
                <a:solidFill>
                  <a:schemeClr val="hlink"/>
                </a:solidFill>
                <a:effectLst>
                  <a:outerShdw blurRad="38100" dist="38100" dir="2700000" algn="tl">
                    <a:srgbClr val="C0C0C0"/>
                  </a:outerShdw>
                </a:effectLst>
              </a:rPr>
              <a:t>cont</a:t>
            </a:r>
            <a:r>
              <a:rPr lang="en-US" sz="2800" b="1" dirty="0" smtClean="0">
                <a:solidFill>
                  <a:schemeClr val="hlink"/>
                </a:solidFill>
                <a:effectLst>
                  <a:outerShdw blurRad="38100" dist="38100" dir="2700000" algn="tl">
                    <a:srgbClr val="C0C0C0"/>
                  </a:outerShdw>
                </a:effectLst>
              </a:rPr>
              <a:t>)</a:t>
            </a:r>
            <a:endParaRPr lang="en-US" sz="2800" b="1" dirty="0" smtClean="0">
              <a:solidFill>
                <a:schemeClr val="hlink"/>
              </a:solidFill>
              <a:effectLst>
                <a:outerShdw blurRad="38100" dist="38100" dir="2700000" algn="tl">
                  <a:srgbClr val="C0C0C0"/>
                </a:outerShdw>
              </a:effectLst>
            </a:endParaRPr>
          </a:p>
          <a:p>
            <a:r>
              <a:rPr lang="en-US" sz="2400" dirty="0" smtClean="0"/>
              <a:t>What are the most important things that my Scout executive, director of field service, and/or field directors do to ensure success of commissioners in my districts?</a:t>
            </a:r>
            <a:endParaRPr lang="en-US" sz="28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3300" y="5084670"/>
            <a:ext cx="1365905" cy="13716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365125" indent="-255588" algn="ctr">
              <a:spcBef>
                <a:spcPts val="400"/>
              </a:spcBef>
              <a:buClr>
                <a:schemeClr val="accent1"/>
              </a:buClr>
              <a:buSzPct val="68000"/>
            </a:pPr>
            <a:r>
              <a:rPr lang="en-US" sz="6000" dirty="0" smtClean="0">
                <a:solidFill>
                  <a:schemeClr val="hlink"/>
                </a:solidFill>
                <a:effectLst>
                  <a:outerShdw blurRad="38100" dist="38100" dir="2700000" algn="tl">
                    <a:srgbClr val="C0C0C0"/>
                  </a:outerShdw>
                </a:effectLst>
                <a:latin typeface="+mn-lt"/>
                <a:ea typeface="+mn-ea"/>
                <a:cs typeface="+mn-cs"/>
              </a:rPr>
              <a:t>Questions?</a:t>
            </a:r>
          </a:p>
        </p:txBody>
      </p:sp>
      <p:sp>
        <p:nvSpPr>
          <p:cNvPr id="4" name="Slide Number Placeholder 3"/>
          <p:cNvSpPr>
            <a:spLocks noGrp="1"/>
          </p:cNvSpPr>
          <p:nvPr>
            <p:ph type="sldNum" sz="quarter" idx="12"/>
          </p:nvPr>
        </p:nvSpPr>
        <p:spPr/>
        <p:txBody>
          <a:bodyPr/>
          <a:lstStyle/>
          <a:p>
            <a:pPr>
              <a:defRPr/>
            </a:pPr>
            <a:fld id="{1DDE3366-C31E-43CF-90E9-48B09332E02E}" type="slidenum">
              <a:rPr lang="en-US">
                <a:solidFill>
                  <a:srgbClr val="000000"/>
                </a:solidFill>
              </a:rPr>
              <a:pPr>
                <a:defRPr/>
              </a:pPr>
              <a:t>35</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District</a:t>
            </a:r>
            <a:r>
              <a:rPr lang="en-US" sz="4400" cap="small" dirty="0" smtClean="0"/>
              <a:t> </a:t>
            </a:r>
            <a:r>
              <a:rPr lang="en-US" sz="4400" cap="small" dirty="0" smtClean="0"/>
              <a:t>Self-Evaluation</a:t>
            </a:r>
            <a:endParaRPr lang="en-US" sz="4400" cap="small" dirty="0"/>
          </a:p>
        </p:txBody>
      </p:sp>
      <p:sp>
        <p:nvSpPr>
          <p:cNvPr id="123907" name="Rectangle 3"/>
          <p:cNvSpPr>
            <a:spLocks noGrp="1"/>
          </p:cNvSpPr>
          <p:nvPr>
            <p:ph type="body" idx="1"/>
          </p:nvPr>
        </p:nvSpPr>
        <p:spPr>
          <a:xfrm>
            <a:off x="457200" y="1828800"/>
            <a:ext cx="8686800" cy="4525962"/>
          </a:xfrm>
        </p:spPr>
        <p:txBody>
          <a:bodyPr/>
          <a:lstStyle/>
          <a:p>
            <a:pPr>
              <a:buNone/>
            </a:pPr>
            <a:r>
              <a:rPr lang="en-US" sz="3600" b="1" dirty="0" smtClean="0">
                <a:solidFill>
                  <a:schemeClr val="hlink"/>
                </a:solidFill>
                <a:effectLst>
                  <a:outerShdw blurRad="38100" dist="38100" dir="2700000" algn="tl">
                    <a:srgbClr val="C0C0C0"/>
                  </a:outerShdw>
                </a:effectLst>
              </a:rPr>
              <a:t>Who:</a:t>
            </a:r>
          </a:p>
          <a:p>
            <a:r>
              <a:rPr lang="en-US" sz="3200" dirty="0" smtClean="0"/>
              <a:t>District Key 3</a:t>
            </a:r>
            <a:endParaRPr lang="en-US" sz="3200" dirty="0"/>
          </a:p>
          <a:p>
            <a:r>
              <a:rPr lang="en-US" sz="3200" dirty="0" smtClean="0"/>
              <a:t>Others as determined by </a:t>
            </a:r>
            <a:br>
              <a:rPr lang="en-US" sz="3200" dirty="0" smtClean="0"/>
            </a:br>
            <a:r>
              <a:rPr lang="en-US" sz="3200" dirty="0" smtClean="0"/>
              <a:t>SE, CP, CC, DFS, etc.</a:t>
            </a:r>
            <a:endParaRPr lang="en-US" sz="32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5833"/>
            <a:ext cx="1828800" cy="1630567"/>
          </a:xfrm>
          <a:prstGeom prst="rect">
            <a:avLst/>
          </a:prstGeom>
        </p:spPr>
      </p:pic>
    </p:spTree>
    <p:extLst>
      <p:ext uri="{BB962C8B-B14F-4D97-AF65-F5344CB8AC3E}">
        <p14:creationId xmlns:p14="http://schemas.microsoft.com/office/powerpoint/2010/main" val="24122651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686800" cy="1477962"/>
          </a:xfrm>
          <a:noFill/>
        </p:spPr>
        <p:txBody>
          <a:bodyPr>
            <a:noAutofit/>
          </a:bodyPr>
          <a:lstStyle/>
          <a:p>
            <a:r>
              <a:rPr lang="en-US" sz="4400" dirty="0"/>
              <a:t>District Self-Evaluation</a:t>
            </a:r>
            <a:endParaRPr lang="en-US" sz="4400" cap="small" dirty="0"/>
          </a:p>
        </p:txBody>
      </p:sp>
      <p:sp>
        <p:nvSpPr>
          <p:cNvPr id="123907" name="Rectangle 3"/>
          <p:cNvSpPr>
            <a:spLocks noGrp="1"/>
          </p:cNvSpPr>
          <p:nvPr>
            <p:ph type="body" idx="1"/>
          </p:nvPr>
        </p:nvSpPr>
        <p:spPr>
          <a:xfrm>
            <a:off x="457200" y="1828800"/>
            <a:ext cx="8153400" cy="4525962"/>
          </a:xfrm>
        </p:spPr>
        <p:txBody>
          <a:bodyPr/>
          <a:lstStyle/>
          <a:p>
            <a:pPr>
              <a:buNone/>
            </a:pPr>
            <a:r>
              <a:rPr lang="en-US" sz="3600" b="1" dirty="0" smtClean="0">
                <a:solidFill>
                  <a:schemeClr val="hlink"/>
                </a:solidFill>
                <a:effectLst>
                  <a:outerShdw blurRad="38100" dist="38100" dir="2700000" algn="tl">
                    <a:srgbClr val="C0C0C0"/>
                  </a:outerShdw>
                </a:effectLst>
              </a:rPr>
              <a:t>Why:</a:t>
            </a:r>
          </a:p>
          <a:p>
            <a:r>
              <a:rPr lang="en-US" sz="2800" dirty="0" smtClean="0"/>
              <a:t>Let’s you </a:t>
            </a:r>
            <a:r>
              <a:rPr lang="en-US" sz="2800" dirty="0"/>
              <a:t>k</a:t>
            </a:r>
            <a:r>
              <a:rPr lang="en-US" sz="2800" dirty="0" smtClean="0"/>
              <a:t>now you’ve done </a:t>
            </a:r>
            <a:r>
              <a:rPr lang="en-US" sz="2800" dirty="0"/>
              <a:t>a </a:t>
            </a:r>
            <a:r>
              <a:rPr lang="en-US" sz="2800" dirty="0" smtClean="0"/>
              <a:t>good job!</a:t>
            </a:r>
          </a:p>
          <a:p>
            <a:r>
              <a:rPr lang="en-US" sz="2800" dirty="0"/>
              <a:t>District Scouters want their time and talent to have a maximum benefit to </a:t>
            </a:r>
            <a:r>
              <a:rPr lang="en-US" sz="2800" dirty="0" smtClean="0"/>
              <a:t>youth</a:t>
            </a:r>
          </a:p>
          <a:p>
            <a:r>
              <a:rPr lang="en-US" sz="2800" dirty="0" smtClean="0"/>
              <a:t>One of the “Six Major Tasks for Volunteer Success</a:t>
            </a:r>
            <a:r>
              <a:rPr lang="en-US" sz="3200" dirty="0" smtClean="0"/>
              <a:t>”</a:t>
            </a:r>
            <a:endParaRPr lang="en-US" sz="18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5833"/>
            <a:ext cx="1828800" cy="1630567"/>
          </a:xfrm>
          <a:prstGeom prst="rect">
            <a:avLst/>
          </a:prstGeom>
        </p:spPr>
      </p:pic>
    </p:spTree>
    <p:extLst>
      <p:ext uri="{BB962C8B-B14F-4D97-AF65-F5344CB8AC3E}">
        <p14:creationId xmlns:p14="http://schemas.microsoft.com/office/powerpoint/2010/main" val="22436313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686800" cy="1477962"/>
          </a:xfrm>
          <a:noFill/>
        </p:spPr>
        <p:txBody>
          <a:bodyPr>
            <a:noAutofit/>
          </a:bodyPr>
          <a:lstStyle/>
          <a:p>
            <a:r>
              <a:rPr lang="en-US" sz="4400" dirty="0"/>
              <a:t>District Self-Evaluation</a:t>
            </a:r>
            <a:endParaRPr lang="en-US" sz="4400" cap="small" dirty="0"/>
          </a:p>
        </p:txBody>
      </p:sp>
      <p:sp>
        <p:nvSpPr>
          <p:cNvPr id="123907" name="Rectangle 3"/>
          <p:cNvSpPr>
            <a:spLocks noGrp="1"/>
          </p:cNvSpPr>
          <p:nvPr>
            <p:ph type="body" idx="1"/>
          </p:nvPr>
        </p:nvSpPr>
        <p:spPr>
          <a:xfrm>
            <a:off x="457200" y="1828800"/>
            <a:ext cx="8153400" cy="4525962"/>
          </a:xfrm>
        </p:spPr>
        <p:txBody>
          <a:bodyPr/>
          <a:lstStyle/>
          <a:p>
            <a:pPr>
              <a:buNone/>
            </a:pPr>
            <a:r>
              <a:rPr lang="en-US" sz="3600" b="1" dirty="0" smtClean="0">
                <a:solidFill>
                  <a:schemeClr val="hlink"/>
                </a:solidFill>
                <a:effectLst>
                  <a:outerShdw blurRad="38100" dist="38100" dir="2700000" algn="tl">
                    <a:srgbClr val="C0C0C0"/>
                  </a:outerShdw>
                </a:effectLst>
              </a:rPr>
              <a:t>Why</a:t>
            </a:r>
            <a:r>
              <a:rPr lang="en-US" sz="3600" b="1" dirty="0" smtClean="0">
                <a:solidFill>
                  <a:schemeClr val="hlink"/>
                </a:solidFill>
                <a:effectLst>
                  <a:outerShdw blurRad="38100" dist="38100" dir="2700000" algn="tl">
                    <a:srgbClr val="C0C0C0"/>
                  </a:outerShdw>
                </a:effectLst>
              </a:rPr>
              <a:t>:</a:t>
            </a:r>
            <a:endParaRPr lang="en-US" sz="1800" dirty="0" smtClean="0"/>
          </a:p>
          <a:p>
            <a:r>
              <a:rPr lang="en-US" sz="3600" i="1" dirty="0" smtClean="0"/>
              <a:t>You </a:t>
            </a:r>
            <a:r>
              <a:rPr lang="en-US" sz="3600" i="1" dirty="0"/>
              <a:t>are successful when the district meets its goals because </a:t>
            </a:r>
            <a:r>
              <a:rPr lang="en-US" sz="3600" i="1" dirty="0" smtClean="0"/>
              <a:t>of your </a:t>
            </a:r>
            <a:r>
              <a:rPr lang="en-US" sz="3600" i="1" dirty="0"/>
              <a:t>efforts and those of others on the operating committees</a:t>
            </a:r>
            <a:r>
              <a:rPr lang="en-US" sz="3600" i="1" dirty="0" smtClean="0"/>
              <a:t>.</a:t>
            </a:r>
            <a:endParaRPr lang="en-US" sz="3600" i="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5833"/>
            <a:ext cx="1828800" cy="1630567"/>
          </a:xfrm>
          <a:prstGeom prst="rect">
            <a:avLst/>
          </a:prstGeom>
        </p:spPr>
      </p:pic>
    </p:spTree>
    <p:extLst>
      <p:ext uri="{BB962C8B-B14F-4D97-AF65-F5344CB8AC3E}">
        <p14:creationId xmlns:p14="http://schemas.microsoft.com/office/powerpoint/2010/main" val="2451920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a:t>District Self-Evaluation</a:t>
            </a:r>
            <a:endParaRPr lang="en-US" sz="4400" cap="small" dirty="0"/>
          </a:p>
        </p:txBody>
      </p:sp>
      <p:sp>
        <p:nvSpPr>
          <p:cNvPr id="123907" name="Rectangle 3"/>
          <p:cNvSpPr>
            <a:spLocks noGrp="1"/>
          </p:cNvSpPr>
          <p:nvPr>
            <p:ph type="body" idx="1"/>
          </p:nvPr>
        </p:nvSpPr>
        <p:spPr>
          <a:xfrm>
            <a:off x="457200" y="1828800"/>
            <a:ext cx="8686800" cy="4525962"/>
          </a:xfrm>
        </p:spPr>
        <p:txBody>
          <a:bodyPr/>
          <a:lstStyle/>
          <a:p>
            <a:pPr>
              <a:buNone/>
            </a:pPr>
            <a:r>
              <a:rPr lang="en-US" sz="3600" b="1" dirty="0" smtClean="0">
                <a:solidFill>
                  <a:schemeClr val="hlink"/>
                </a:solidFill>
                <a:effectLst>
                  <a:outerShdw blurRad="38100" dist="38100" dir="2700000" algn="tl">
                    <a:srgbClr val="C0C0C0"/>
                  </a:outerShdw>
                </a:effectLst>
              </a:rPr>
              <a:t>When:</a:t>
            </a:r>
          </a:p>
          <a:p>
            <a:r>
              <a:rPr lang="en-US" sz="3200" dirty="0" smtClean="0"/>
              <a:t>Annually</a:t>
            </a:r>
          </a:p>
          <a:p>
            <a:r>
              <a:rPr lang="en-US" sz="3200" dirty="0"/>
              <a:t>Used in conjunction with </a:t>
            </a:r>
            <a:r>
              <a:rPr lang="en-US" sz="3200" dirty="0" smtClean="0"/>
              <a:t>JTE</a:t>
            </a:r>
            <a:endParaRPr lang="en-US" sz="3200" dirty="0"/>
          </a:p>
          <a:p>
            <a:r>
              <a:rPr lang="en-US" sz="3200" dirty="0"/>
              <a:t>Suggested times</a:t>
            </a:r>
          </a:p>
          <a:p>
            <a:pPr lvl="1"/>
            <a:r>
              <a:rPr lang="en-US" sz="2800" dirty="0"/>
              <a:t>Prior to District Annual Meeting</a:t>
            </a:r>
          </a:p>
          <a:p>
            <a:pPr lvl="1"/>
            <a:r>
              <a:rPr lang="en-US" sz="2800" dirty="0"/>
              <a:t>End of the year</a:t>
            </a:r>
          </a:p>
          <a:p>
            <a:pPr lvl="1"/>
            <a:r>
              <a:rPr lang="en-US" sz="2800" dirty="0"/>
              <a:t>During annual planning conference</a:t>
            </a:r>
          </a:p>
          <a:p>
            <a:pPr lvl="1"/>
            <a:r>
              <a:rPr lang="en-US" sz="2800" dirty="0"/>
              <a:t>Other?</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5833"/>
            <a:ext cx="1828800" cy="1630567"/>
          </a:xfrm>
          <a:prstGeom prst="rect">
            <a:avLst/>
          </a:prstGeom>
        </p:spPr>
      </p:pic>
    </p:spTree>
    <p:extLst>
      <p:ext uri="{BB962C8B-B14F-4D97-AF65-F5344CB8AC3E}">
        <p14:creationId xmlns:p14="http://schemas.microsoft.com/office/powerpoint/2010/main" val="2566728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2408238" y="3429000"/>
            <a:ext cx="6735762" cy="2468563"/>
          </a:xfrm>
        </p:spPr>
        <p:txBody>
          <a:bodyPr/>
          <a:lstStyle/>
          <a:p>
            <a:pPr>
              <a:buNone/>
            </a:pPr>
            <a:r>
              <a:rPr lang="en-US" sz="2800" dirty="0" smtClean="0">
                <a:solidFill>
                  <a:srgbClr val="FFFF00"/>
                </a:solidFill>
                <a:latin typeface="Helvetica" pitchFamily="-105" charset="0"/>
              </a:rPr>
              <a:t>2 out of every 3 new units… FAIL!</a:t>
            </a:r>
          </a:p>
          <a:p>
            <a:pPr>
              <a:buNone/>
            </a:pPr>
            <a:endParaRPr lang="en-US" sz="2800" dirty="0" smtClean="0">
              <a:latin typeface="Helvetica" pitchFamily="-105" charset="0"/>
            </a:endParaRPr>
          </a:p>
          <a:p>
            <a:pPr>
              <a:buNone/>
            </a:pPr>
            <a:r>
              <a:rPr lang="en-US" sz="2800" dirty="0" smtClean="0">
                <a:latin typeface="Helvetica" pitchFamily="-105" charset="0"/>
              </a:rPr>
              <a:t>NUC’s:</a:t>
            </a:r>
            <a:endParaRPr lang="en-US" sz="2800" dirty="0" smtClean="0">
              <a:latin typeface="Helvetica" pitchFamily="-105" charset="0"/>
            </a:endParaRPr>
          </a:p>
          <a:p>
            <a:pPr>
              <a:buNone/>
            </a:pPr>
            <a:r>
              <a:rPr lang="en-US" sz="2800" dirty="0" smtClean="0">
                <a:latin typeface="Helvetica" pitchFamily="-105" charset="0"/>
              </a:rPr>
              <a:t>Our best tool for Unit Retention</a:t>
            </a: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4</a:t>
            </a:fld>
            <a:endParaRPr lang="en-US"/>
          </a:p>
        </p:txBody>
      </p:sp>
      <p:pic>
        <p:nvPicPr>
          <p:cNvPr id="7" name="Picture 6" descr="New Unit Commissiner Basic.gif"/>
          <p:cNvPicPr>
            <a:picLocks noChangeAspect="1"/>
          </p:cNvPicPr>
          <p:nvPr/>
        </p:nvPicPr>
        <p:blipFill>
          <a:blip r:embed="rId3" cstate="print"/>
          <a:stretch>
            <a:fillRect/>
          </a:stretch>
        </p:blipFill>
        <p:spPr>
          <a:xfrm>
            <a:off x="4038600" y="457200"/>
            <a:ext cx="2670138" cy="236829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a:t>District Self-Evaluation</a:t>
            </a:r>
            <a:endParaRPr lang="en-US" sz="4400" cap="small" dirty="0"/>
          </a:p>
        </p:txBody>
      </p:sp>
      <p:sp>
        <p:nvSpPr>
          <p:cNvPr id="123907" name="Rectangle 3"/>
          <p:cNvSpPr>
            <a:spLocks noGrp="1"/>
          </p:cNvSpPr>
          <p:nvPr>
            <p:ph type="body" idx="1"/>
          </p:nvPr>
        </p:nvSpPr>
        <p:spPr>
          <a:xfrm>
            <a:off x="457200" y="1828800"/>
            <a:ext cx="8686800" cy="2133600"/>
          </a:xfrm>
        </p:spPr>
        <p:txBody>
          <a:bodyPr/>
          <a:lstStyle/>
          <a:p>
            <a:pPr>
              <a:buNone/>
            </a:pPr>
            <a:r>
              <a:rPr lang="en-US" sz="3600" b="1" dirty="0" smtClean="0">
                <a:solidFill>
                  <a:schemeClr val="hlink"/>
                </a:solidFill>
                <a:effectLst>
                  <a:outerShdw blurRad="38100" dist="38100" dir="2700000" algn="tl">
                    <a:srgbClr val="C0C0C0"/>
                  </a:outerShdw>
                </a:effectLst>
              </a:rPr>
              <a:t>How:</a:t>
            </a:r>
            <a:endParaRPr lang="en-US" sz="3600" b="1" dirty="0" smtClean="0">
              <a:solidFill>
                <a:schemeClr val="hlink"/>
              </a:solidFill>
              <a:effectLst>
                <a:outerShdw blurRad="38100" dist="38100" dir="2700000" algn="tl">
                  <a:srgbClr val="C0C0C0"/>
                </a:outerShdw>
              </a:effectLst>
            </a:endParaRPr>
          </a:p>
          <a:p>
            <a:r>
              <a:rPr lang="en-US" sz="2800" dirty="0" smtClean="0"/>
              <a:t>Self Evaluation Guide for Successful District Operations</a:t>
            </a:r>
            <a:br>
              <a:rPr lang="en-US" sz="2800" dirty="0" smtClean="0"/>
            </a:br>
            <a:r>
              <a:rPr lang="en-US" sz="2800" dirty="0" smtClean="0"/>
              <a:t>#34207</a:t>
            </a:r>
            <a:endParaRPr lang="en-US" sz="2800" i="1"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3340100"/>
            <a:ext cx="2119745" cy="2743200"/>
          </a:xfrm>
          <a:prstGeom prst="rect">
            <a:avLst/>
          </a:prstGeom>
          <a:solidFill>
            <a:srgbClr val="000000">
              <a:shade val="95000"/>
            </a:srgbClr>
          </a:solidFill>
          <a:ln w="12700" cap="sq">
            <a:solidFill>
              <a:srgbClr val="000000"/>
            </a:solidFill>
            <a:miter lim="800000"/>
          </a:ln>
          <a:effectLst>
            <a:outerShdw blurRad="254000" dist="190500" dir="2700000" sy="90000" algn="bl" rotWithShape="0">
              <a:srgbClr val="000000">
                <a:alpha val="40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45833"/>
            <a:ext cx="1828800" cy="1630567"/>
          </a:xfrm>
          <a:prstGeom prst="rect">
            <a:avLst/>
          </a:prstGeom>
        </p:spPr>
      </p:pic>
    </p:spTree>
    <p:extLst>
      <p:ext uri="{BB962C8B-B14F-4D97-AF65-F5344CB8AC3E}">
        <p14:creationId xmlns:p14="http://schemas.microsoft.com/office/powerpoint/2010/main" val="33922081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a:t>District Self-Evaluation</a:t>
            </a:r>
            <a:endParaRPr lang="en-US" sz="4400" cap="small" dirty="0"/>
          </a:p>
        </p:txBody>
      </p:sp>
      <p:sp>
        <p:nvSpPr>
          <p:cNvPr id="123907" name="Rectangle 3"/>
          <p:cNvSpPr>
            <a:spLocks noGrp="1"/>
          </p:cNvSpPr>
          <p:nvPr>
            <p:ph type="body" idx="1"/>
          </p:nvPr>
        </p:nvSpPr>
        <p:spPr>
          <a:xfrm>
            <a:off x="457200" y="1828800"/>
            <a:ext cx="8686800" cy="4525962"/>
          </a:xfrm>
        </p:spPr>
        <p:txBody>
          <a:bodyPr/>
          <a:lstStyle/>
          <a:p>
            <a:pPr>
              <a:buNone/>
            </a:pPr>
            <a:r>
              <a:rPr lang="en-US" sz="3600" b="1" dirty="0" smtClean="0">
                <a:solidFill>
                  <a:schemeClr val="hlink"/>
                </a:solidFill>
                <a:effectLst>
                  <a:outerShdw blurRad="38100" dist="38100" dir="2700000" algn="tl">
                    <a:srgbClr val="C0C0C0"/>
                  </a:outerShdw>
                </a:effectLst>
              </a:rPr>
              <a:t>How:</a:t>
            </a:r>
          </a:p>
          <a:p>
            <a:r>
              <a:rPr lang="en-US" sz="3200" dirty="0" smtClean="0"/>
              <a:t>Evaluators assigned sections of guide</a:t>
            </a:r>
          </a:p>
          <a:p>
            <a:r>
              <a:rPr lang="en-US" sz="3200" dirty="0" smtClean="0"/>
              <a:t>Set deadline</a:t>
            </a:r>
          </a:p>
          <a:p>
            <a:r>
              <a:rPr lang="en-US" sz="3200" dirty="0" smtClean="0"/>
              <a:t>Return parts to USE</a:t>
            </a:r>
          </a:p>
          <a:p>
            <a:r>
              <a:rPr lang="en-US" sz="3200" dirty="0" smtClean="0"/>
              <a:t>Review master</a:t>
            </a:r>
          </a:p>
          <a:p>
            <a:r>
              <a:rPr lang="en-US" sz="3200" dirty="0" smtClean="0"/>
              <a:t>Agree on improvements needed</a:t>
            </a:r>
          </a:p>
          <a:p>
            <a:r>
              <a:rPr lang="en-US" sz="3200" dirty="0" smtClean="0"/>
              <a:t>Prioritize</a:t>
            </a:r>
            <a:endParaRPr lang="en-US" sz="28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5833"/>
            <a:ext cx="1828800" cy="1630567"/>
          </a:xfrm>
          <a:prstGeom prst="rect">
            <a:avLst/>
          </a:prstGeom>
        </p:spPr>
      </p:pic>
    </p:spTree>
    <p:extLst>
      <p:ext uri="{BB962C8B-B14F-4D97-AF65-F5344CB8AC3E}">
        <p14:creationId xmlns:p14="http://schemas.microsoft.com/office/powerpoint/2010/main" val="22503892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a:t>District Self-Evaluation</a:t>
            </a:r>
            <a:endParaRPr lang="en-US" sz="4400" cap="small" dirty="0"/>
          </a:p>
        </p:txBody>
      </p:sp>
      <p:sp>
        <p:nvSpPr>
          <p:cNvPr id="123907" name="Rectangle 3"/>
          <p:cNvSpPr>
            <a:spLocks noGrp="1"/>
          </p:cNvSpPr>
          <p:nvPr>
            <p:ph type="body" idx="1"/>
          </p:nvPr>
        </p:nvSpPr>
        <p:spPr>
          <a:xfrm>
            <a:off x="457200" y="1828800"/>
            <a:ext cx="8686800" cy="4525962"/>
          </a:xfrm>
        </p:spPr>
        <p:txBody>
          <a:bodyPr/>
          <a:lstStyle/>
          <a:p>
            <a:pPr>
              <a:buNone/>
            </a:pPr>
            <a:r>
              <a:rPr lang="en-US" sz="3600" b="1" dirty="0" smtClean="0">
                <a:solidFill>
                  <a:schemeClr val="hlink"/>
                </a:solidFill>
                <a:effectLst>
                  <a:outerShdw blurRad="38100" dist="38100" dir="2700000" algn="tl">
                    <a:srgbClr val="C0C0C0"/>
                  </a:outerShdw>
                </a:effectLst>
              </a:rPr>
              <a:t>How:</a:t>
            </a:r>
          </a:p>
          <a:p>
            <a:r>
              <a:rPr lang="en-US" sz="3200" dirty="0" smtClean="0"/>
              <a:t>Meeting</a:t>
            </a:r>
          </a:p>
          <a:p>
            <a:r>
              <a:rPr lang="en-US" sz="3200" dirty="0" smtClean="0"/>
              <a:t>District </a:t>
            </a:r>
            <a:r>
              <a:rPr lang="en-US" sz="3200" dirty="0" smtClean="0"/>
              <a:t>Key 3 invites CP, CC, CE, DFS +</a:t>
            </a:r>
          </a:p>
          <a:p>
            <a:r>
              <a:rPr lang="en-US" sz="3200" dirty="0" smtClean="0"/>
              <a:t>Agree on needs of district </a:t>
            </a:r>
          </a:p>
          <a:p>
            <a:r>
              <a:rPr lang="en-US" sz="3200" dirty="0" smtClean="0"/>
              <a:t>Determine reasonable timeline</a:t>
            </a:r>
          </a:p>
          <a:p>
            <a:r>
              <a:rPr lang="en-US" sz="3200" dirty="0" smtClean="0"/>
              <a:t>Launch program of action</a:t>
            </a:r>
          </a:p>
          <a:p>
            <a:r>
              <a:rPr lang="en-US" sz="3200" i="1" dirty="0" smtClean="0"/>
              <a:t>Repeat…</a:t>
            </a:r>
            <a:endParaRPr lang="en-US" sz="3200" i="1"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5833"/>
            <a:ext cx="1828800" cy="1630567"/>
          </a:xfrm>
          <a:prstGeom prst="rect">
            <a:avLst/>
          </a:prstGeom>
        </p:spPr>
      </p:pic>
    </p:spTree>
    <p:extLst>
      <p:ext uri="{BB962C8B-B14F-4D97-AF65-F5344CB8AC3E}">
        <p14:creationId xmlns:p14="http://schemas.microsoft.com/office/powerpoint/2010/main" val="38750527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a:t>District Self-Evaluation</a:t>
            </a:r>
            <a:endParaRPr lang="en-US" sz="4400" cap="small" dirty="0"/>
          </a:p>
        </p:txBody>
      </p:sp>
      <p:sp>
        <p:nvSpPr>
          <p:cNvPr id="123907" name="Rectangle 3"/>
          <p:cNvSpPr>
            <a:spLocks noGrp="1"/>
          </p:cNvSpPr>
          <p:nvPr>
            <p:ph type="body" idx="1"/>
          </p:nvPr>
        </p:nvSpPr>
        <p:spPr>
          <a:xfrm>
            <a:off x="457200" y="1828800"/>
            <a:ext cx="8686800" cy="1371600"/>
          </a:xfrm>
        </p:spPr>
        <p:txBody>
          <a:bodyPr/>
          <a:lstStyle/>
          <a:p>
            <a:pPr>
              <a:buNone/>
            </a:pPr>
            <a:r>
              <a:rPr lang="en-US" sz="3600" b="1" dirty="0" smtClean="0">
                <a:solidFill>
                  <a:schemeClr val="hlink"/>
                </a:solidFill>
                <a:effectLst>
                  <a:outerShdw blurRad="38100" dist="38100" dir="2700000" algn="tl">
                    <a:srgbClr val="C0C0C0"/>
                  </a:outerShdw>
                </a:effectLst>
              </a:rPr>
              <a:t>Key Resource:</a:t>
            </a:r>
            <a:endParaRPr lang="en-US" sz="3600" b="1" dirty="0" smtClean="0">
              <a:solidFill>
                <a:schemeClr val="hlink"/>
              </a:solidFill>
              <a:effectLst>
                <a:outerShdw blurRad="38100" dist="38100" dir="2700000" algn="tl">
                  <a:srgbClr val="C0C0C0"/>
                </a:outerShdw>
              </a:effectLst>
            </a:endParaRPr>
          </a:p>
          <a:p>
            <a:r>
              <a:rPr lang="en-US" sz="3200" dirty="0" smtClean="0"/>
              <a:t>34739 Handbook for District Operations</a:t>
            </a:r>
            <a:endParaRPr lang="en-US" sz="3200" i="1"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8428" y="3340100"/>
            <a:ext cx="2111689" cy="2743200"/>
          </a:xfrm>
          <a:prstGeom prst="rect">
            <a:avLst/>
          </a:prstGeom>
          <a:solidFill>
            <a:srgbClr val="000000">
              <a:shade val="95000"/>
            </a:srgbClr>
          </a:solidFill>
          <a:ln w="12700" cap="sq">
            <a:solidFill>
              <a:srgbClr val="000000"/>
            </a:solidFill>
            <a:miter lim="800000"/>
          </a:ln>
          <a:effectLst>
            <a:outerShdw blurRad="254000" dist="190500" dir="2700000" sy="90000" algn="bl" rotWithShape="0">
              <a:srgbClr val="000000">
                <a:alpha val="40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45833"/>
            <a:ext cx="1828800" cy="1630567"/>
          </a:xfrm>
          <a:prstGeom prst="rect">
            <a:avLst/>
          </a:prstGeom>
        </p:spPr>
      </p:pic>
    </p:spTree>
    <p:extLst>
      <p:ext uri="{BB962C8B-B14F-4D97-AF65-F5344CB8AC3E}">
        <p14:creationId xmlns:p14="http://schemas.microsoft.com/office/powerpoint/2010/main" val="2149651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3738249"/>
            <a:ext cx="2112869" cy="2734301"/>
          </a:xfrm>
          <a:prstGeom prst="rect">
            <a:avLst/>
          </a:prstGeom>
          <a:ln w="127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4445" y="3733800"/>
            <a:ext cx="2119745" cy="2743200"/>
          </a:xfrm>
          <a:prstGeom prst="rect">
            <a:avLst/>
          </a:prstGeom>
          <a:ln w="12700" cap="sq" cmpd="thickThin">
            <a:solidFill>
              <a:srgbClr val="000000"/>
            </a:solidFill>
            <a:prstDash val="solid"/>
            <a:miter lim="800000"/>
          </a:ln>
          <a:effectLst>
            <a:innerShdw blurRad="76200">
              <a:srgbClr val="000000"/>
            </a:innerShdw>
          </a:effectLst>
        </p:spPr>
      </p:pic>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a:t>District Self-Evaluation</a:t>
            </a:r>
            <a:endParaRPr lang="en-US" sz="4400" cap="small" dirty="0"/>
          </a:p>
        </p:txBody>
      </p:sp>
      <p:sp>
        <p:nvSpPr>
          <p:cNvPr id="123907" name="Rectangle 3"/>
          <p:cNvSpPr>
            <a:spLocks noGrp="1"/>
          </p:cNvSpPr>
          <p:nvPr>
            <p:ph type="body" idx="1"/>
          </p:nvPr>
        </p:nvSpPr>
        <p:spPr>
          <a:xfrm>
            <a:off x="457200" y="1828800"/>
            <a:ext cx="8458200" cy="2514600"/>
          </a:xfrm>
        </p:spPr>
        <p:txBody>
          <a:bodyPr/>
          <a:lstStyle/>
          <a:p>
            <a:pPr>
              <a:buNone/>
            </a:pPr>
            <a:r>
              <a:rPr lang="en-US" sz="3600" b="1" dirty="0" smtClean="0">
                <a:solidFill>
                  <a:schemeClr val="hlink"/>
                </a:solidFill>
                <a:effectLst>
                  <a:outerShdw blurRad="38100" dist="38100" dir="2700000" algn="tl">
                    <a:srgbClr val="C0C0C0"/>
                  </a:outerShdw>
                </a:effectLst>
              </a:rPr>
              <a:t>Other Resources</a:t>
            </a:r>
            <a:endParaRPr lang="en-US" sz="3600" b="1" dirty="0" smtClean="0">
              <a:solidFill>
                <a:schemeClr val="hlink"/>
              </a:solidFill>
              <a:effectLst>
                <a:outerShdw blurRad="38100" dist="38100" dir="2700000" algn="tl">
                  <a:srgbClr val="C0C0C0"/>
                </a:outerShdw>
              </a:effectLst>
            </a:endParaRPr>
          </a:p>
          <a:p>
            <a:r>
              <a:rPr lang="en-US" sz="3200" dirty="0" smtClean="0"/>
              <a:t>#513-002 Council &amp; District Plan Book</a:t>
            </a:r>
            <a:endParaRPr lang="en-US" sz="3200" b="1" dirty="0" smtClean="0"/>
          </a:p>
          <a:p>
            <a:r>
              <a:rPr lang="en-US" sz="3200" dirty="0" smtClean="0"/>
              <a:t>#34512 Selecting District People</a:t>
            </a:r>
            <a:endParaRPr lang="en-US" sz="2800" dirty="0" smtClean="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200" y="45833"/>
            <a:ext cx="1828800" cy="1630567"/>
          </a:xfrm>
          <a:prstGeom prst="rect">
            <a:avLst/>
          </a:prstGeom>
        </p:spPr>
      </p:pic>
    </p:spTree>
    <p:extLst>
      <p:ext uri="{BB962C8B-B14F-4D97-AF65-F5344CB8AC3E}">
        <p14:creationId xmlns:p14="http://schemas.microsoft.com/office/powerpoint/2010/main" val="204601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a:t>District Self-Evaluation</a:t>
            </a:r>
            <a:endParaRPr lang="en-US" sz="4400" cap="small" dirty="0"/>
          </a:p>
        </p:txBody>
      </p:sp>
      <p:sp>
        <p:nvSpPr>
          <p:cNvPr id="123907" name="Rectangle 3"/>
          <p:cNvSpPr>
            <a:spLocks noGrp="1"/>
          </p:cNvSpPr>
          <p:nvPr>
            <p:ph type="body" idx="1"/>
          </p:nvPr>
        </p:nvSpPr>
        <p:spPr>
          <a:xfrm>
            <a:off x="457200" y="1828800"/>
            <a:ext cx="8686800" cy="2514600"/>
          </a:xfrm>
        </p:spPr>
        <p:txBody>
          <a:bodyPr/>
          <a:lstStyle/>
          <a:p>
            <a:pPr>
              <a:buNone/>
            </a:pPr>
            <a:r>
              <a:rPr lang="en-US" sz="3600" b="1" dirty="0" smtClean="0">
                <a:solidFill>
                  <a:schemeClr val="hlink"/>
                </a:solidFill>
                <a:effectLst>
                  <a:outerShdw blurRad="38100" dist="38100" dir="2700000" algn="tl">
                    <a:srgbClr val="C0C0C0"/>
                  </a:outerShdw>
                </a:effectLst>
              </a:rPr>
              <a:t>Internet Resources</a:t>
            </a:r>
            <a:endParaRPr lang="en-US" sz="3600" b="1" dirty="0" smtClean="0">
              <a:solidFill>
                <a:schemeClr val="hlink"/>
              </a:solidFill>
              <a:effectLst>
                <a:outerShdw blurRad="38100" dist="38100" dir="2700000" algn="tl">
                  <a:srgbClr val="C0C0C0"/>
                </a:outerShdw>
              </a:effectLst>
            </a:endParaRPr>
          </a:p>
          <a:p>
            <a:r>
              <a:rPr lang="en-US" sz="2800" dirty="0" smtClean="0"/>
              <a:t>scouting.org/Commissioners/operations.aspx</a:t>
            </a:r>
            <a:endParaRPr lang="en-US" sz="2400"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3352799"/>
            <a:ext cx="3581405" cy="2797837"/>
          </a:xfrm>
          <a:prstGeom prst="rect">
            <a:avLst/>
          </a:prstGeom>
          <a:ln w="28575" cap="sq" cmpd="thickThin">
            <a:solidFill>
              <a:schemeClr val="accent1"/>
            </a:solidFill>
            <a:prstDash val="solid"/>
            <a:miter lim="800000"/>
          </a:ln>
          <a:effectLst>
            <a:innerShdw blurRad="76200">
              <a:srgbClr val="000000"/>
            </a:innerShd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45833"/>
            <a:ext cx="1828800" cy="1630567"/>
          </a:xfrm>
          <a:prstGeom prst="rect">
            <a:avLst/>
          </a:prstGeom>
        </p:spPr>
      </p:pic>
    </p:spTree>
    <p:extLst>
      <p:ext uri="{BB962C8B-B14F-4D97-AF65-F5344CB8AC3E}">
        <p14:creationId xmlns:p14="http://schemas.microsoft.com/office/powerpoint/2010/main" val="1531114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a:t>District Self-Evaluation</a:t>
            </a:r>
            <a:endParaRPr lang="en-US" sz="4400" cap="small" dirty="0"/>
          </a:p>
        </p:txBody>
      </p:sp>
      <p:sp>
        <p:nvSpPr>
          <p:cNvPr id="123907" name="Rectangle 3"/>
          <p:cNvSpPr>
            <a:spLocks noGrp="1"/>
          </p:cNvSpPr>
          <p:nvPr>
            <p:ph type="body" idx="1"/>
          </p:nvPr>
        </p:nvSpPr>
        <p:spPr>
          <a:xfrm>
            <a:off x="457200" y="1524000"/>
            <a:ext cx="8229600" cy="1066800"/>
          </a:xfrm>
        </p:spPr>
        <p:txBody>
          <a:bodyPr/>
          <a:lstStyle/>
          <a:p>
            <a:pPr algn="ctr">
              <a:buNone/>
            </a:pPr>
            <a:r>
              <a:rPr lang="en-US" sz="3600" b="1" dirty="0" smtClean="0">
                <a:solidFill>
                  <a:schemeClr val="hlink"/>
                </a:solidFill>
                <a:effectLst>
                  <a:outerShdw blurRad="38100" dist="38100" dir="2700000" algn="tl">
                    <a:srgbClr val="C0C0C0"/>
                  </a:outerShdw>
                </a:effectLst>
              </a:rPr>
              <a:t>QUESTIONS?</a:t>
            </a:r>
            <a:endParaRPr lang="en-US" sz="3600" b="1" dirty="0" smtClean="0">
              <a:solidFill>
                <a:schemeClr val="hlink"/>
              </a:solidFill>
              <a:effectLst>
                <a:outerShdw blurRad="38100" dist="38100" dir="2700000" algn="tl">
                  <a:srgbClr val="C0C0C0"/>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2133600"/>
            <a:ext cx="5029200" cy="4484062"/>
          </a:xfrm>
          <a:prstGeom prst="rect">
            <a:avLst/>
          </a:prstGeom>
        </p:spPr>
      </p:pic>
    </p:spTree>
    <p:extLst>
      <p:ext uri="{BB962C8B-B14F-4D97-AF65-F5344CB8AC3E}">
        <p14:creationId xmlns:p14="http://schemas.microsoft.com/office/powerpoint/2010/main" val="6554484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2" name="Picture 13" descr="AnnivGrStandard_White.png"/>
          <p:cNvPicPr>
            <a:picLocks noChangeAspect="1"/>
          </p:cNvPicPr>
          <p:nvPr/>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pic>
        <p:nvPicPr>
          <p:cNvPr id="160777" name="Picture 9" descr="JTE_Logo_BW"/>
          <p:cNvPicPr>
            <a:picLocks noChangeAspect="1" noChangeArrowheads="1"/>
          </p:cNvPicPr>
          <p:nvPr/>
        </p:nvPicPr>
        <p:blipFill>
          <a:blip r:embed="rId4" cstate="print"/>
          <a:srcRect/>
          <a:stretch>
            <a:fillRect/>
          </a:stretch>
        </p:blipFill>
        <p:spPr bwMode="auto">
          <a:xfrm>
            <a:off x="838200" y="762000"/>
            <a:ext cx="7678738" cy="4572000"/>
          </a:xfrm>
          <a:prstGeom prst="rect">
            <a:avLst/>
          </a:prstGeom>
          <a:noFill/>
        </p:spPr>
      </p:pic>
    </p:spTree>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172" y="4724400"/>
            <a:ext cx="6629400" cy="1752600"/>
          </a:xfrm>
        </p:spPr>
        <p:txBody>
          <a:bodyPr/>
          <a:lstStyle/>
          <a:p>
            <a:pPr algn="ctr" fontAlgn="t"/>
            <a:r>
              <a:rPr lang="en-US" sz="3600" dirty="0" smtClean="0"/>
              <a:t/>
            </a:r>
            <a:br>
              <a:rPr lang="en-US" sz="3600" dirty="0" smtClean="0"/>
            </a:br>
            <a:r>
              <a:rPr lang="en-US" sz="3600" dirty="0" smtClean="0"/>
              <a:t/>
            </a:r>
            <a:br>
              <a:rPr lang="en-US" sz="3600" dirty="0" smtClean="0"/>
            </a:br>
            <a:r>
              <a:rPr lang="en-US" sz="3600" dirty="0" smtClean="0"/>
              <a:t>August 10</a:t>
            </a:r>
            <a:br>
              <a:rPr lang="en-US" sz="3600" dirty="0" smtClean="0"/>
            </a:br>
            <a:r>
              <a:rPr lang="en-US" sz="3600" dirty="0" smtClean="0"/>
              <a:t>Camp </a:t>
            </a:r>
            <a:r>
              <a:rPr lang="en-US" sz="3600" dirty="0" err="1" smtClean="0"/>
              <a:t>Seph</a:t>
            </a:r>
            <a:r>
              <a:rPr lang="en-US" sz="3600" dirty="0" smtClean="0"/>
              <a:t> Mack</a:t>
            </a:r>
            <a:r>
              <a:rPr lang="en-US" sz="2000" dirty="0" smtClean="0"/>
              <a:t/>
            </a:r>
            <a:br>
              <a:rPr lang="en-US" sz="2000" dirty="0" smtClean="0"/>
            </a:br>
            <a:r>
              <a:rPr lang="en-US" sz="2000" dirty="0" smtClean="0"/>
              <a:t/>
            </a:r>
            <a:br>
              <a:rPr lang="en-US" sz="2000" dirty="0" smtClean="0"/>
            </a:br>
            <a:endParaRPr lang="en-US" sz="2000" dirty="0"/>
          </a:p>
        </p:txBody>
      </p:sp>
      <p:sp>
        <p:nvSpPr>
          <p:cNvPr id="3" name="Slide Number Placeholder 2"/>
          <p:cNvSpPr>
            <a:spLocks noGrp="1"/>
          </p:cNvSpPr>
          <p:nvPr>
            <p:ph type="sldNum" sz="quarter" idx="10"/>
          </p:nvPr>
        </p:nvSpPr>
        <p:spPr/>
        <p:txBody>
          <a:bodyPr/>
          <a:lstStyle/>
          <a:p>
            <a:fld id="{8E6C9121-6021-42F3-9796-22D1DEAD909F}" type="slidenum">
              <a:rPr lang="en-US" smtClean="0"/>
              <a:pPr/>
              <a:t>5</a:t>
            </a:fld>
            <a:endParaRPr lang="en-US"/>
          </a:p>
        </p:txBody>
      </p:sp>
      <p:pic>
        <p:nvPicPr>
          <p:cNvPr id="4" name="Picture 2" descr="D:\Commissioner\Barbecue &amp; Fall Kick-off\Red Star.gif"/>
          <p:cNvPicPr>
            <a:picLocks noChangeAspect="1" noChangeArrowheads="1"/>
          </p:cNvPicPr>
          <p:nvPr/>
        </p:nvPicPr>
        <p:blipFill>
          <a:blip r:embed="rId3" cstate="print"/>
          <a:srcRect/>
          <a:stretch>
            <a:fillRect/>
          </a:stretch>
        </p:blipFill>
        <p:spPr bwMode="auto">
          <a:xfrm>
            <a:off x="5032375" y="234950"/>
            <a:ext cx="1212850" cy="1212850"/>
          </a:xfrm>
          <a:prstGeom prst="rect">
            <a:avLst/>
          </a:prstGeom>
          <a:noFill/>
        </p:spPr>
      </p:pic>
      <p:sp>
        <p:nvSpPr>
          <p:cNvPr id="7" name="Rectangle 6"/>
          <p:cNvSpPr/>
          <p:nvPr/>
        </p:nvSpPr>
        <p:spPr>
          <a:xfrm>
            <a:off x="2524806" y="1371600"/>
            <a:ext cx="6227987" cy="707886"/>
          </a:xfrm>
          <a:prstGeom prst="rect">
            <a:avLst/>
          </a:prstGeom>
        </p:spPr>
        <p:txBody>
          <a:bodyPr wrap="none">
            <a:spAutoFit/>
          </a:bodyPr>
          <a:lstStyle/>
          <a:p>
            <a:r>
              <a:rPr lang="en-US" sz="4000" b="1" dirty="0" smtClean="0">
                <a:solidFill>
                  <a:schemeClr val="accent2">
                    <a:lumMod val="40000"/>
                    <a:lumOff val="60000"/>
                  </a:schemeClr>
                </a:solidFill>
              </a:rPr>
              <a:t>Commissioner Barbecue</a:t>
            </a:r>
            <a:endParaRPr lang="en-US" sz="4000" b="1" dirty="0">
              <a:solidFill>
                <a:schemeClr val="accent2">
                  <a:lumMod val="40000"/>
                  <a:lumOff val="60000"/>
                </a:schemeClr>
              </a:solidFill>
            </a:endParaRPr>
          </a:p>
        </p:txBody>
      </p:sp>
      <p:pic>
        <p:nvPicPr>
          <p:cNvPr id="8" name="Picture 7" descr="812lobster.142182414_std.gif"/>
          <p:cNvPicPr>
            <a:picLocks noChangeAspect="1"/>
          </p:cNvPicPr>
          <p:nvPr/>
        </p:nvPicPr>
        <p:blipFill>
          <a:blip r:embed="rId4" cstate="print"/>
          <a:stretch>
            <a:fillRect/>
          </a:stretch>
        </p:blipFill>
        <p:spPr>
          <a:xfrm>
            <a:off x="3505200" y="2277965"/>
            <a:ext cx="3946688" cy="2903635"/>
          </a:xfrm>
          <a:prstGeom prst="rect">
            <a:avLst/>
          </a:prstGeom>
        </p:spPr>
      </p:pic>
      <p:pic>
        <p:nvPicPr>
          <p:cNvPr id="9" name="Picture 8" descr="crisscrossed-steak.gif"/>
          <p:cNvPicPr>
            <a:picLocks noChangeAspect="1"/>
          </p:cNvPicPr>
          <p:nvPr/>
        </p:nvPicPr>
        <p:blipFill>
          <a:blip r:embed="rId5" cstate="print"/>
          <a:stretch>
            <a:fillRect/>
          </a:stretch>
        </p:blipFill>
        <p:spPr>
          <a:xfrm>
            <a:off x="2743200" y="1672964"/>
            <a:ext cx="5789828" cy="35086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E6C9121-6021-42F3-9796-22D1DEAD909F}" type="slidenum">
              <a:rPr lang="en-US" smtClean="0"/>
              <a:pPr/>
              <a:t>6</a:t>
            </a:fld>
            <a:endParaRPr lang="en-US"/>
          </a:p>
        </p:txBody>
      </p:sp>
      <p:pic>
        <p:nvPicPr>
          <p:cNvPr id="4" name="Picture 3" descr="D:\Commissioner\District Leadership Conference\2013 Promo\2013 Save The Date Horizontal.png"/>
          <p:cNvPicPr>
            <a:picLocks noChangeAspect="1" noChangeArrowheads="1"/>
          </p:cNvPicPr>
          <p:nvPr/>
        </p:nvPicPr>
        <p:blipFill>
          <a:blip r:embed="rId3" cstate="print"/>
          <a:srcRect/>
          <a:stretch>
            <a:fillRect/>
          </a:stretch>
        </p:blipFill>
        <p:spPr bwMode="auto">
          <a:xfrm>
            <a:off x="2667000" y="-1066800"/>
            <a:ext cx="5872968" cy="3657600"/>
          </a:xfrm>
          <a:prstGeom prst="rect">
            <a:avLst/>
          </a:prstGeom>
          <a:noFill/>
        </p:spPr>
      </p:pic>
      <p:pic>
        <p:nvPicPr>
          <p:cNvPr id="5" name="Picture 2" descr="D:\Commissioner\District Leadership Conference\2013 Promo\Hair Out.gif"/>
          <p:cNvPicPr>
            <a:picLocks noChangeAspect="1" noChangeArrowheads="1"/>
          </p:cNvPicPr>
          <p:nvPr/>
        </p:nvPicPr>
        <p:blipFill>
          <a:blip r:embed="rId4" cstate="print"/>
          <a:srcRect l="1115" r="290" b="1667"/>
          <a:stretch>
            <a:fillRect/>
          </a:stretch>
        </p:blipFill>
        <p:spPr bwMode="auto">
          <a:xfrm>
            <a:off x="2514600" y="2743200"/>
            <a:ext cx="6327723" cy="4114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2800" i="1" dirty="0" smtClean="0">
                <a:latin typeface="Helvetica" pitchFamily="-105" charset="0"/>
              </a:rPr>
              <a:t>Please attend… </a:t>
            </a:r>
            <a:r>
              <a:rPr lang="en-US" sz="2800" dirty="0" smtClean="0">
                <a:latin typeface="Helvetica" pitchFamily="-105" charset="0"/>
              </a:rPr>
              <a:t>Program Kick-Offs</a:t>
            </a:r>
            <a:endParaRPr lang="en-US" sz="2800" i="1" dirty="0" smtClean="0">
              <a:latin typeface="Helvetica" pitchFamily="-105" charset="0"/>
            </a:endParaRPr>
          </a:p>
        </p:txBody>
      </p:sp>
      <p:sp>
        <p:nvSpPr>
          <p:cNvPr id="12291" name="Content Placeholder 2"/>
          <p:cNvSpPr>
            <a:spLocks noGrp="1"/>
          </p:cNvSpPr>
          <p:nvPr>
            <p:ph idx="1"/>
          </p:nvPr>
        </p:nvSpPr>
        <p:spPr>
          <a:xfrm>
            <a:off x="2438400" y="1066800"/>
            <a:ext cx="6553200" cy="1066800"/>
          </a:xfrm>
        </p:spPr>
        <p:txBody>
          <a:bodyPr/>
          <a:lstStyle/>
          <a:p>
            <a:pPr>
              <a:buNone/>
            </a:pPr>
            <a:r>
              <a:rPr lang="en-US" sz="2800" dirty="0" smtClean="0">
                <a:solidFill>
                  <a:srgbClr val="FFFF00"/>
                </a:solidFill>
                <a:latin typeface="Helvetica" pitchFamily="-105" charset="0"/>
              </a:rPr>
              <a:t>http://commissioner-bsa.org/program</a:t>
            </a:r>
            <a:r>
              <a:rPr lang="en-US" sz="2800" dirty="0" smtClean="0">
                <a:latin typeface="Helvetica" pitchFamily="-105" charset="0"/>
              </a:rPr>
              <a:t/>
            </a:r>
            <a:br>
              <a:rPr lang="en-US" sz="2800" dirty="0" smtClean="0">
                <a:latin typeface="Helvetica" pitchFamily="-105" charset="0"/>
              </a:rPr>
            </a:br>
            <a:r>
              <a:rPr lang="en-US" sz="2800" dirty="0" smtClean="0">
                <a:latin typeface="Helvetica" pitchFamily="-105" charset="0"/>
              </a:rPr>
              <a:t/>
            </a:r>
            <a:br>
              <a:rPr lang="en-US" sz="2800" dirty="0" smtClean="0">
                <a:latin typeface="Helvetica" pitchFamily="-105" charset="0"/>
              </a:rPr>
            </a:br>
            <a:endParaRPr lang="en-US" dirty="0" smtClean="0">
              <a:latin typeface="Helvetica" pitchFamily="-105" charset="0"/>
            </a:endParaRPr>
          </a:p>
          <a:p>
            <a:pPr lvl="1">
              <a:buNone/>
            </a:pPr>
            <a:endParaRPr lang="en-US" dirty="0" smtClean="0">
              <a:latin typeface="Helvetica" pitchFamily="-105" charset="0"/>
            </a:endParaRPr>
          </a:p>
          <a:p>
            <a:pPr>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7</a:t>
            </a:fld>
            <a:endParaRPr lang="en-US"/>
          </a:p>
        </p:txBody>
      </p:sp>
      <p:pic>
        <p:nvPicPr>
          <p:cNvPr id="6" name="Picture 5" descr="Road.png"/>
          <p:cNvPicPr>
            <a:picLocks noChangeAspect="1"/>
          </p:cNvPicPr>
          <p:nvPr/>
        </p:nvPicPr>
        <p:blipFill>
          <a:blip r:embed="rId3" cstate="print"/>
          <a:stretch>
            <a:fillRect/>
          </a:stretch>
        </p:blipFill>
        <p:spPr>
          <a:xfrm>
            <a:off x="2362200" y="3733800"/>
            <a:ext cx="6858000" cy="3124200"/>
          </a:xfrm>
          <a:prstGeom prst="rect">
            <a:avLst/>
          </a:prstGeom>
        </p:spPr>
      </p:pic>
      <p:pic>
        <p:nvPicPr>
          <p:cNvPr id="7" name="Picture 6" descr="Sun.png"/>
          <p:cNvPicPr>
            <a:picLocks noChangeAspect="1"/>
          </p:cNvPicPr>
          <p:nvPr/>
        </p:nvPicPr>
        <p:blipFill>
          <a:blip r:embed="rId4" cstate="print"/>
          <a:stretch>
            <a:fillRect/>
          </a:stretch>
        </p:blipFill>
        <p:spPr>
          <a:xfrm>
            <a:off x="4666479" y="2133600"/>
            <a:ext cx="4477521" cy="187452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2209800" y="304800"/>
            <a:ext cx="5973762" cy="1066800"/>
          </a:xfrm>
        </p:spPr>
        <p:txBody>
          <a:bodyPr/>
          <a:lstStyle/>
          <a:p>
            <a:pPr>
              <a:buNone/>
            </a:pPr>
            <a:r>
              <a:rPr lang="en-US" sz="3200" dirty="0" smtClean="0">
                <a:latin typeface="Helvetica" pitchFamily="-105" charset="0"/>
              </a:rPr>
              <a:t>Program Kick-Off Dates </a:t>
            </a:r>
            <a:r>
              <a:rPr lang="en-US" sz="2800" dirty="0" smtClean="0">
                <a:latin typeface="Helvetica" pitchFamily="-105" charset="0"/>
              </a:rPr>
              <a:t/>
            </a:r>
            <a:br>
              <a:rPr lang="en-US" sz="2800" dirty="0" smtClean="0">
                <a:latin typeface="Helvetica" pitchFamily="-105" charset="0"/>
              </a:rPr>
            </a:br>
            <a:r>
              <a:rPr lang="en-US" sz="2800" dirty="0" smtClean="0">
                <a:latin typeface="Helvetica" pitchFamily="-105" charset="0"/>
              </a:rPr>
              <a:t/>
            </a:r>
            <a:br>
              <a:rPr lang="en-US" sz="2800" dirty="0" smtClean="0">
                <a:latin typeface="Helvetica" pitchFamily="-105" charset="0"/>
              </a:rPr>
            </a:br>
            <a:endParaRPr lang="en-US" dirty="0" smtClean="0">
              <a:latin typeface="Helvetica" pitchFamily="-105" charset="0"/>
            </a:endParaRPr>
          </a:p>
          <a:p>
            <a:pPr lvl="1">
              <a:buNone/>
            </a:pPr>
            <a:endParaRPr lang="en-US" dirty="0" smtClean="0">
              <a:latin typeface="Helvetica" pitchFamily="-105" charset="0"/>
            </a:endParaRPr>
          </a:p>
          <a:p>
            <a:pPr>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8</a:t>
            </a:fld>
            <a:endParaRPr lang="en-US"/>
          </a:p>
        </p:txBody>
      </p:sp>
      <p:pic>
        <p:nvPicPr>
          <p:cNvPr id="7" name="Picture 6" descr="Sun.png"/>
          <p:cNvPicPr>
            <a:picLocks noChangeAspect="1"/>
          </p:cNvPicPr>
          <p:nvPr/>
        </p:nvPicPr>
        <p:blipFill>
          <a:blip r:embed="rId3" cstate="print"/>
          <a:stretch>
            <a:fillRect/>
          </a:stretch>
        </p:blipFill>
        <p:spPr>
          <a:xfrm>
            <a:off x="4343400" y="5798151"/>
            <a:ext cx="2895600" cy="1212249"/>
          </a:xfrm>
          <a:prstGeom prst="rect">
            <a:avLst/>
          </a:prstGeom>
        </p:spPr>
      </p:pic>
      <p:sp>
        <p:nvSpPr>
          <p:cNvPr id="9" name="Content Placeholder 2"/>
          <p:cNvSpPr txBox="1">
            <a:spLocks/>
          </p:cNvSpPr>
          <p:nvPr/>
        </p:nvSpPr>
        <p:spPr bwMode="auto">
          <a:xfrm>
            <a:off x="2286000" y="990600"/>
            <a:ext cx="6858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rgbClr val="FFFF00"/>
                </a:solidFill>
                <a:effectLst/>
                <a:uLnTx/>
                <a:uFillTx/>
                <a:latin typeface="Helvetica" pitchFamily="-105" charset="0"/>
                <a:ea typeface="ＭＳ Ｐゴシック" pitchFamily="-105" charset="-128"/>
                <a:cs typeface="+mn-cs"/>
              </a:rPr>
              <a:t>Area 1 </a:t>
            </a:r>
            <a:r>
              <a:rPr kumimoji="0" lang="en-US" sz="2400" b="1" i="0" u="none" strike="noStrike" kern="1200" cap="none" spc="0" normalizeH="0" baseline="0" noProof="0" dirty="0" smtClean="0">
                <a:ln>
                  <a:noFill/>
                </a:ln>
                <a:solidFill>
                  <a:srgbClr val="FFFFFF"/>
                </a:solidFill>
                <a:effectLst/>
                <a:uLnTx/>
                <a:uFillTx/>
                <a:latin typeface="Helvetica" pitchFamily="-105" charset="0"/>
                <a:ea typeface="ＭＳ Ｐゴシック" pitchFamily="-105" charset="-128"/>
                <a:cs typeface="+mn-cs"/>
              </a:rPr>
              <a:t>–</a:t>
            </a:r>
            <a:r>
              <a:rPr kumimoji="0" lang="en-US" sz="2400" b="1" i="0" u="none" strike="noStrike" kern="1200" cap="none" spc="0" normalizeH="0" noProof="0" dirty="0" smtClean="0">
                <a:ln>
                  <a:noFill/>
                </a:ln>
                <a:solidFill>
                  <a:srgbClr val="FFFFFF"/>
                </a:solidFill>
                <a:effectLst/>
                <a:uLnTx/>
                <a:uFillTx/>
                <a:latin typeface="Helvetica" pitchFamily="-105" charset="0"/>
                <a:ea typeface="ＭＳ Ｐゴシック" pitchFamily="-105" charset="-128"/>
                <a:cs typeface="+mn-cs"/>
              </a:rPr>
              <a:t> Held May 9</a:t>
            </a:r>
            <a:endParaRPr kumimoji="0" lang="en-US" sz="2800" b="1" i="0" u="none" strike="noStrike" kern="1200" cap="none" spc="0" normalizeH="0" noProof="0" dirty="0" smtClean="0">
              <a:ln>
                <a:noFill/>
              </a:ln>
              <a:solidFill>
                <a:srgbClr val="FFFFFF"/>
              </a:solidFill>
              <a:effectLst/>
              <a:uLnTx/>
              <a:uFillTx/>
              <a:latin typeface="Helvetica" pitchFamily="-105" charset="0"/>
              <a:ea typeface="ＭＳ Ｐゴシック" pitchFamily="-105" charset="-128"/>
              <a:cs typeface="+mn-cs"/>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r>
              <a:rPr lang="en-US" sz="2800" b="1" baseline="0" dirty="0" smtClean="0">
                <a:solidFill>
                  <a:srgbClr val="FFFF00"/>
                </a:solidFill>
                <a:latin typeface="Helvetica" pitchFamily="-105" charset="0"/>
                <a:ea typeface="ＭＳ Ｐゴシック" pitchFamily="-105" charset="-128"/>
                <a:cs typeface="+mn-cs"/>
              </a:rPr>
              <a:t>Area</a:t>
            </a:r>
            <a:r>
              <a:rPr lang="en-US" sz="2800" b="1" dirty="0" smtClean="0">
                <a:solidFill>
                  <a:srgbClr val="FFFF00"/>
                </a:solidFill>
                <a:latin typeface="Helvetica" pitchFamily="-105" charset="0"/>
                <a:ea typeface="ＭＳ Ｐゴシック" pitchFamily="-105" charset="-128"/>
                <a:cs typeface="+mn-cs"/>
              </a:rPr>
              <a:t> 2 </a:t>
            </a:r>
            <a:r>
              <a:rPr lang="en-US" sz="2400" b="1" dirty="0" smtClean="0">
                <a:solidFill>
                  <a:srgbClr val="FFFFFF"/>
                </a:solidFill>
                <a:latin typeface="Helvetica" pitchFamily="-105" charset="0"/>
                <a:ea typeface="ＭＳ Ｐゴシック" pitchFamily="-105" charset="-128"/>
                <a:cs typeface="+mn-cs"/>
              </a:rPr>
              <a:t>– June 6</a:t>
            </a:r>
            <a:endParaRPr lang="en-US" sz="2800" b="1" dirty="0" smtClean="0">
              <a:solidFill>
                <a:srgbClr val="FFFFFF"/>
              </a:solidFill>
              <a:latin typeface="Helvetica" pitchFamily="-105" charset="0"/>
              <a:ea typeface="ＭＳ Ｐゴシック" pitchFamily="-105" charset="-128"/>
              <a:cs typeface="+mn-cs"/>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rgbClr val="FFFF00"/>
                </a:solidFill>
                <a:effectLst/>
                <a:uLnTx/>
                <a:uFillTx/>
                <a:latin typeface="Helvetica" pitchFamily="-105" charset="0"/>
                <a:ea typeface="ＭＳ Ｐゴシック" pitchFamily="-105" charset="-128"/>
                <a:cs typeface="+mn-cs"/>
              </a:rPr>
              <a:t>Are</a:t>
            </a:r>
            <a:r>
              <a:rPr lang="en-US" sz="2800" b="1" dirty="0" smtClean="0">
                <a:solidFill>
                  <a:srgbClr val="FFFF00"/>
                </a:solidFill>
                <a:latin typeface="Helvetica" pitchFamily="-105" charset="0"/>
                <a:ea typeface="ＭＳ Ｐゴシック" pitchFamily="-105" charset="-128"/>
                <a:cs typeface="+mn-cs"/>
              </a:rPr>
              <a:t>a 3 </a:t>
            </a:r>
            <a:r>
              <a:rPr lang="en-US" sz="2400" b="1" dirty="0" smtClean="0">
                <a:solidFill>
                  <a:srgbClr val="FFFFFF"/>
                </a:solidFill>
                <a:latin typeface="Helvetica" pitchFamily="-105" charset="0"/>
                <a:ea typeface="ＭＳ Ｐゴシック" pitchFamily="-105" charset="-128"/>
                <a:cs typeface="+mn-cs"/>
              </a:rPr>
              <a:t>– June 1</a:t>
            </a:r>
            <a:endParaRPr lang="en-US" sz="2800" b="1" dirty="0" smtClean="0">
              <a:solidFill>
                <a:srgbClr val="FFFFFF"/>
              </a:solidFill>
              <a:latin typeface="Helvetica" pitchFamily="-105" charset="0"/>
              <a:ea typeface="ＭＳ Ｐゴシック" pitchFamily="-105" charset="-128"/>
              <a:cs typeface="+mn-cs"/>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r>
              <a:rPr kumimoji="0" lang="en-US" sz="2800" b="1" i="0" u="none" strike="noStrike" kern="1200" cap="none" spc="0" normalizeH="0" baseline="0" noProof="0" dirty="0" smtClean="0">
                <a:ln>
                  <a:noFill/>
                </a:ln>
                <a:solidFill>
                  <a:srgbClr val="FFFF00"/>
                </a:solidFill>
                <a:effectLst/>
                <a:uLnTx/>
                <a:uFillTx/>
                <a:latin typeface="Helvetica" pitchFamily="-105" charset="0"/>
                <a:ea typeface="ＭＳ Ｐゴシック" pitchFamily="-105" charset="-128"/>
                <a:cs typeface="+mn-cs"/>
              </a:rPr>
              <a:t>Area 4</a:t>
            </a:r>
            <a:r>
              <a:rPr kumimoji="0" lang="en-US" sz="2800" b="1" i="0" u="none" strike="noStrike" kern="1200" cap="none" spc="0" normalizeH="0" noProof="0" dirty="0" smtClean="0">
                <a:ln>
                  <a:noFill/>
                </a:ln>
                <a:solidFill>
                  <a:srgbClr val="FFFF00"/>
                </a:solidFill>
                <a:effectLst/>
                <a:uLnTx/>
                <a:uFillTx/>
                <a:latin typeface="Helvetica" pitchFamily="-105" charset="0"/>
                <a:ea typeface="ＭＳ Ｐゴシック" pitchFamily="-105" charset="-128"/>
                <a:cs typeface="+mn-cs"/>
              </a:rPr>
              <a:t> </a:t>
            </a:r>
            <a:r>
              <a:rPr kumimoji="0" lang="en-US" sz="2400" b="1" i="0" u="none" strike="noStrike" kern="1200" cap="none" spc="0" normalizeH="0" noProof="0" dirty="0" smtClean="0">
                <a:ln>
                  <a:noFill/>
                </a:ln>
                <a:solidFill>
                  <a:srgbClr val="FFFFFF"/>
                </a:solidFill>
                <a:effectLst/>
                <a:uLnTx/>
                <a:uFillTx/>
                <a:latin typeface="Helvetica" pitchFamily="-105" charset="0"/>
                <a:ea typeface="ＭＳ Ｐゴシック" pitchFamily="-105" charset="-128"/>
                <a:cs typeface="+mn-cs"/>
              </a:rPr>
              <a:t>– May 23 / General Greene</a:t>
            </a:r>
          </a:p>
          <a:p>
            <a:pPr marL="342900" indent="-342900" defTabSz="457200">
              <a:spcBef>
                <a:spcPts val="0"/>
              </a:spcBef>
            </a:pPr>
            <a:r>
              <a:rPr lang="en-US" sz="2400" b="1" dirty="0" smtClean="0">
                <a:solidFill>
                  <a:srgbClr val="FFFFFF"/>
                </a:solidFill>
                <a:latin typeface="Helvetica" pitchFamily="-105" charset="0"/>
                <a:ea typeface="ＭＳ Ｐゴシック" pitchFamily="-105" charset="-128"/>
              </a:rPr>
              <a:t>			   – June 4 / Mingo Trails</a:t>
            </a:r>
          </a:p>
          <a:p>
            <a:pPr marL="342900" indent="-342900" defTabSz="457200">
              <a:spcBef>
                <a:spcPts val="0"/>
              </a:spcBef>
            </a:pPr>
            <a:r>
              <a:rPr lang="en-US" sz="2400" b="1" dirty="0" smtClean="0">
                <a:solidFill>
                  <a:srgbClr val="FFFFFF"/>
                </a:solidFill>
                <a:latin typeface="Helvetica" pitchFamily="-105" charset="0"/>
                <a:ea typeface="ＭＳ Ｐゴシック" pitchFamily="-105" charset="-128"/>
              </a:rPr>
              <a:t>			   – June 6 / Frontier</a:t>
            </a: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r>
              <a:rPr lang="en-US" sz="2800" b="1" noProof="0" dirty="0" smtClean="0">
                <a:solidFill>
                  <a:srgbClr val="FFFF00"/>
                </a:solidFill>
                <a:latin typeface="Helvetica" pitchFamily="-105" charset="0"/>
                <a:ea typeface="ＭＳ Ｐゴシック" pitchFamily="-105" charset="-128"/>
                <a:cs typeface="+mn-cs"/>
              </a:rPr>
              <a:t>Area 6</a:t>
            </a:r>
            <a:r>
              <a:rPr lang="en-US" sz="2400" b="1" noProof="0" dirty="0" smtClean="0">
                <a:solidFill>
                  <a:srgbClr val="FFFF00"/>
                </a:solidFill>
                <a:latin typeface="Helvetica" pitchFamily="-105" charset="0"/>
                <a:ea typeface="ＭＳ Ｐゴシック" pitchFamily="-105" charset="-128"/>
                <a:cs typeface="+mn-cs"/>
              </a:rPr>
              <a:t> </a:t>
            </a:r>
            <a:r>
              <a:rPr lang="en-US" sz="2400" b="1" noProof="0" dirty="0" smtClean="0">
                <a:solidFill>
                  <a:srgbClr val="FFFFFF"/>
                </a:solidFill>
                <a:latin typeface="Helvetica" pitchFamily="-105" charset="0"/>
                <a:ea typeface="ＭＳ Ｐゴシック" pitchFamily="-105" charset="-128"/>
                <a:cs typeface="+mn-cs"/>
              </a:rPr>
              <a:t>– June 6 / Chestnut Ridge,</a:t>
            </a:r>
            <a:br>
              <a:rPr lang="en-US" sz="2400" b="1" noProof="0" dirty="0" smtClean="0">
                <a:solidFill>
                  <a:srgbClr val="FFFFFF"/>
                </a:solidFill>
                <a:latin typeface="Helvetica" pitchFamily="-105" charset="0"/>
                <a:ea typeface="ＭＳ Ｐゴシック" pitchFamily="-105" charset="-128"/>
                <a:cs typeface="+mn-cs"/>
              </a:rPr>
            </a:br>
            <a:r>
              <a:rPr lang="en-US" sz="2400" b="1" noProof="0" dirty="0" smtClean="0">
                <a:solidFill>
                  <a:srgbClr val="FFFFFF"/>
                </a:solidFill>
                <a:latin typeface="Helvetica" pitchFamily="-105" charset="0"/>
                <a:ea typeface="ＭＳ Ｐゴシック" pitchFamily="-105" charset="-128"/>
                <a:cs typeface="+mn-cs"/>
              </a:rPr>
              <a:t>                        Keystone, Fort Bedford</a:t>
            </a:r>
          </a:p>
          <a:p>
            <a:pPr marL="342900" lvl="0" indent="-342900" defTabSz="457200">
              <a:spcBef>
                <a:spcPct val="20000"/>
              </a:spcBef>
            </a:pPr>
            <a:r>
              <a:rPr lang="en-US" sz="2400" b="1" dirty="0" smtClean="0">
                <a:solidFill>
                  <a:srgbClr val="FFFFFF"/>
                </a:solidFill>
                <a:latin typeface="Helvetica" pitchFamily="-105" charset="0"/>
                <a:ea typeface="ＭＳ Ｐゴシック" pitchFamily="-105" charset="-128"/>
              </a:rPr>
              <a:t>			   – June 11 / Chief Logan</a:t>
            </a:r>
          </a:p>
          <a:p>
            <a:pPr marL="342900" lvl="0" indent="-342900" defTabSz="457200">
              <a:spcBef>
                <a:spcPct val="20000"/>
              </a:spcBef>
            </a:pPr>
            <a:r>
              <a:rPr lang="en-US" sz="2400" b="1" dirty="0" smtClean="0">
                <a:solidFill>
                  <a:srgbClr val="FFFFFF"/>
                </a:solidFill>
                <a:latin typeface="Helvetica" pitchFamily="-105" charset="0"/>
                <a:ea typeface="ＭＳ Ｐゴシック" pitchFamily="-105" charset="-128"/>
              </a:rPr>
              <a:t>			   – June 12 / Forbes Trail</a:t>
            </a:r>
            <a:r>
              <a:rPr kumimoji="0" lang="en-US" sz="2800" b="1" i="0" u="none" strike="noStrike" kern="1200" cap="none" spc="0" normalizeH="0" baseline="0" noProof="0" dirty="0" smtClean="0">
                <a:ln>
                  <a:noFill/>
                </a:ln>
                <a:solidFill>
                  <a:srgbClr val="FFFFFF"/>
                </a:solidFill>
                <a:effectLst/>
                <a:uLnTx/>
                <a:uFillTx/>
                <a:latin typeface="Helvetica" pitchFamily="-105" charset="0"/>
                <a:ea typeface="ＭＳ Ｐゴシック" pitchFamily="-105" charset="-128"/>
                <a:cs typeface="+mn-cs"/>
              </a:rPr>
              <a:t/>
            </a:r>
            <a:br>
              <a:rPr kumimoji="0" lang="en-US" sz="2800" b="1" i="0" u="none" strike="noStrike" kern="1200" cap="none" spc="0" normalizeH="0" baseline="0" noProof="0" dirty="0" smtClean="0">
                <a:ln>
                  <a:noFill/>
                </a:ln>
                <a:solidFill>
                  <a:srgbClr val="FFFFFF"/>
                </a:solidFill>
                <a:effectLst/>
                <a:uLnTx/>
                <a:uFillTx/>
                <a:latin typeface="Helvetica" pitchFamily="-105" charset="0"/>
                <a:ea typeface="ＭＳ Ｐゴシック" pitchFamily="-105" charset="-128"/>
                <a:cs typeface="+mn-cs"/>
              </a:rPr>
            </a:br>
            <a:r>
              <a:rPr kumimoji="0" lang="en-US" sz="2800" b="1" i="0" u="none" strike="noStrike" kern="1200" cap="none" spc="0" normalizeH="0" baseline="0" noProof="0" dirty="0" smtClean="0">
                <a:ln>
                  <a:noFill/>
                </a:ln>
                <a:solidFill>
                  <a:srgbClr val="FFFFFF"/>
                </a:solidFill>
                <a:effectLst/>
                <a:uLnTx/>
                <a:uFillTx/>
                <a:latin typeface="Helvetica" pitchFamily="-105" charset="0"/>
                <a:ea typeface="ＭＳ Ｐゴシック" pitchFamily="-105" charset="-128"/>
                <a:cs typeface="+mn-cs"/>
              </a:rPr>
              <a:t/>
            </a:r>
            <a:br>
              <a:rPr kumimoji="0" lang="en-US" sz="2800" b="1" i="0" u="none" strike="noStrike" kern="1200" cap="none" spc="0" normalizeH="0" baseline="0" noProof="0" dirty="0" smtClean="0">
                <a:ln>
                  <a:noFill/>
                </a:ln>
                <a:solidFill>
                  <a:srgbClr val="FFFFFF"/>
                </a:solidFill>
                <a:effectLst/>
                <a:uLnTx/>
                <a:uFillTx/>
                <a:latin typeface="Helvetica" pitchFamily="-105" charset="0"/>
                <a:ea typeface="ＭＳ Ｐゴシック" pitchFamily="-105" charset="-128"/>
                <a:cs typeface="+mn-cs"/>
              </a:rPr>
            </a:br>
            <a:endParaRPr kumimoji="0" lang="en-US" sz="2400" b="1" i="0" u="none" strike="noStrike" kern="1200" cap="none" spc="0" normalizeH="0" baseline="0" noProof="0" dirty="0" smtClean="0">
              <a:ln>
                <a:noFill/>
              </a:ln>
              <a:solidFill>
                <a:srgbClr val="FFFFFF"/>
              </a:solidFill>
              <a:effectLst/>
              <a:uLnTx/>
              <a:uFillTx/>
              <a:latin typeface="Helvetica" pitchFamily="-105" charset="0"/>
              <a:ea typeface="ＭＳ Ｐゴシック" pitchFamily="-105" charset="-128"/>
              <a:cs typeface="+mn-cs"/>
            </a:endParaRPr>
          </a:p>
          <a:p>
            <a:pPr marL="742950" marR="0" lvl="1" indent="-28575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2000" b="0" i="0" u="none" strike="noStrike" kern="1200" cap="none" spc="0" normalizeH="0" baseline="0" noProof="0" dirty="0" smtClean="0">
              <a:ln>
                <a:noFill/>
              </a:ln>
              <a:solidFill>
                <a:srgbClr val="FFFFFF"/>
              </a:solidFill>
              <a:effectLst/>
              <a:uLnTx/>
              <a:uFillTx/>
              <a:latin typeface="Helvetica" pitchFamily="-105" charset="0"/>
              <a:ea typeface="ＭＳ Ｐゴシック" pitchFamily="-105" charset="-128"/>
              <a:cs typeface="+mn-cs"/>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rgbClr val="FFFFFF"/>
              </a:solidFill>
              <a:effectLst/>
              <a:uLnTx/>
              <a:uFillTx/>
              <a:latin typeface="Helvetica" pitchFamily="-105" charset="0"/>
              <a:ea typeface="ＭＳ Ｐゴシック" pitchFamily="-105" charset="-128"/>
              <a:cs typeface="+mn-cs"/>
            </a:endParaRPr>
          </a:p>
          <a:p>
            <a:pPr marL="1600200" marR="0" lvl="3" indent="-22860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1400" b="1" i="1" u="none" strike="noStrike" kern="1200" cap="none" spc="0" normalizeH="0" baseline="0" noProof="0" dirty="0" smtClean="0">
              <a:ln>
                <a:noFill/>
              </a:ln>
              <a:solidFill>
                <a:srgbClr val="FFFFFF"/>
              </a:solidFill>
              <a:effectLst/>
              <a:uLnTx/>
              <a:uFillTx/>
              <a:latin typeface="Helvetica" pitchFamily="-105" charset="0"/>
              <a:ea typeface="ＭＳ Ｐゴシック" pitchFamily="-105" charset="-128"/>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408238" y="274638"/>
            <a:ext cx="6735762" cy="1143000"/>
          </a:xfrm>
        </p:spPr>
        <p:txBody>
          <a:bodyPr/>
          <a:lstStyle/>
          <a:p>
            <a:r>
              <a:rPr lang="en-US" i="1" dirty="0" smtClean="0">
                <a:latin typeface="Helvetica" pitchFamily="-105" charset="0"/>
              </a:rPr>
              <a:t>PLAN TO NOMINATE SOMEONE!</a:t>
            </a:r>
          </a:p>
        </p:txBody>
      </p:sp>
      <p:sp>
        <p:nvSpPr>
          <p:cNvPr id="12291" name="Content Placeholder 2"/>
          <p:cNvSpPr>
            <a:spLocks noGrp="1"/>
          </p:cNvSpPr>
          <p:nvPr>
            <p:ph idx="1"/>
          </p:nvPr>
        </p:nvSpPr>
        <p:spPr>
          <a:xfrm>
            <a:off x="2270919" y="1447800"/>
            <a:ext cx="6735762" cy="1066800"/>
          </a:xfrm>
        </p:spPr>
        <p:txBody>
          <a:bodyPr/>
          <a:lstStyle/>
          <a:p>
            <a:pPr algn="ctr">
              <a:buNone/>
            </a:pPr>
            <a:r>
              <a:rPr lang="en-US" sz="6000" dirty="0" smtClean="0">
                <a:latin typeface="Helvetica" pitchFamily="-105" charset="0"/>
              </a:rPr>
              <a:t>D.C.S.A.</a:t>
            </a:r>
          </a:p>
          <a:p>
            <a:pPr algn="ctr">
              <a:buNone/>
            </a:pPr>
            <a:r>
              <a:rPr lang="en-US" dirty="0" smtClean="0">
                <a:latin typeface="Helvetica" pitchFamily="-105" charset="0"/>
              </a:rPr>
              <a:t>Distinguished Commissioner Service Award</a:t>
            </a:r>
            <a:r>
              <a:rPr lang="en-US" sz="2800" dirty="0" smtClean="0">
                <a:latin typeface="Helvetica" pitchFamily="-105" charset="0"/>
              </a:rPr>
              <a:t/>
            </a:r>
            <a:br>
              <a:rPr lang="en-US" sz="2800" dirty="0" smtClean="0">
                <a:latin typeface="Helvetica" pitchFamily="-105" charset="0"/>
              </a:rPr>
            </a:br>
            <a:r>
              <a:rPr lang="en-US" sz="2800" dirty="0" smtClean="0">
                <a:latin typeface="Helvetica" pitchFamily="-105" charset="0"/>
              </a:rPr>
              <a:t/>
            </a:r>
            <a:br>
              <a:rPr lang="en-US" sz="2800" dirty="0" smtClean="0">
                <a:latin typeface="Helvetica" pitchFamily="-105" charset="0"/>
              </a:rPr>
            </a:br>
            <a:endParaRPr lang="en-US" dirty="0" smtClean="0">
              <a:latin typeface="Helvetica" pitchFamily="-105" charset="0"/>
            </a:endParaRPr>
          </a:p>
          <a:p>
            <a:pPr lvl="1">
              <a:buNone/>
            </a:pPr>
            <a:endParaRPr lang="en-US" dirty="0" smtClean="0">
              <a:latin typeface="Helvetica" pitchFamily="-105" charset="0"/>
            </a:endParaRPr>
          </a:p>
          <a:p>
            <a:pPr>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9</a:t>
            </a:fld>
            <a:endParaRPr lang="en-US"/>
          </a:p>
        </p:txBody>
      </p:sp>
      <p:sp>
        <p:nvSpPr>
          <p:cNvPr id="8" name="Content Placeholder 2"/>
          <p:cNvSpPr txBox="1">
            <a:spLocks/>
          </p:cNvSpPr>
          <p:nvPr/>
        </p:nvSpPr>
        <p:spPr bwMode="auto">
          <a:xfrm>
            <a:off x="2255838" y="5943600"/>
            <a:ext cx="6735762"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457200" rtl="0" eaLnBrk="1" fontAlgn="base" latinLnBrk="0" hangingPunct="1">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smtClean="0">
                <a:ln>
                  <a:noFill/>
                </a:ln>
                <a:solidFill>
                  <a:srgbClr val="FFFF00"/>
                </a:solidFill>
                <a:effectLst/>
                <a:uLnTx/>
                <a:uFillTx/>
                <a:latin typeface="Helvetica" pitchFamily="-105" charset="0"/>
                <a:ea typeface="ＭＳ Ｐゴシック" pitchFamily="-105" charset="-128"/>
                <a:cs typeface="+mn-cs"/>
              </a:rPr>
              <a:t>http://dcsa.commissioner-bsa.org</a:t>
            </a:r>
            <a:r>
              <a:rPr kumimoji="0" lang="en-US" sz="2800" b="1" i="0" u="none" strike="noStrike" kern="1200" cap="none" spc="0" normalizeH="0" baseline="0" noProof="0" dirty="0" smtClean="0">
                <a:ln>
                  <a:noFill/>
                </a:ln>
                <a:solidFill>
                  <a:srgbClr val="FFFFFF"/>
                </a:solidFill>
                <a:effectLst/>
                <a:uLnTx/>
                <a:uFillTx/>
                <a:latin typeface="Helvetica" pitchFamily="-105" charset="0"/>
                <a:ea typeface="ＭＳ Ｐゴシック" pitchFamily="-105" charset="-128"/>
                <a:cs typeface="+mn-cs"/>
              </a:rPr>
              <a:t/>
            </a:r>
            <a:br>
              <a:rPr kumimoji="0" lang="en-US" sz="2800" b="1" i="0" u="none" strike="noStrike" kern="1200" cap="none" spc="0" normalizeH="0" baseline="0" noProof="0" dirty="0" smtClean="0">
                <a:ln>
                  <a:noFill/>
                </a:ln>
                <a:solidFill>
                  <a:srgbClr val="FFFFFF"/>
                </a:solidFill>
                <a:effectLst/>
                <a:uLnTx/>
                <a:uFillTx/>
                <a:latin typeface="Helvetica" pitchFamily="-105" charset="0"/>
                <a:ea typeface="ＭＳ Ｐゴシック" pitchFamily="-105" charset="-128"/>
                <a:cs typeface="+mn-cs"/>
              </a:rPr>
            </a:br>
            <a:r>
              <a:rPr kumimoji="0" lang="en-US" sz="2800" b="1" i="0" u="none" strike="noStrike" kern="1200" cap="none" spc="0" normalizeH="0" baseline="0" noProof="0" dirty="0" smtClean="0">
                <a:ln>
                  <a:noFill/>
                </a:ln>
                <a:solidFill>
                  <a:srgbClr val="FFFFFF"/>
                </a:solidFill>
                <a:effectLst/>
                <a:uLnTx/>
                <a:uFillTx/>
                <a:latin typeface="Helvetica" pitchFamily="-105" charset="0"/>
                <a:ea typeface="ＭＳ Ｐゴシック" pitchFamily="-105" charset="-128"/>
                <a:cs typeface="+mn-cs"/>
              </a:rPr>
              <a:t/>
            </a:r>
            <a:br>
              <a:rPr kumimoji="0" lang="en-US" sz="2800" b="1" i="0" u="none" strike="noStrike" kern="1200" cap="none" spc="0" normalizeH="0" baseline="0" noProof="0" dirty="0" smtClean="0">
                <a:ln>
                  <a:noFill/>
                </a:ln>
                <a:solidFill>
                  <a:srgbClr val="FFFFFF"/>
                </a:solidFill>
                <a:effectLst/>
                <a:uLnTx/>
                <a:uFillTx/>
                <a:latin typeface="Helvetica" pitchFamily="-105" charset="0"/>
                <a:ea typeface="ＭＳ Ｐゴシック" pitchFamily="-105" charset="-128"/>
                <a:cs typeface="+mn-cs"/>
              </a:rPr>
            </a:br>
            <a:endParaRPr kumimoji="0" lang="en-US" sz="2400" b="1" i="0" u="none" strike="noStrike" kern="1200" cap="none" spc="0" normalizeH="0" baseline="0" noProof="0" dirty="0" smtClean="0">
              <a:ln>
                <a:noFill/>
              </a:ln>
              <a:solidFill>
                <a:srgbClr val="FFFFFF"/>
              </a:solidFill>
              <a:effectLst/>
              <a:uLnTx/>
              <a:uFillTx/>
              <a:latin typeface="Helvetica" pitchFamily="-105" charset="0"/>
              <a:ea typeface="ＭＳ Ｐゴシック" pitchFamily="-105" charset="-128"/>
              <a:cs typeface="+mn-cs"/>
            </a:endParaRPr>
          </a:p>
          <a:p>
            <a:pPr marL="742950" marR="0" lvl="1" indent="-285750" algn="ctr" defTabSz="457200" rtl="0" eaLnBrk="1" fontAlgn="base" latinLnBrk="0" hangingPunct="1">
              <a:lnSpc>
                <a:spcPct val="100000"/>
              </a:lnSpc>
              <a:spcBef>
                <a:spcPct val="20000"/>
              </a:spcBef>
              <a:spcAft>
                <a:spcPct val="0"/>
              </a:spcAft>
              <a:buClrTx/>
              <a:buSzTx/>
              <a:buFont typeface="Arial" charset="0"/>
              <a:buNone/>
              <a:tabLst/>
              <a:defRPr/>
            </a:pPr>
            <a:endParaRPr kumimoji="0" lang="en-US" sz="2000" b="0" i="0" u="none" strike="noStrike" kern="1200" cap="none" spc="0" normalizeH="0" baseline="0" noProof="0" dirty="0" smtClean="0">
              <a:ln>
                <a:noFill/>
              </a:ln>
              <a:solidFill>
                <a:srgbClr val="FFFFFF"/>
              </a:solidFill>
              <a:effectLst/>
              <a:uLnTx/>
              <a:uFillTx/>
              <a:latin typeface="Helvetica" pitchFamily="-105" charset="0"/>
              <a:ea typeface="ＭＳ Ｐゴシック" pitchFamily="-105" charset="-128"/>
              <a:cs typeface="+mn-cs"/>
            </a:endParaRPr>
          </a:p>
          <a:p>
            <a:pPr marL="342900" marR="0" lvl="0" indent="-342900" algn="ctr" defTabSz="457200" rtl="0" eaLnBrk="1" fontAlgn="base" latinLnBrk="0" hangingPunct="1">
              <a:lnSpc>
                <a:spcPct val="100000"/>
              </a:lnSpc>
              <a:spcBef>
                <a:spcPct val="2000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rgbClr val="FFFFFF"/>
              </a:solidFill>
              <a:effectLst/>
              <a:uLnTx/>
              <a:uFillTx/>
              <a:latin typeface="Helvetica" pitchFamily="-105" charset="0"/>
              <a:ea typeface="ＭＳ Ｐゴシック" pitchFamily="-105" charset="-128"/>
              <a:cs typeface="+mn-cs"/>
            </a:endParaRPr>
          </a:p>
          <a:p>
            <a:pPr marL="1600200" marR="0" lvl="3" indent="-228600" algn="ctr" defTabSz="457200" rtl="0" eaLnBrk="1" fontAlgn="base" latinLnBrk="0" hangingPunct="1">
              <a:lnSpc>
                <a:spcPct val="100000"/>
              </a:lnSpc>
              <a:spcBef>
                <a:spcPct val="20000"/>
              </a:spcBef>
              <a:spcAft>
                <a:spcPct val="0"/>
              </a:spcAft>
              <a:buClrTx/>
              <a:buSzTx/>
              <a:buFont typeface="Arial" charset="0"/>
              <a:buNone/>
              <a:tabLst/>
              <a:defRPr/>
            </a:pPr>
            <a:endParaRPr kumimoji="0" lang="en-US" sz="1400" b="1" i="1" u="none" strike="noStrike" kern="1200" cap="none" spc="0" normalizeH="0" baseline="0" noProof="0" dirty="0" smtClean="0">
              <a:ln>
                <a:noFill/>
              </a:ln>
              <a:solidFill>
                <a:srgbClr val="FFFFFF"/>
              </a:solidFill>
              <a:effectLst/>
              <a:uLnTx/>
              <a:uFillTx/>
              <a:latin typeface="Helvetica" pitchFamily="-105" charset="0"/>
              <a:ea typeface="ＭＳ Ｐゴシック" pitchFamily="-105" charset="-128"/>
              <a:cs typeface="+mn-cs"/>
            </a:endParaRPr>
          </a:p>
        </p:txBody>
      </p:sp>
      <p:pic>
        <p:nvPicPr>
          <p:cNvPr id="2051" name="Picture 3" descr="D:\Commissioner\ART\DCSA Knot.jpg"/>
          <p:cNvPicPr>
            <a:picLocks noChangeAspect="1" noChangeArrowheads="1"/>
          </p:cNvPicPr>
          <p:nvPr/>
        </p:nvPicPr>
        <p:blipFill>
          <a:blip r:embed="rId3" cstate="print"/>
          <a:srcRect/>
          <a:stretch>
            <a:fillRect/>
          </a:stretch>
        </p:blipFill>
        <p:spPr bwMode="auto">
          <a:xfrm>
            <a:off x="3733800" y="3962400"/>
            <a:ext cx="1501692" cy="685800"/>
          </a:xfrm>
          <a:prstGeom prst="rect">
            <a:avLst/>
          </a:prstGeom>
          <a:noFill/>
        </p:spPr>
      </p:pic>
      <p:pic>
        <p:nvPicPr>
          <p:cNvPr id="10" name="Picture 9" descr="DCSA Unit Commissioner.gif"/>
          <p:cNvPicPr>
            <a:picLocks noChangeAspect="1"/>
          </p:cNvPicPr>
          <p:nvPr/>
        </p:nvPicPr>
        <p:blipFill>
          <a:blip r:embed="rId4" cstate="print"/>
          <a:srcRect l="7260" t="7778" r="9253" b="1111"/>
          <a:stretch>
            <a:fillRect/>
          </a:stretch>
        </p:blipFill>
        <p:spPr>
          <a:xfrm>
            <a:off x="5638800" y="2819400"/>
            <a:ext cx="1709853" cy="304800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February Commissioner Training&quot;/&gt;&lt;property id=&quot;20148&quot; value=&quot;5&quot;/&gt;&lt;property id=&quot;20184&quot; value=&quot;7&quot;/&gt;&lt;property id=&quot;20224&quot; value=&quot;D:\My Adobe Presentations\February Commissioner Training&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Quote of the month:&amp;quot;&quot;/&gt;&lt;property id=&quot;20303&quot; value=&quot;-1&quot;/&gt;&lt;property id=&quot;20307&quot; value=&quot;399&quot;/&gt;&lt;property id=&quot;20309&quot; value=&quot;-1&quot;/&gt;&lt;/object&gt;&lt;object type=&quot;3&quot; unique_id=&quot;10008&quot;&gt;&lt;property id=&quot;20148&quot; value=&quot;5&quot;/&gt;&lt;property id=&quot;20300&quot; value=&quot;Slide 2 - &amp;quot;COMMISSIONER&amp;#x0D;&amp;#x0A;Training Updates&amp;quot;&quot;/&gt;&lt;property id=&quot;20303&quot; value=&quot;-1&quot;/&gt;&lt;property id=&quot;20307&quot; value=&quot;400&quot;/&gt;&lt;property id=&quot;20309&quot; value=&quot;-1&quot;/&gt;&lt;/object&gt;&lt;object type=&quot;3&quot; unique_id=&quot;10009&quot;&gt;&lt;property id=&quot;20148&quot; value=&quot;5&quot;/&gt;&lt;property id=&quot;20300&quot; value=&quot;Slide 3&quot;/&gt;&lt;property id=&quot;20303&quot; value=&quot;-1&quot;/&gt;&lt;property id=&quot;20307&quot; value=&quot;402&quot;/&gt;&lt;property id=&quot;20309&quot; value=&quot;-1&quot;/&gt;&lt;/object&gt;&lt;object type=&quot;3&quot; unique_id=&quot;10011&quot;&gt;&lt;property id=&quot;20148&quot; value=&quot;5&quot;/&gt;&lt;property id=&quot;20300&quot; value=&quot;Slide 5 - &amp;quot;&amp;#x0D;&amp;#x0A;&amp;#x0D;&amp;#x0A;August 10&amp;#x0D;&amp;#x0A;Camp Seph Mack&amp;#x0D;&amp;#x0A;&amp;#x0D;&amp;#x0A;&amp;quot;&quot;/&gt;&lt;property id=&quot;20303&quot; value=&quot;-1&quot;/&gt;&lt;property id=&quot;20307&quot; value=&quot;418&quot;/&gt;&lt;property id=&quot;20309&quot; value=&quot;-1&quot;/&gt;&lt;/object&gt;&lt;object type=&quot;3&quot; unique_id=&quot;10012&quot;&gt;&lt;property id=&quot;20148&quot; value=&quot;5&quot;/&gt;&lt;property id=&quot;20300&quot; value=&quot;Slide 10 - &amp;quot;COMMISSIONER QUIZ&amp;quot;&quot;/&gt;&lt;property id=&quot;20303&quot; value=&quot;-1&quot;/&gt;&lt;property id=&quot;20307&quot; value=&quot;414&quot;/&gt;&lt;property id=&quot;20309&quot; value=&quot;-1&quot;/&gt;&lt;/object&gt;&lt;object type=&quot;3&quot; unique_id=&quot;10014&quot;&gt;&lt;property id=&quot;20148&quot; value=&quot;5&quot;/&gt;&lt;property id=&quot;20300&quot; value=&quot;Slide 12 - &amp;quot;COMMISSIONER QUIZ&amp;quot;&quot;/&gt;&lt;property id=&quot;20303&quot; value=&quot;-1&quot;/&gt;&lt;property id=&quot;20307&quot; value=&quot;443&quot;/&gt;&lt;property id=&quot;20309&quot; value=&quot;-1&quot;/&gt;&lt;/object&gt;&lt;object type=&quot;3&quot; unique_id=&quot;10016&quot;&gt;&lt;property id=&quot;20148&quot; value=&quot;5&quot;/&gt;&lt;property id=&quot;20300&quot; value=&quot;Slide 14 - &amp;quot;COMMISSIONER QUIZ&amp;quot;&quot;/&gt;&lt;property id=&quot;20303&quot; value=&quot;-1&quot;/&gt;&lt;property id=&quot;20307&quot; value=&quot;444&quot;/&gt;&lt;property id=&quot;20309&quot; value=&quot;-1&quot;/&gt;&lt;/object&gt;&lt;object type=&quot;3&quot; unique_id=&quot;10018&quot;&gt;&lt;property id=&quot;20148&quot; value=&quot;5&quot;/&gt;&lt;property id=&quot;20300&quot; value=&quot;Slide 16 - &amp;quot;COMMISSIONER QUIZ&amp;quot;&quot;/&gt;&lt;property id=&quot;20303&quot; value=&quot;-1&quot;/&gt;&lt;property id=&quot;20307&quot; value=&quot;448&quot;/&gt;&lt;property id=&quot;20309&quot; value=&quot;-1&quot;/&gt;&lt;/object&gt;&lt;object type=&quot;3&quot; unique_id=&quot;10020&quot;&gt;&lt;property id=&quot;20148&quot; value=&quot;5&quot;/&gt;&lt;property id=&quot;20300&quot; value=&quot;Slide 7 - &amp;quot;Please attend… Program Kick-Offs&amp;quot;&quot;/&gt;&lt;property id=&quot;20303&quot; value=&quot;-1&quot;/&gt;&lt;property id=&quot;20307&quot; value=&quot;417&quot;/&gt;&lt;property id=&quot;20309&quot; value=&quot;-1&quot;/&gt;&lt;/object&gt;&lt;object type=&quot;3&quot; unique_id=&quot;10448&quot;&gt;&lt;property id=&quot;20148&quot; value=&quot;5&quot;/&gt;&lt;property id=&quot;20300&quot; value=&quot;Slide 4&quot;/&gt;&lt;property id=&quot;20307&quot; value=&quot;451&quot;/&gt;&lt;/object&gt;&lt;object type=&quot;3&quot; unique_id=&quot;10622&quot;&gt;&lt;property id=&quot;20148&quot; value=&quot;5&quot;/&gt;&lt;property id=&quot;20300&quot; value=&quot;Slide 18 - &amp;quot;COMMISSIONER QUIZ&amp;quot;&quot;/&gt;&lt;property id=&quot;20307&quot; value=&quot;452&quot;/&gt;&lt;/object&gt;&lt;object type=&quot;3&quot; unique_id=&quot;10766&quot;&gt;&lt;property id=&quot;20148&quot; value=&quot;5&quot;/&gt;&lt;property id=&quot;20300&quot; value=&quot;Slide 9 - &amp;quot;PLAN TO NOMINATE SOMEONE!&amp;quot;&quot;/&gt;&lt;property id=&quot;20307&quot; value=&quot;453&quot;/&gt;&lt;/object&gt;&lt;object type=&quot;3&quot; unique_id=&quot;11397&quot;&gt;&lt;property id=&quot;20148&quot; value=&quot;5&quot;/&gt;&lt;property id=&quot;20300&quot; value=&quot;Slide 24&quot;/&gt;&lt;property id=&quot;20307&quot; value=&quot;454&quot;/&gt;&lt;/object&gt;&lt;object type=&quot;3&quot; unique_id=&quot;11398&quot;&gt;&lt;property id=&quot;20148&quot; value=&quot;5&quot;/&gt;&lt;property id=&quot;20300&quot; value=&quot;Slide 25&quot;/&gt;&lt;property id=&quot;20307&quot; value=&quot;455&quot;/&gt;&lt;/object&gt;&lt;object type=&quot;3&quot; unique_id=&quot;11400&quot;&gt;&lt;property id=&quot;20148&quot; value=&quot;5&quot;/&gt;&lt;property id=&quot;20300&quot; value=&quot;Slide 27 - &amp;quot;Self-Assessment&amp;quot;&quot;/&gt;&lt;property id=&quot;20307&quot; value=&quot;457&quot;/&gt;&lt;/object&gt;&lt;object type=&quot;3&quot; unique_id=&quot;11401&quot;&gt;&lt;property id=&quot;20148&quot; value=&quot;5&quot;/&gt;&lt;property id=&quot;20300&quot; value=&quot;Slide 26 - &amp;quot;Self-Assessment&amp;quot;&quot;/&gt;&lt;property id=&quot;20307&quot; value=&quot;458&quot;/&gt;&lt;/object&gt;&lt;object type=&quot;3&quot; unique_id=&quot;11402&quot;&gt;&lt;property id=&quot;20148&quot; value=&quot;5&quot;/&gt;&lt;property id=&quot;20300&quot; value=&quot;Slide 28 - &amp;quot;Commissioner Self-Evaluation&amp;quot;&quot;/&gt;&lt;property id=&quot;20307&quot; value=&quot;459&quot;/&gt;&lt;/object&gt;&lt;object type=&quot;3&quot; unique_id=&quot;11403&quot;&gt;&lt;property id=&quot;20148&quot; value=&quot;5&quot;/&gt;&lt;property id=&quot;20300&quot; value=&quot;Slide 29 - &amp;quot;Commissioner Self-Evaluation&amp;quot;&quot;/&gt;&lt;property id=&quot;20307&quot; value=&quot;460&quot;/&gt;&lt;/object&gt;&lt;object type=&quot;3&quot; unique_id=&quot;11404&quot;&gt;&lt;property id=&quot;20148&quot; value=&quot;5&quot;/&gt;&lt;property id=&quot;20300&quot; value=&quot;Slide 30 - &amp;quot;Commissioner Self-Evaluation&amp;quot;&quot;/&gt;&lt;property id=&quot;20307&quot; value=&quot;461&quot;/&gt;&lt;/object&gt;&lt;object type=&quot;3&quot; unique_id=&quot;11407&quot;&gt;&lt;property id=&quot;20148&quot; value=&quot;5&quot;/&gt;&lt;property id=&quot;20300&quot; value=&quot;Slide 31 - &amp;quot;Commissioner Self-Evaluation&amp;quot;&quot;/&gt;&lt;property id=&quot;20307&quot; value=&quot;464&quot;/&gt;&lt;/object&gt;&lt;object type=&quot;3&quot; unique_id=&quot;11409&quot;&gt;&lt;property id=&quot;20148&quot; value=&quot;5&quot;/&gt;&lt;property id=&quot;20300&quot; value=&quot;Slide 32 - &amp;quot;Commissioner Self-Evaluation&amp;quot;&quot;/&gt;&lt;property id=&quot;20307&quot; value=&quot;466&quot;/&gt;&lt;/object&gt;&lt;object type=&quot;3&quot; unique_id=&quot;11419&quot;&gt;&lt;property id=&quot;20148&quot; value=&quot;5&quot;/&gt;&lt;property id=&quot;20300&quot; value=&quot;Slide 33 - &amp;quot;Commissioner Self-Evaluation&amp;quot;&quot;/&gt;&lt;property id=&quot;20307&quot; value=&quot;476&quot;/&gt;&lt;/object&gt;&lt;object type=&quot;3&quot; unique_id=&quot;11420&quot;&gt;&lt;property id=&quot;20148&quot; value=&quot;5&quot;/&gt;&lt;property id=&quot;20300&quot; value=&quot;Slide 39 - &amp;quot;Questions?&amp;quot;&quot;/&gt;&lt;property id=&quot;20307&quot; value=&quot;477&quot;/&gt;&lt;/object&gt;&lt;object type=&quot;3&quot; unique_id=&quot;11421&quot;&gt;&lt;property id=&quot;20148&quot; value=&quot;5&quot;/&gt;&lt;property id=&quot;20300&quot; value=&quot;Slide 40&quot;/&gt;&lt;property id=&quot;20307&quot; value=&quot;478&quot;/&gt;&lt;/object&gt;&lt;object type=&quot;3&quot; unique_id=&quot;12154&quot;&gt;&lt;property id=&quot;20148&quot; value=&quot;5&quot;/&gt;&lt;property id=&quot;20300&quot; value=&quot;Slide 6&quot;/&gt;&lt;property id=&quot;20307&quot; value=&quot;481&quot;/&gt;&lt;/object&gt;&lt;object type=&quot;3&quot; unique_id=&quot;12566&quot;&gt;&lt;property id=&quot;20148&quot; value=&quot;5&quot;/&gt;&lt;property id=&quot;20300&quot; value=&quot;Slide 20 - &amp;quot;COMMISSIONER QUIZ&amp;quot;&quot;/&gt;&lt;property id=&quot;20307&quot; value=&quot;483&quot;/&gt;&lt;/object&gt;&lt;object type=&quot;3&quot; unique_id=&quot;13240&quot;&gt;&lt;property id=&quot;20148&quot; value=&quot;5&quot;/&gt;&lt;property id=&quot;20300&quot; value=&quot;Slide 22 - &amp;quot;COMMISSIONER QUIZ&amp;quot;&quot;/&gt;&lt;property id=&quot;20307&quot; value=&quot;485&quot;/&gt;&lt;/object&gt;&lt;object type=&quot;3&quot; unique_id=&quot;13780&quot;&gt;&lt;property id=&quot;20148&quot; value=&quot;5&quot;/&gt;&lt;property id=&quot;20300&quot; value=&quot;Slide 11 - &amp;quot;COMMISSIONER QUIZ&amp;quot;&quot;/&gt;&lt;property id=&quot;20307&quot; value=&quot;486&quot;/&gt;&lt;/object&gt;&lt;object type=&quot;3&quot; unique_id=&quot;13781&quot;&gt;&lt;property id=&quot;20148&quot; value=&quot;5&quot;/&gt;&lt;property id=&quot;20300&quot; value=&quot;Slide 13 - &amp;quot;COMMISSIONER QUIZ&amp;quot;&quot;/&gt;&lt;property id=&quot;20307&quot; value=&quot;487&quot;/&gt;&lt;/object&gt;&lt;object type=&quot;3&quot; unique_id=&quot;13782&quot;&gt;&lt;property id=&quot;20148&quot; value=&quot;5&quot;/&gt;&lt;property id=&quot;20300&quot; value=&quot;Slide 15 - &amp;quot;COMMISSIONER QUIZ&amp;quot;&quot;/&gt;&lt;property id=&quot;20307&quot; value=&quot;488&quot;/&gt;&lt;/object&gt;&lt;object type=&quot;3&quot; unique_id=&quot;13783&quot;&gt;&lt;property id=&quot;20148&quot; value=&quot;5&quot;/&gt;&lt;property id=&quot;20300&quot; value=&quot;Slide 17 - &amp;quot;COMMISSIONER QUIZ&amp;quot;&quot;/&gt;&lt;property id=&quot;20307&quot; value=&quot;489&quot;/&gt;&lt;/object&gt;&lt;object type=&quot;3&quot; unique_id=&quot;13784&quot;&gt;&lt;property id=&quot;20148&quot; value=&quot;5&quot;/&gt;&lt;property id=&quot;20300&quot; value=&quot;Slide 19 - &amp;quot;COMMISSIONER QUIZ&amp;quot;&quot;/&gt;&lt;property id=&quot;20307&quot; value=&quot;490&quot;/&gt;&lt;/object&gt;&lt;object type=&quot;3&quot; unique_id=&quot;13785&quot;&gt;&lt;property id=&quot;20148&quot; value=&quot;5&quot;/&gt;&lt;property id=&quot;20300&quot; value=&quot;Slide 21 - &amp;quot;COMMISSIONER QUIZ&amp;quot;&quot;/&gt;&lt;property id=&quot;20307&quot; value=&quot;491&quot;/&gt;&lt;/object&gt;&lt;object type=&quot;3&quot; unique_id=&quot;13786&quot;&gt;&lt;property id=&quot;20148&quot; value=&quot;5&quot;/&gt;&lt;property id=&quot;20300&quot; value=&quot;Slide 23 - &amp;quot;COMMISSIONER QUIZ&amp;quot;&quot;/&gt;&lt;property id=&quot;20307&quot; value=&quot;492&quot;/&gt;&lt;/object&gt;&lt;object type=&quot;3&quot; unique_id=&quot;14290&quot;&gt;&lt;property id=&quot;20148&quot; value=&quot;5&quot;/&gt;&lt;property id=&quot;20300&quot; value=&quot;Slide 8&quot;/&gt;&lt;property id=&quot;20307&quot; value=&quot;494&quot;/&gt;&lt;/object&gt;&lt;object type=&quot;3&quot; unique_id=&quot;14846&quot;&gt;&lt;property id=&quot;20148&quot; value=&quot;5&quot;/&gt;&lt;property id=&quot;20300&quot; value=&quot;Slide 34 - &amp;quot;Commissioner Self-Evaluation&amp;quot;&quot;/&gt;&lt;property id=&quot;20307&quot; value=&quot;496&quot;/&gt;&lt;/object&gt;&lt;object type=&quot;3&quot; unique_id=&quot;14847&quot;&gt;&lt;property id=&quot;20148&quot; value=&quot;5&quot;/&gt;&lt;property id=&quot;20300&quot; value=&quot;Slide 35 - &amp;quot;Commissioner Self-Evaluation&amp;quot;&quot;/&gt;&lt;property id=&quot;20307&quot; value=&quot;497&quot;/&gt;&lt;/object&gt;&lt;object type=&quot;3&quot; unique_id=&quot;14848&quot;&gt;&lt;property id=&quot;20148&quot; value=&quot;5&quot;/&gt;&lt;property id=&quot;20300&quot; value=&quot;Slide 36 - &amp;quot;Commissioner Self-Evaluation&amp;quot;&quot;/&gt;&lt;property id=&quot;20307&quot; value=&quot;498&quot;/&gt;&lt;/object&gt;&lt;object type=&quot;3&quot; unique_id=&quot;14849&quot;&gt;&lt;property id=&quot;20148&quot; value=&quot;5&quot;/&gt;&lt;property id=&quot;20300&quot; value=&quot;Slide 37 - &amp;quot;Commissioner Self-Evaluation&amp;quot;&quot;/&gt;&lt;property id=&quot;20307&quot; value=&quot;500&quot;/&gt;&lt;/object&gt;&lt;object type=&quot;3&quot; unique_id=&quot;14850&quot;&gt;&lt;property id=&quot;20148&quot; value=&quot;5&quot;/&gt;&lt;property id=&quot;20300&quot; value=&quot;Slide 38 - &amp;quot;Commissioner Self-Evaluation&amp;quot;&quot;/&gt;&lt;property id=&quot;20307&quot; value=&quot;499&quot;/&gt;&lt;/object&gt;&lt;/object&gt;&lt;object type=&quot;4&quot; unique_id=&quot;10122&quot;&gt;&lt;/object&gt;&lt;object type=&quot;10&quot; unique_id=&quot;10185&quot;&gt;&lt;object type=&quot;11&quot; unique_id=&quot;10186&quot;&gt;&lt;/object&gt;&lt;/object&gt;&lt;/object&gt;&lt;/database&gt;"/>
  <p:tag name="SECTOMILLISECCONVERTED" val="1"/>
</p:tagLst>
</file>

<file path=ppt/theme/_rels/theme4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0.xml><?xml version="1.0" encoding="utf-8"?>
<a:theme xmlns:a="http://schemas.openxmlformats.org/drawingml/2006/main" name="3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1_Concourse">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7_Concourse">
      <a:majorFont>
        <a:latin typeface=""/>
        <a:ea typeface=""/>
        <a:cs typeface=""/>
      </a:majorFont>
      <a:minorFont>
        <a:latin typefac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2.xml><?xml version="1.0" encoding="utf-8"?>
<a:theme xmlns:a="http://schemas.openxmlformats.org/drawingml/2006/main" name="3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docProps/app.xml><?xml version="1.0" encoding="utf-8"?>
<Properties xmlns="http://schemas.openxmlformats.org/officeDocument/2006/extended-properties" xmlns:vt="http://schemas.openxmlformats.org/officeDocument/2006/docPropsVTypes">
  <Template>Concourse</Template>
  <TotalTime>2572</TotalTime>
  <Words>1869</Words>
  <Application>Microsoft Office PowerPoint</Application>
  <PresentationFormat>On-screen Show (4:3)</PresentationFormat>
  <Paragraphs>370</Paragraphs>
  <Slides>47</Slides>
  <Notes>47</Notes>
  <HiddenSlides>0</HiddenSlides>
  <MMClips>0</MMClips>
  <ScaleCrop>false</ScaleCrop>
  <HeadingPairs>
    <vt:vector size="4" baseType="variant">
      <vt:variant>
        <vt:lpstr>Theme</vt:lpstr>
      </vt:variant>
      <vt:variant>
        <vt:i4>42</vt:i4>
      </vt:variant>
      <vt:variant>
        <vt:lpstr>Slide Titles</vt:lpstr>
      </vt:variant>
      <vt:variant>
        <vt:i4>47</vt:i4>
      </vt:variant>
    </vt:vector>
  </HeadingPairs>
  <TitlesOfParts>
    <vt:vector size="89" baseType="lpstr">
      <vt:lpstr>Concourse</vt:lpstr>
      <vt:lpstr>4_Office Theme</vt:lpstr>
      <vt:lpstr>2_Office Theme</vt:lpstr>
      <vt:lpstr>1_Office Theme</vt:lpstr>
      <vt:lpstr>3_Office Theme</vt:lpstr>
      <vt:lpstr>1_Concourse</vt:lpstr>
      <vt:lpstr>2_Concourse</vt:lpstr>
      <vt:lpstr>3_Concourse</vt:lpstr>
      <vt:lpstr>4_Concourse</vt:lpstr>
      <vt:lpstr>5_Concourse</vt:lpstr>
      <vt:lpstr>6_Concourse</vt:lpstr>
      <vt:lpstr>8_Concourse</vt:lpstr>
      <vt:lpstr>9_Concourse</vt:lpstr>
      <vt:lpstr>10_Concourse</vt:lpstr>
      <vt:lpstr>11_Concourse</vt:lpstr>
      <vt:lpstr>12_Concourse</vt:lpstr>
      <vt:lpstr>13_Concourse</vt:lpstr>
      <vt:lpstr>14_Concourse</vt:lpstr>
      <vt:lpstr>15_Concourse</vt:lpstr>
      <vt:lpstr>16_Concourse</vt:lpstr>
      <vt:lpstr>17_Concourse</vt:lpstr>
      <vt:lpstr>18_Concourse</vt:lpstr>
      <vt:lpstr>19_Concourse</vt:lpstr>
      <vt:lpstr>20_Concourse</vt:lpstr>
      <vt:lpstr>7_Concourse</vt:lpstr>
      <vt:lpstr>22_Concourse</vt:lpstr>
      <vt:lpstr>23_Concourse</vt:lpstr>
      <vt:lpstr>24_Concourse</vt:lpstr>
      <vt:lpstr>25_Concourse</vt:lpstr>
      <vt:lpstr>26_Concourse</vt:lpstr>
      <vt:lpstr>27_Concourse</vt:lpstr>
      <vt:lpstr>28_Concourse</vt:lpstr>
      <vt:lpstr>29_Concourse</vt:lpstr>
      <vt:lpstr>30_Concourse</vt:lpstr>
      <vt:lpstr>31_Concourse</vt:lpstr>
      <vt:lpstr>32_Concourse</vt:lpstr>
      <vt:lpstr>33_Concourse</vt:lpstr>
      <vt:lpstr>34_Concourse</vt:lpstr>
      <vt:lpstr>35_Concourse</vt:lpstr>
      <vt:lpstr>36_Concourse</vt:lpstr>
      <vt:lpstr>21_Concourse</vt:lpstr>
      <vt:lpstr>37_Concourse</vt:lpstr>
      <vt:lpstr>Quote of the month:</vt:lpstr>
      <vt:lpstr>COMMISSIONER Training Updates</vt:lpstr>
      <vt:lpstr>PowerPoint Presentation</vt:lpstr>
      <vt:lpstr>PowerPoint Presentation</vt:lpstr>
      <vt:lpstr>  August 10 Camp Seph Mack  </vt:lpstr>
      <vt:lpstr>PowerPoint Presentation</vt:lpstr>
      <vt:lpstr>Please attend… Program Kick-Offs</vt:lpstr>
      <vt:lpstr>PowerPoint Presentation</vt:lpstr>
      <vt:lpstr>PLAN TO NOMINATE SOMEONE!</vt:lpstr>
      <vt:lpstr>COMMISSIONER QUIZ</vt:lpstr>
      <vt:lpstr>COMMISSIONER QUIZ</vt:lpstr>
      <vt:lpstr>COMMISSIONER QUIZ</vt:lpstr>
      <vt:lpstr>COMMISSIONER QUIZ</vt:lpstr>
      <vt:lpstr>COMMISSIONER QUIZ</vt:lpstr>
      <vt:lpstr>COMMISSIONER QUIZ</vt:lpstr>
      <vt:lpstr>COMMISSIONER QUIZ</vt:lpstr>
      <vt:lpstr>COMMISSIONER QUIZ</vt:lpstr>
      <vt:lpstr>COMMISSIONER QUIZ</vt:lpstr>
      <vt:lpstr>COMMISSIONER QUIZ</vt:lpstr>
      <vt:lpstr>PowerPoint Presentation</vt:lpstr>
      <vt:lpstr>PowerPoint Presentation</vt:lpstr>
      <vt:lpstr>Self-Assessment</vt:lpstr>
      <vt:lpstr>Self-Assessment</vt:lpstr>
      <vt:lpstr>Commissioner Self-Evaluation</vt:lpstr>
      <vt:lpstr>Commissioner Self-Evaluation</vt:lpstr>
      <vt:lpstr>Commissioner Self-Evaluation</vt:lpstr>
      <vt:lpstr>Commissioner Self-Evaluation</vt:lpstr>
      <vt:lpstr>Commissioner Self-Evaluation</vt:lpstr>
      <vt:lpstr>Commissioner Self-Evaluation</vt:lpstr>
      <vt:lpstr>Commissioner Self-Evaluation</vt:lpstr>
      <vt:lpstr>Commissioner Self-Evaluation</vt:lpstr>
      <vt:lpstr>Commissioner Self-Evaluation</vt:lpstr>
      <vt:lpstr>Commissioner Self-Evaluation</vt:lpstr>
      <vt:lpstr>Commissioner Self-Evaluation</vt:lpstr>
      <vt:lpstr>Questions?</vt:lpstr>
      <vt:lpstr>District Self-Evaluation</vt:lpstr>
      <vt:lpstr>District Self-Evaluation</vt:lpstr>
      <vt:lpstr>District Self-Evaluation</vt:lpstr>
      <vt:lpstr>District Self-Evaluation</vt:lpstr>
      <vt:lpstr>District Self-Evaluation</vt:lpstr>
      <vt:lpstr>District Self-Evaluation</vt:lpstr>
      <vt:lpstr>District Self-Evaluation</vt:lpstr>
      <vt:lpstr>District Self-Evaluation</vt:lpstr>
      <vt:lpstr>District Self-Evaluation</vt:lpstr>
      <vt:lpstr>District Self-Evaluation</vt:lpstr>
      <vt:lpstr>District Self-Evaluation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EFFECTIVE COMMISSIONER SERVICE</dc:title>
  <dc:creator>tim</dc:creator>
  <cp:lastModifiedBy>mm</cp:lastModifiedBy>
  <cp:revision>324</cp:revision>
  <dcterms:created xsi:type="dcterms:W3CDTF">2009-05-09T14:19:45Z</dcterms:created>
  <dcterms:modified xsi:type="dcterms:W3CDTF">2013-05-21T20:11:26Z</dcterms:modified>
</cp:coreProperties>
</file>