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  <p:sldMasterId id="2147484060" r:id="rId2"/>
    <p:sldMasterId id="2147484062" r:id="rId3"/>
    <p:sldMasterId id="2147483972" r:id="rId4"/>
    <p:sldMasterId id="2147483976" r:id="rId5"/>
    <p:sldMasterId id="2147483984" r:id="rId6"/>
    <p:sldMasterId id="2147483988" r:id="rId7"/>
    <p:sldMasterId id="2147483990" r:id="rId8"/>
    <p:sldMasterId id="2147483992" r:id="rId9"/>
    <p:sldMasterId id="2147483994" r:id="rId10"/>
    <p:sldMasterId id="2147483996" r:id="rId11"/>
    <p:sldMasterId id="2147483998" r:id="rId12"/>
    <p:sldMasterId id="2147484000" r:id="rId13"/>
    <p:sldMasterId id="2147484002" r:id="rId14"/>
    <p:sldMasterId id="2147484004" r:id="rId15"/>
    <p:sldMasterId id="2147484006" r:id="rId16"/>
    <p:sldMasterId id="2147484008" r:id="rId17"/>
    <p:sldMasterId id="2147484010" r:id="rId18"/>
    <p:sldMasterId id="2147484012" r:id="rId19"/>
    <p:sldMasterId id="2147484014" r:id="rId20"/>
    <p:sldMasterId id="2147484016" r:id="rId21"/>
    <p:sldMasterId id="2147484018" r:id="rId22"/>
    <p:sldMasterId id="2147484020" r:id="rId23"/>
    <p:sldMasterId id="2147484022" r:id="rId24"/>
    <p:sldMasterId id="2147484023" r:id="rId25"/>
    <p:sldMasterId id="2147484027" r:id="rId26"/>
    <p:sldMasterId id="2147484029" r:id="rId27"/>
    <p:sldMasterId id="2147484031" r:id="rId28"/>
    <p:sldMasterId id="2147484033" r:id="rId29"/>
    <p:sldMasterId id="2147484035" r:id="rId30"/>
    <p:sldMasterId id="2147484037" r:id="rId31"/>
    <p:sldMasterId id="2147484039" r:id="rId32"/>
    <p:sldMasterId id="2147484041" r:id="rId33"/>
    <p:sldMasterId id="2147484043" r:id="rId34"/>
    <p:sldMasterId id="2147484045" r:id="rId35"/>
    <p:sldMasterId id="2147484047" r:id="rId36"/>
    <p:sldMasterId id="2147484049" r:id="rId37"/>
    <p:sldMasterId id="2147484051" r:id="rId38"/>
    <p:sldMasterId id="2147484053" r:id="rId39"/>
    <p:sldMasterId id="2147484055" r:id="rId40"/>
    <p:sldMasterId id="2147484058" r:id="rId41"/>
    <p:sldMasterId id="2147484064" r:id="rId42"/>
    <p:sldMasterId id="2147484066" r:id="rId43"/>
    <p:sldMasterId id="2147484068" r:id="rId44"/>
    <p:sldMasterId id="2147484070" r:id="rId45"/>
    <p:sldMasterId id="2147484072" r:id="rId46"/>
    <p:sldMasterId id="2147484074" r:id="rId47"/>
    <p:sldMasterId id="2147484076" r:id="rId48"/>
    <p:sldMasterId id="2147484078" r:id="rId49"/>
    <p:sldMasterId id="2147484080" r:id="rId50"/>
    <p:sldMasterId id="2147484082" r:id="rId51"/>
    <p:sldMasterId id="2147484084" r:id="rId52"/>
    <p:sldMasterId id="2147484086" r:id="rId53"/>
    <p:sldMasterId id="2147484088" r:id="rId54"/>
    <p:sldMasterId id="2147484090" r:id="rId55"/>
    <p:sldMasterId id="2147484092" r:id="rId56"/>
    <p:sldMasterId id="2147484094" r:id="rId57"/>
    <p:sldMasterId id="2147484096" r:id="rId58"/>
    <p:sldMasterId id="2147484100" r:id="rId59"/>
    <p:sldMasterId id="2147484102" r:id="rId60"/>
    <p:sldMasterId id="2147484104" r:id="rId61"/>
    <p:sldMasterId id="2147484106" r:id="rId62"/>
    <p:sldMasterId id="2147484108" r:id="rId63"/>
    <p:sldMasterId id="2147484110" r:id="rId64"/>
    <p:sldMasterId id="2147484112" r:id="rId65"/>
    <p:sldMasterId id="2147484114" r:id="rId66"/>
    <p:sldMasterId id="2147484116" r:id="rId67"/>
    <p:sldMasterId id="2147484120" r:id="rId68"/>
    <p:sldMasterId id="2147484122" r:id="rId69"/>
    <p:sldMasterId id="2147484124" r:id="rId70"/>
    <p:sldMasterId id="2147484126" r:id="rId71"/>
    <p:sldMasterId id="2147484128" r:id="rId72"/>
    <p:sldMasterId id="2147484130" r:id="rId73"/>
    <p:sldMasterId id="2147484132" r:id="rId74"/>
    <p:sldMasterId id="2147484134" r:id="rId75"/>
    <p:sldMasterId id="2147484136" r:id="rId76"/>
    <p:sldMasterId id="2147484138" r:id="rId77"/>
    <p:sldMasterId id="2147484140" r:id="rId78"/>
    <p:sldMasterId id="2147484142" r:id="rId79"/>
    <p:sldMasterId id="2147484144" r:id="rId80"/>
  </p:sldMasterIdLst>
  <p:notesMasterIdLst>
    <p:notesMasterId r:id="rId93"/>
  </p:notesMasterIdLst>
  <p:sldIdLst>
    <p:sldId id="530" r:id="rId81"/>
    <p:sldId id="528" r:id="rId82"/>
    <p:sldId id="536" r:id="rId83"/>
    <p:sldId id="400" r:id="rId84"/>
    <p:sldId id="402" r:id="rId85"/>
    <p:sldId id="534" r:id="rId86"/>
    <p:sldId id="537" r:id="rId87"/>
    <p:sldId id="538" r:id="rId88"/>
    <p:sldId id="526" r:id="rId89"/>
    <p:sldId id="535" r:id="rId90"/>
    <p:sldId id="539" r:id="rId91"/>
    <p:sldId id="481" r:id="rId92"/>
  </p:sldIdLst>
  <p:sldSz cx="9144000" cy="6858000" type="screen4x3"/>
  <p:notesSz cx="6858000" cy="12039600"/>
  <p:custDataLst>
    <p:tags r:id="rId9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9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83199" autoAdjust="0"/>
  </p:normalViewPr>
  <p:slideViewPr>
    <p:cSldViewPr showGuides="1">
      <p:cViewPr varScale="1">
        <p:scale>
          <a:sx n="85" d="100"/>
          <a:sy n="85" d="100"/>
        </p:scale>
        <p:origin x="15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6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4008" y="-90"/>
      </p:cViewPr>
      <p:guideLst>
        <p:guide orient="horz" pos="379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4.xml"/><Relationship Id="rId89" Type="http://schemas.openxmlformats.org/officeDocument/2006/relationships/slide" Target="slides/slide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10.xml"/><Relationship Id="rId95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80" Type="http://schemas.openxmlformats.org/officeDocument/2006/relationships/slideMaster" Target="slideMasters/slideMaster80.xml"/><Relationship Id="rId85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" Target="slides/slide3.xml"/><Relationship Id="rId88" Type="http://schemas.openxmlformats.org/officeDocument/2006/relationships/slide" Target="slides/slide8.xml"/><Relationship Id="rId91" Type="http://schemas.openxmlformats.org/officeDocument/2006/relationships/slide" Target="slides/slide1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" Target="slides/slide1.xml"/><Relationship Id="rId86" Type="http://schemas.openxmlformats.org/officeDocument/2006/relationships/slide" Target="slides/slide6.xml"/><Relationship Id="rId9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7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022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022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D639F9-8FBE-4D47-A433-5DA09632C3E3}" type="datetimeFigureOut">
              <a:rPr lang="en-US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5638" y="873125"/>
            <a:ext cx="3005137" cy="22558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346625"/>
            <a:ext cx="6096000" cy="7789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435248"/>
            <a:ext cx="2971800" cy="6022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435248"/>
            <a:ext cx="2971800" cy="6022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197364D-C55B-463C-9E58-3FEBC9E83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73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b="1" dirty="0" smtClean="0"/>
              <a:t>Never stop learning.  It’s vital</a:t>
            </a:r>
            <a:r>
              <a:rPr lang="en-US" sz="4400" b="1" baseline="0" dirty="0" smtClean="0"/>
              <a:t> for the success of Scouting.</a:t>
            </a:r>
          </a:p>
          <a:p>
            <a:endParaRPr lang="en-US" sz="4400" b="1" dirty="0" smtClean="0"/>
          </a:p>
          <a:p>
            <a:r>
              <a:rPr lang="en-US" sz="4400" b="1" dirty="0" smtClean="0"/>
              <a:t>To</a:t>
            </a:r>
            <a:r>
              <a:rPr lang="en-US" sz="4400" b="1" baseline="0" dirty="0" smtClean="0"/>
              <a:t> deliver on the promises of our mission, learning must be ingrained in our culture as a shared responsibility and supported at every level.</a:t>
            </a:r>
          </a:p>
          <a:p>
            <a:endParaRPr lang="en-US" sz="4400" b="1" baseline="0" dirty="0" smtClean="0"/>
          </a:p>
          <a:p>
            <a:endParaRPr lang="en-US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0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3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7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06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Lynda.com</a:t>
            </a:r>
          </a:p>
          <a:p>
            <a:r>
              <a:rPr lang="en-US" sz="1400" b="1" dirty="0" smtClean="0"/>
              <a:t>Toolkit</a:t>
            </a:r>
            <a:r>
              <a:rPr lang="en-US" sz="1400" b="1" baseline="0" dirty="0" smtClean="0"/>
              <a:t> – Q1 2014  -- </a:t>
            </a:r>
          </a:p>
          <a:p>
            <a:r>
              <a:rPr lang="en-US" sz="1400" b="1" baseline="0" dirty="0" smtClean="0"/>
              <a:t>includes better UVTS, unit self assessment, assign </a:t>
            </a:r>
            <a:r>
              <a:rPr lang="en-US" sz="1400" b="1" baseline="0" dirty="0" err="1" smtClean="0"/>
              <a:t>commish</a:t>
            </a:r>
            <a:r>
              <a:rPr lang="en-US" sz="1400" b="1" baseline="0" dirty="0" smtClean="0"/>
              <a:t> to unit, etc.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06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Units that have membership growth and retention have three key components: a strong, vibrant Scouting program; engaged volunteers; and someone on the unit committee who is responsible for membership. 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Units that have membership growth and retention have three key components: a strong, vibrant Scouting program; engaged volunteers; and someone on the unit committee who is responsible for membership. 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28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SLTC</a:t>
            </a:r>
            <a:r>
              <a:rPr lang="en-US" baseline="0" dirty="0" smtClean="0"/>
              <a:t> – March 15,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6BD3BB-2663-42A8-823D-A4A94D4BF8B9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DE3366-C31E-43CF-90E9-48B09332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49E06E-BE7D-4CAE-B57E-B8C3BC61624C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6535AD-D556-46FE-B23E-34EDA9EB0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467382-A389-4B15-B235-FA71E72DF90C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3E6A72-8448-4BE3-B001-7A57D5E1D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92B2311-2AEF-433F-8673-CCFB18527A70}" type="datetime1">
              <a:rPr lang="en-US" smtClean="0"/>
              <a:pPr/>
              <a:t>12/18/2013</a:t>
            </a:fld>
            <a:endParaRPr lang="en-US"/>
          </a:p>
        </p:txBody>
      </p:sp>
      <p:pic>
        <p:nvPicPr>
          <p:cNvPr id="7" name="Picture 6" descr="ArcherSilo_blue.pn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 flipH="1">
            <a:off x="1219200" y="5852160"/>
            <a:ext cx="438137" cy="1005840"/>
          </a:xfrm>
          <a:prstGeom prst="rect">
            <a:avLst/>
          </a:prstGeom>
        </p:spPr>
      </p:pic>
      <p:pic>
        <p:nvPicPr>
          <p:cNvPr id="8" name="Picture 7" descr="SailboatSilo_Blue.png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 rot="21040841">
            <a:off x="1234300" y="2415080"/>
            <a:ext cx="749973" cy="1188720"/>
          </a:xfrm>
          <a:prstGeom prst="rect">
            <a:avLst/>
          </a:prstGeom>
        </p:spPr>
      </p:pic>
      <p:pic>
        <p:nvPicPr>
          <p:cNvPr id="9" name="Picture 8" descr="ScubaSilo_blue.png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990600" y="4495800"/>
            <a:ext cx="759848" cy="767068"/>
          </a:xfrm>
          <a:prstGeom prst="rect">
            <a:avLst/>
          </a:prstGeom>
        </p:spPr>
      </p:pic>
      <p:pic>
        <p:nvPicPr>
          <p:cNvPr id="10" name="Picture 9" descr="RappelSilo_blue.png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14197" y="5181600"/>
            <a:ext cx="671603" cy="1737360"/>
          </a:xfrm>
          <a:prstGeom prst="rect">
            <a:avLst/>
          </a:prstGeom>
        </p:spPr>
      </p:pic>
      <p:pic>
        <p:nvPicPr>
          <p:cNvPr id="11" name="Picture 10" descr="KayakSilo_blue.png"/>
          <p:cNvPicPr>
            <a:picLocks noChangeAspect="1"/>
          </p:cNvPicPr>
          <p:nvPr userDrawn="1"/>
        </p:nvPicPr>
        <p:blipFill>
          <a:blip r:embed="rId6" cstate="print">
            <a:lum bright="70000" contrast="-70000"/>
          </a:blip>
          <a:stretch>
            <a:fillRect/>
          </a:stretch>
        </p:blipFill>
        <p:spPr>
          <a:xfrm>
            <a:off x="-228600" y="3733800"/>
            <a:ext cx="1043755" cy="548640"/>
          </a:xfrm>
          <a:prstGeom prst="rect">
            <a:avLst/>
          </a:prstGeom>
        </p:spPr>
      </p:pic>
      <p:pic>
        <p:nvPicPr>
          <p:cNvPr id="12" name="Picture 11" descr="ZiplineSilo_Blue.png"/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381000" y="1905000"/>
            <a:ext cx="713275" cy="914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tatineryFoli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211025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6C9121-6021-42F3-9796-22D1DEAD90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895A6F1-75D6-4864-905E-EDA1526DDABE}" type="datetime1">
              <a:rPr lang="en-US" smtClean="0"/>
              <a:pPr/>
              <a:t>12/18/2013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2DB21C0D-C847-41F5-A7C3-BE1C7640DB99}" type="datetime1">
              <a:rPr lang="en-US" smtClean="0"/>
              <a:pPr/>
              <a:t>12/18/2013</a:t>
            </a:fld>
            <a:endParaRPr lang="en-US"/>
          </a:p>
        </p:txBody>
      </p:sp>
      <p:pic>
        <p:nvPicPr>
          <p:cNvPr id="7" name="Picture 6" descr="ActionFolio_blue.png"/>
          <p:cNvPicPr>
            <a:picLocks noChangeAspect="1"/>
          </p:cNvPicPr>
          <p:nvPr userDrawn="1"/>
        </p:nvPicPr>
        <p:blipFill>
          <a:blip r:embed="rId2" cstate="print"/>
          <a:srcRect l="83333" r="-1333"/>
          <a:stretch>
            <a:fillRect/>
          </a:stretch>
        </p:blipFill>
        <p:spPr>
          <a:xfrm>
            <a:off x="-27708" y="5562600"/>
            <a:ext cx="2286000" cy="14891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sm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FCC476-105B-439D-8BA2-EF5C153D941E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7BA663-5539-4382-90A0-63C46CA9C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A03873-4EE0-412C-9EF1-A26CAFE00F88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895AE8-E99A-422E-8EF4-9965F55A7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D13CFF-768A-4BA3-9F3D-0B5D8DC650C1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37B13C-5FFD-4E14-9EBB-DEEB0A777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1DABB9-AFE8-4C1E-873B-568143FD6256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750FBF-6542-48CF-AC68-96A611F50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ECA120-9537-4FBE-8032-364866FAA7F6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AA48D3-A8F5-4504-B263-F741EB97C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1FFB3D-7665-4A26-8095-B1AB3F213571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708BE2-7196-4B78-B3B8-8E814461D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1D9EEC-A195-4491-A6D7-D3CB0F20B040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7D6A6E-5904-4190-A347-DA1F3E5F6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E32942-E94F-4114-A253-56F3EA8ADB65}" type="datetime1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B7E973-1373-4601-8BBA-82EF8EF12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8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1D0D497-BA50-4E50-9440-6BF2DC0BBF21}" type="datetime1">
              <a:rPr lang="en-US" smtClean="0"/>
              <a:pPr>
                <a:defRPr/>
              </a:pPr>
              <a:t>12/18/2013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CFE8B65-1B13-4C96-A2C2-3758BD889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75C22859-872D-41F4-BB79-2658EB370F52}" type="datetime1">
              <a:rPr lang="en-US" smtClean="0">
                <a:cs typeface="+mn-cs"/>
              </a:rPr>
              <a:pPr defTabSz="457200"/>
              <a:t>12/18/2013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9E305554-BC54-4800-A677-42E5E0945AE9}" type="datetime1">
              <a:rPr lang="en-US" smtClean="0">
                <a:cs typeface="+mn-cs"/>
              </a:rPr>
              <a:pPr defTabSz="457200"/>
              <a:t>12/18/2013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554379C-3EBE-45AB-A3F3-A18EA0E5F2F9}" type="datetime1">
              <a:rPr lang="en-US" smtClean="0">
                <a:cs typeface="+mn-cs"/>
              </a:rPr>
              <a:pPr defTabSz="457200"/>
              <a:t>12/18/2013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1D0D497-BA50-4E50-9440-6BF2DC0BBF2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CFE8B65-1B13-4C96-A2C2-3758BD8894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75C22859-872D-41F4-BB79-2658EB370F52}" type="datetime1">
              <a:rPr lang="en-US" smtClean="0">
                <a:cs typeface="+mn-cs"/>
              </a:rPr>
              <a:pPr defTabSz="457200"/>
              <a:t>12/18/2013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238" y="609600"/>
            <a:ext cx="6202362" cy="11430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FFF00"/>
                </a:solidFill>
              </a:rPr>
              <a:t>Quote of the month: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 deliver on the promises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mission, learning must be ingrained in our culture as </a:t>
            </a:r>
            <a:b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responsibility and supported at every level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FF00"/>
                </a:solidFill>
              </a:rPr>
              <a:t/>
            </a:r>
            <a:br>
              <a:rPr lang="en-US" i="1" dirty="0" smtClean="0">
                <a:solidFill>
                  <a:srgbClr val="FFFF00"/>
                </a:solidFill>
              </a:rPr>
            </a:br>
            <a:endParaRPr lang="en-US" i="1" dirty="0" smtClean="0">
              <a:solidFill>
                <a:srgbClr val="FFFF00"/>
              </a:solidFill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b="0" i="1" dirty="0" smtClean="0">
                <a:solidFill>
                  <a:schemeClr val="tx1"/>
                </a:solidFill>
              </a:rPr>
              <a:t>Wayne Brock, CSE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86013" y="1371600"/>
            <a:ext cx="6529387" cy="4800600"/>
          </a:xfrm>
        </p:spPr>
        <p:txBody>
          <a:bodyPr/>
          <a:lstStyle/>
          <a:p>
            <a:pPr algn="ctr">
              <a:buNone/>
            </a:pPr>
            <a:r>
              <a:rPr lang="en-US" i="1" dirty="0" smtClean="0">
                <a:latin typeface="Helvetica" pitchFamily="-105" charset="0"/>
              </a:rPr>
              <a:t>3 Key Components to Membership Growth</a:t>
            </a:r>
          </a:p>
          <a:p>
            <a:pPr algn="ctr">
              <a:buNone/>
            </a:pPr>
            <a:endParaRPr lang="en-US" sz="2000" dirty="0" smtClean="0">
              <a:latin typeface="Helvetica" pitchFamily="-105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Helvetica" pitchFamily="-105" charset="0"/>
              </a:rPr>
              <a:t>Strong, vibrant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Helvetica" pitchFamily="-105" charset="0"/>
              </a:rPr>
              <a:t>Engaged volunteers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Helvetica" pitchFamily="-105" charset="0"/>
              </a:rPr>
              <a:t>Committee member responsible for membership</a:t>
            </a:r>
            <a:endParaRPr lang="en-US" sz="2000" dirty="0">
              <a:latin typeface="Helvetica" pitchFamily="-105" charset="0"/>
            </a:endParaRPr>
          </a:p>
          <a:p>
            <a:pPr algn="ctr">
              <a:buNone/>
            </a:pPr>
            <a:endParaRPr lang="en-US" sz="2000" dirty="0" smtClean="0">
              <a:latin typeface="Helvetica" pitchFamily="-105" charset="0"/>
            </a:endParaRPr>
          </a:p>
          <a:p>
            <a:pPr algn="ctr">
              <a:buNone/>
            </a:pPr>
            <a:endParaRPr lang="en-US" dirty="0">
              <a:latin typeface="Helvetica" pitchFamily="-105" charset="0"/>
            </a:endParaRPr>
          </a:p>
          <a:p>
            <a:pPr algn="ctr">
              <a:buNone/>
            </a:pPr>
            <a:r>
              <a:rPr lang="en-US" sz="1800" u="sng" dirty="0" smtClean="0">
                <a:latin typeface="Helvetica" pitchFamily="-105" charset="0"/>
              </a:rPr>
              <a:t>scouting.org/Membership/</a:t>
            </a:r>
            <a:r>
              <a:rPr lang="en-US" sz="1800" u="sng" dirty="0" err="1" smtClean="0">
                <a:latin typeface="Helvetica" pitchFamily="-105" charset="0"/>
              </a:rPr>
              <a:t>Youth_Recruitment</a:t>
            </a:r>
            <a:r>
              <a:rPr lang="en-US" sz="1800" u="sng" dirty="0" smtClean="0">
                <a:latin typeface="Helvetica" pitchFamily="-105" charset="0"/>
              </a:rPr>
              <a:t>/Membership_Chairman.aspx</a:t>
            </a:r>
          </a:p>
          <a:p>
            <a:pPr algn="ctr">
              <a:buNone/>
            </a:pPr>
            <a:endParaRPr lang="en-US" sz="1800" u="sng" dirty="0">
              <a:latin typeface="Helvetica" pitchFamily="-105" charset="0"/>
            </a:endParaRPr>
          </a:p>
          <a:p>
            <a:pPr algn="ctr">
              <a:buNone/>
            </a:pPr>
            <a:r>
              <a:rPr lang="en-US" sz="1800" u="sng" dirty="0">
                <a:solidFill>
                  <a:srgbClr val="FFFF00"/>
                </a:solidFill>
                <a:latin typeface="Helvetica" pitchFamily="-105" charset="0"/>
              </a:rPr>
              <a:t>tinyurl.com/</a:t>
            </a:r>
            <a:r>
              <a:rPr lang="en-US" sz="1800" u="sng" dirty="0" err="1">
                <a:solidFill>
                  <a:srgbClr val="FFFF00"/>
                </a:solidFill>
                <a:latin typeface="Helvetica" pitchFamily="-105" charset="0"/>
              </a:rPr>
              <a:t>bsa</a:t>
            </a:r>
            <a:r>
              <a:rPr lang="en-US" sz="1800" u="sng" dirty="0">
                <a:solidFill>
                  <a:srgbClr val="FFFF00"/>
                </a:solidFill>
                <a:latin typeface="Helvetica" pitchFamily="-105" charset="0"/>
              </a:rPr>
              <a:t>-member-chair</a:t>
            </a:r>
            <a:endParaRPr lang="en-US" sz="1800" u="sng" dirty="0" smtClean="0">
              <a:solidFill>
                <a:srgbClr val="FFFF00"/>
              </a:solidFill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10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39548" y="378091"/>
            <a:ext cx="4025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FFFF00"/>
                </a:solidFill>
                <a:latin typeface="Arial Black" pitchFamily="34" charset="0"/>
              </a:rPr>
              <a:t>NEWS You Can USE</a:t>
            </a:r>
            <a:endParaRPr lang="en-US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63788" y="1257300"/>
            <a:ext cx="6529387" cy="434340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latin typeface="Helvetica" pitchFamily="-105" charset="0"/>
              </a:rPr>
              <a:t>2014 Volunteer Training Conference</a:t>
            </a:r>
          </a:p>
          <a:p>
            <a:pPr marL="0" indent="0">
              <a:buNone/>
            </a:pPr>
            <a:endParaRPr lang="en-US" sz="1400" dirty="0" smtClean="0">
              <a:latin typeface="Helvetica" pitchFamily="-105" charset="0"/>
            </a:endParaRPr>
          </a:p>
          <a:p>
            <a:pPr marL="0" indent="0">
              <a:buNone/>
            </a:pPr>
            <a:r>
              <a:rPr lang="en-US" dirty="0" smtClean="0">
                <a:latin typeface="Helvetica" pitchFamily="-105" charset="0"/>
              </a:rPr>
              <a:t>January </a:t>
            </a:r>
            <a:r>
              <a:rPr lang="en-US" dirty="0">
                <a:latin typeface="Helvetica" pitchFamily="-105" charset="0"/>
              </a:rPr>
              <a:t>12th-17th </a:t>
            </a:r>
          </a:p>
          <a:p>
            <a:r>
              <a:rPr lang="en-US" sz="1800" dirty="0" smtClean="0">
                <a:latin typeface="Helvetica" pitchFamily="-105" charset="0"/>
              </a:rPr>
              <a:t>Venturing</a:t>
            </a:r>
            <a:r>
              <a:rPr lang="en-US" sz="1800" dirty="0">
                <a:latin typeface="Helvetica" pitchFamily="-105" charset="0"/>
              </a:rPr>
              <a:t>, The NEW Vision </a:t>
            </a:r>
          </a:p>
          <a:p>
            <a:r>
              <a:rPr lang="en-US" sz="1800" dirty="0" smtClean="0">
                <a:latin typeface="Helvetica" pitchFamily="-105" charset="0"/>
              </a:rPr>
              <a:t>BSA’s </a:t>
            </a:r>
            <a:r>
              <a:rPr lang="en-US" sz="1800" dirty="0">
                <a:latin typeface="Helvetica" pitchFamily="-105" charset="0"/>
              </a:rPr>
              <a:t>Formula for Growth </a:t>
            </a:r>
          </a:p>
          <a:p>
            <a:r>
              <a:rPr lang="en-US" sz="1800" dirty="0" smtClean="0">
                <a:latin typeface="Helvetica" pitchFamily="-105" charset="0"/>
              </a:rPr>
              <a:t>Overview </a:t>
            </a:r>
            <a:r>
              <a:rPr lang="en-US" sz="1800" dirty="0">
                <a:latin typeface="Helvetica" pitchFamily="-105" charset="0"/>
              </a:rPr>
              <a:t>of Commissioner Service </a:t>
            </a:r>
          </a:p>
          <a:p>
            <a:r>
              <a:rPr lang="en-US" sz="1800" dirty="0" smtClean="0">
                <a:latin typeface="Helvetica" pitchFamily="-105" charset="0"/>
              </a:rPr>
              <a:t>Advancement </a:t>
            </a:r>
            <a:r>
              <a:rPr lang="en-US" sz="1800" dirty="0">
                <a:latin typeface="Helvetica" pitchFamily="-105" charset="0"/>
              </a:rPr>
              <a:t>Conference (CEAA</a:t>
            </a:r>
            <a:r>
              <a:rPr lang="en-US" sz="1800" dirty="0" smtClean="0">
                <a:latin typeface="Helvetica" pitchFamily="-105" charset="0"/>
              </a:rPr>
              <a:t>)</a:t>
            </a:r>
            <a:endParaRPr lang="en-US" sz="1800" dirty="0">
              <a:latin typeface="Helvetica" pitchFamily="-105" charset="0"/>
            </a:endParaRPr>
          </a:p>
          <a:p>
            <a:pPr marL="0" indent="0">
              <a:buNone/>
            </a:pPr>
            <a:endParaRPr lang="en-US" sz="2000" dirty="0" smtClean="0">
              <a:latin typeface="Helvetica" pitchFamily="-105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-105" charset="0"/>
              </a:rPr>
              <a:t>January 20th-25th </a:t>
            </a:r>
          </a:p>
          <a:p>
            <a:r>
              <a:rPr lang="en-US" sz="1800" dirty="0" smtClean="0">
                <a:latin typeface="Helvetica" pitchFamily="-105" charset="0"/>
              </a:rPr>
              <a:t>Bringing </a:t>
            </a:r>
            <a:r>
              <a:rPr lang="en-US" sz="1800" dirty="0">
                <a:latin typeface="Helvetica" pitchFamily="-105" charset="0"/>
              </a:rPr>
              <a:t>Youth to Christ Through a </a:t>
            </a:r>
            <a:r>
              <a:rPr lang="en-US" sz="1800" dirty="0" smtClean="0">
                <a:latin typeface="Helvetica" pitchFamily="-105" charset="0"/>
              </a:rPr>
              <a:t>Baptist </a:t>
            </a:r>
            <a:r>
              <a:rPr lang="en-US" sz="1800" dirty="0">
                <a:latin typeface="Helvetica" pitchFamily="-105" charset="0"/>
              </a:rPr>
              <a:t>Scouting Ministry </a:t>
            </a:r>
          </a:p>
          <a:p>
            <a:r>
              <a:rPr lang="en-US" sz="1800" dirty="0" smtClean="0">
                <a:latin typeface="Helvetica" pitchFamily="-105" charset="0"/>
              </a:rPr>
              <a:t>Conducting </a:t>
            </a:r>
            <a:r>
              <a:rPr lang="en-US" sz="1800" dirty="0">
                <a:latin typeface="Helvetica" pitchFamily="-105" charset="0"/>
              </a:rPr>
              <a:t>Advanced Leadership </a:t>
            </a:r>
            <a:r>
              <a:rPr lang="en-US" sz="1800" dirty="0" smtClean="0">
                <a:latin typeface="Helvetica" pitchFamily="-105" charset="0"/>
              </a:rPr>
              <a:t>Training </a:t>
            </a:r>
            <a:endParaRPr lang="en-US" sz="1800" dirty="0">
              <a:latin typeface="Helvetica" pitchFamily="-105" charset="0"/>
            </a:endParaRPr>
          </a:p>
          <a:p>
            <a:r>
              <a:rPr lang="en-US" sz="1800" dirty="0" smtClean="0">
                <a:latin typeface="Helvetica" pitchFamily="-105" charset="0"/>
              </a:rPr>
              <a:t>STEM </a:t>
            </a:r>
            <a:r>
              <a:rPr lang="en-US" sz="1800" dirty="0">
                <a:latin typeface="Helvetica" pitchFamily="-105" charset="0"/>
              </a:rPr>
              <a:t>Conference </a:t>
            </a:r>
          </a:p>
          <a:p>
            <a:r>
              <a:rPr lang="en-US" sz="1800" dirty="0" smtClean="0">
                <a:latin typeface="Helvetica" pitchFamily="-105" charset="0"/>
              </a:rPr>
              <a:t>Delivering </a:t>
            </a:r>
            <a:r>
              <a:rPr lang="en-US" sz="1800" dirty="0">
                <a:latin typeface="Helvetica" pitchFamily="-105" charset="0"/>
              </a:rPr>
              <a:t>Training to Unit Leaders</a:t>
            </a:r>
            <a:endParaRPr lang="en-US" sz="1800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38275" y="378091"/>
            <a:ext cx="4227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FFFF00"/>
                </a:solidFill>
                <a:latin typeface="Arial Black" pitchFamily="34" charset="0"/>
              </a:rPr>
              <a:t>Don’t Miss The Boat!</a:t>
            </a:r>
            <a:endParaRPr lang="en-US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8101" y="0"/>
            <a:ext cx="10515600" cy="6527800"/>
            <a:chOff x="33130" y="574675"/>
            <a:chExt cx="9144000" cy="54800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16"/>
            <a:stretch/>
          </p:blipFill>
          <p:spPr>
            <a:xfrm>
              <a:off x="33130" y="574675"/>
              <a:ext cx="9144000" cy="54800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2000" y1="9202" x2="32000" y2="9202"/>
                          <a14:foregroundMark x1="87500" y1="53374" x2="85000" y2="65031"/>
                          <a14:foregroundMark x1="75500" y1="83436" x2="85000" y2="65031"/>
                          <a14:foregroundMark x1="37000" y1="8589" x2="60000" y2="6135"/>
                          <a14:foregroundMark x1="82000" y1="24540" x2="61000" y2="6135"/>
                          <a14:foregroundMark x1="18500" y1="26380" x2="34500" y2="10429"/>
                          <a14:foregroundMark x1="14000" y1="42331" x2="18500" y2="26380"/>
                          <a14:foregroundMark x1="13500" y1="46012" x2="17500" y2="73006"/>
                          <a14:foregroundMark x1="22000" y1="79141" x2="30000" y2="87730"/>
                          <a14:foregroundMark x1="54500" y1="95706" x2="75000" y2="83436"/>
                          <a14:foregroundMark x1="44500" y1="96319" x2="46000" y2="92638"/>
                          <a14:foregroundMark x1="50500" y1="96933" x2="52000" y2="91411"/>
                          <a14:foregroundMark x1="26500" y1="13497" x2="26500" y2="12883"/>
                          <a14:foregroundMark x1="29000" y1="10429" x2="29000" y2="10429"/>
                          <a14:foregroundMark x1="39500" y1="4294" x2="39500" y2="4294"/>
                          <a14:foregroundMark x1="49000" y1="3067" x2="49000" y2="3067"/>
                          <a14:foregroundMark x1="24000" y1="84663" x2="24000" y2="84663"/>
                          <a14:foregroundMark x1="22500" y1="82209" x2="22500" y2="82209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034924"/>
              <a:ext cx="2590800" cy="2111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27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9121-6021-42F3-9796-22D1DEAD909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08238" y="3779837"/>
            <a:ext cx="6735762" cy="2468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800" dirty="0" smtClean="0">
                <a:latin typeface="Helvetica" pitchFamily="-105" charset="0"/>
              </a:rPr>
              <a:t>•	March 15, 2014</a:t>
            </a:r>
            <a:r>
              <a:rPr lang="en-US" sz="2800" dirty="0">
                <a:latin typeface="Helvetica" pitchFamily="-105" charset="0"/>
              </a:rPr>
              <a:t> </a:t>
            </a:r>
            <a:r>
              <a:rPr lang="en-US" sz="2800" dirty="0" smtClean="0">
                <a:latin typeface="Helvetica" pitchFamily="-105" charset="0"/>
              </a:rPr>
              <a:t>@ IUP</a:t>
            </a:r>
            <a:br>
              <a:rPr lang="en-US" sz="2800" dirty="0" smtClean="0">
                <a:latin typeface="Helvetica" pitchFamily="-105" charset="0"/>
              </a:rPr>
            </a:br>
            <a:r>
              <a:rPr lang="en-US" i="1" dirty="0" smtClean="0">
                <a:latin typeface="Helvetica" pitchFamily="-105" charset="0"/>
              </a:rPr>
              <a:t>Includes DLC/Commissioner College</a:t>
            </a:r>
            <a:r>
              <a:rPr lang="en-US" sz="2800" dirty="0" smtClean="0">
                <a:latin typeface="Helvetica" pitchFamily="-105" charset="0"/>
              </a:rPr>
              <a:t/>
            </a:r>
            <a:br>
              <a:rPr lang="en-US" sz="2800" dirty="0" smtClean="0">
                <a:latin typeface="Helvetica" pitchFamily="-105" charset="0"/>
              </a:rPr>
            </a:br>
            <a:r>
              <a:rPr lang="en-US" sz="2800" dirty="0" smtClean="0">
                <a:latin typeface="Helvetica" pitchFamily="-105" charset="0"/>
              </a:rPr>
              <a:t>	</a:t>
            </a:r>
            <a:endParaRPr lang="en-US" sz="2000" dirty="0" smtClean="0">
              <a:latin typeface="Helvetica" pitchFamily="-105" charset="0"/>
            </a:endParaRPr>
          </a:p>
          <a:p>
            <a:r>
              <a:rPr lang="en-US" dirty="0" smtClean="0">
                <a:latin typeface="Helvetica" pitchFamily="-105" charset="0"/>
              </a:rPr>
              <a:t>Bob Reese representing Commissioners</a:t>
            </a: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Baden-Powell's Mess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380" y="1289304"/>
            <a:ext cx="5349240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Surbau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9416" y="1291431"/>
            <a:ext cx="5225167" cy="4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-105" charset="0"/>
              </a:rPr>
              <a:t>COMMISSIONER</a:t>
            </a:r>
            <a:br>
              <a:rPr lang="en-US" dirty="0" smtClean="0">
                <a:latin typeface="Helvetica" pitchFamily="-105" charset="0"/>
              </a:rPr>
            </a:br>
            <a:r>
              <a:rPr lang="en-US" dirty="0" smtClean="0">
                <a:latin typeface="Helvetica" pitchFamily="-105" charset="0"/>
              </a:rPr>
              <a:t>Training Updates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331C9-5FC4-42B5-A6C3-F09C45E02CF1}" type="slidenum">
              <a:rPr lang="en-US"/>
              <a:pPr/>
              <a:t>4</a:t>
            </a:fld>
            <a:endParaRPr lang="en-US"/>
          </a:p>
        </p:txBody>
      </p:sp>
      <p:pic>
        <p:nvPicPr>
          <p:cNvPr id="5" name="Picture 4" descr="GeneralCommiss_4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143" b="2027"/>
          <a:stretch>
            <a:fillRect/>
          </a:stretch>
        </p:blipFill>
        <p:spPr>
          <a:xfrm>
            <a:off x="3810000" y="1981200"/>
            <a:ext cx="3717055" cy="3849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408238" y="3429000"/>
            <a:ext cx="6735762" cy="2468563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latin typeface="Helvetica" pitchFamily="-105" charset="0"/>
              </a:rPr>
              <a:t>•	December 14, 2013 – </a:t>
            </a:r>
            <a:r>
              <a:rPr lang="en-US" sz="2000" dirty="0" smtClean="0">
                <a:latin typeface="Helvetica" pitchFamily="-105" charset="0"/>
              </a:rPr>
              <a:t>Sponsored by A4</a:t>
            </a:r>
            <a:r>
              <a:rPr lang="en-US" sz="2800" dirty="0" smtClean="0">
                <a:latin typeface="Helvetica" pitchFamily="-105" charset="0"/>
              </a:rPr>
              <a:t/>
            </a:r>
            <a:br>
              <a:rPr lang="en-US" sz="2800" dirty="0" smtClean="0">
                <a:latin typeface="Helvetica" pitchFamily="-105" charset="0"/>
              </a:rPr>
            </a:br>
            <a:r>
              <a:rPr lang="en-US" sz="2800" dirty="0" smtClean="0">
                <a:latin typeface="Helvetica" pitchFamily="-105" charset="0"/>
              </a:rPr>
              <a:t>8:30 AM @ Pittsburgh Office</a:t>
            </a:r>
            <a:br>
              <a:rPr lang="en-US" sz="2800" dirty="0" smtClean="0">
                <a:latin typeface="Helvetica" pitchFamily="-105" charset="0"/>
              </a:rPr>
            </a:br>
            <a:r>
              <a:rPr lang="en-US" sz="2800" dirty="0" smtClean="0">
                <a:latin typeface="Helvetica" pitchFamily="-105" charset="0"/>
              </a:rPr>
              <a:t>	</a:t>
            </a:r>
            <a:endParaRPr lang="en-US" sz="2000" dirty="0" smtClean="0">
              <a:latin typeface="Helvetica" pitchFamily="-105" charset="0"/>
            </a:endParaRPr>
          </a:p>
          <a:p>
            <a:r>
              <a:rPr lang="en-US" smtClean="0">
                <a:latin typeface="Helvetica" pitchFamily="-105" charset="0"/>
              </a:rPr>
              <a:t>February </a:t>
            </a:r>
            <a:r>
              <a:rPr lang="en-US" smtClean="0">
                <a:latin typeface="Helvetica" pitchFamily="-105" charset="0"/>
              </a:rPr>
              <a:t>15 </a:t>
            </a:r>
            <a:r>
              <a:rPr lang="en-US" dirty="0" smtClean="0">
                <a:latin typeface="Helvetica" pitchFamily="-105" charset="0"/>
              </a:rPr>
              <a:t>– </a:t>
            </a:r>
            <a:r>
              <a:rPr lang="en-US" sz="2000" dirty="0" smtClean="0">
                <a:latin typeface="Helvetica" pitchFamily="-105" charset="0"/>
              </a:rPr>
              <a:t>Sponsored by Area 2</a:t>
            </a:r>
            <a:br>
              <a:rPr lang="en-US" sz="2000" dirty="0" smtClean="0">
                <a:latin typeface="Helvetica" pitchFamily="-105" charset="0"/>
              </a:rPr>
            </a:br>
            <a:r>
              <a:rPr lang="en-US" sz="2000" dirty="0" smtClean="0">
                <a:latin typeface="Helvetica" pitchFamily="-105" charset="0"/>
              </a:rPr>
              <a:t>8:30 AM in Cranberry, PA </a:t>
            </a:r>
            <a:r>
              <a:rPr lang="en-US" sz="2000" b="0" dirty="0" smtClean="0">
                <a:latin typeface="Helvetica" pitchFamily="-105" charset="0"/>
              </a:rPr>
              <a:t>(location TBD)</a:t>
            </a: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5</a:t>
            </a:fld>
            <a:endParaRPr lang="en-US"/>
          </a:p>
        </p:txBody>
      </p:sp>
      <p:pic>
        <p:nvPicPr>
          <p:cNvPr id="6" name="Picture 5" descr="FLASH Basic Training II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2079" y="381000"/>
            <a:ext cx="2669721" cy="2367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79638" y="457200"/>
            <a:ext cx="67357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200" dirty="0" smtClean="0">
                <a:solidFill>
                  <a:srgbClr val="FFFF00"/>
                </a:solidFill>
                <a:latin typeface="Helvetica" pitchFamily="-105" charset="0"/>
              </a:rPr>
              <a:t>Survey Monkey</a:t>
            </a:r>
          </a:p>
          <a:p>
            <a:pPr marL="0" indent="0">
              <a:buFont typeface="Arial" charset="0"/>
              <a:buNone/>
            </a:pPr>
            <a:endParaRPr lang="en-US" sz="3200" dirty="0" smtClean="0">
              <a:solidFill>
                <a:srgbClr val="FFFF00"/>
              </a:solidFill>
              <a:latin typeface="Helvetica" pitchFamily="-105" charset="0"/>
            </a:endParaRPr>
          </a:p>
          <a:p>
            <a:pPr marL="0" indent="0">
              <a:buFont typeface="Arial" charset="0"/>
              <a:buNone/>
            </a:pPr>
            <a:endParaRPr lang="en-US" sz="3200" dirty="0">
              <a:solidFill>
                <a:srgbClr val="FFFF00"/>
              </a:solidFill>
              <a:latin typeface="Helvetica" pitchFamily="-105" charset="0"/>
            </a:endParaRPr>
          </a:p>
          <a:p>
            <a:r>
              <a:rPr lang="en-US" sz="2800" dirty="0">
                <a:latin typeface="Helvetica" pitchFamily="-105" charset="0"/>
              </a:rPr>
              <a:t>7 out of 25 responded (28%)</a:t>
            </a:r>
          </a:p>
          <a:p>
            <a:pPr marL="0" indent="0">
              <a:buNone/>
            </a:pPr>
            <a:endParaRPr lang="en-US" sz="2800" dirty="0" smtClean="0">
              <a:latin typeface="Helvetica" pitchFamily="-105" charset="0"/>
            </a:endParaRPr>
          </a:p>
          <a:p>
            <a:r>
              <a:rPr lang="en-US" sz="2800" dirty="0" smtClean="0">
                <a:latin typeface="Helvetica" pitchFamily="-105" charset="0"/>
              </a:rPr>
              <a:t>Newsletter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Print &amp; distribute					1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Forward via e-mail				5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Content isn’t useful				1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Don’t have time to read			1</a:t>
            </a:r>
          </a:p>
          <a:p>
            <a:pPr marL="0" indent="0">
              <a:buNone/>
            </a:pPr>
            <a:r>
              <a:rPr lang="en-US" dirty="0" smtClean="0">
                <a:latin typeface="Helvetica" pitchFamily="-105" charset="0"/>
              </a:rPr>
              <a:t/>
            </a:r>
            <a:br>
              <a:rPr lang="en-US" dirty="0" smtClean="0">
                <a:latin typeface="Helvetica" pitchFamily="-105" charset="0"/>
              </a:rPr>
            </a:br>
            <a:r>
              <a:rPr lang="en-US" dirty="0" smtClean="0">
                <a:latin typeface="Helvetica" pitchFamily="-105" charset="0"/>
              </a:rPr>
              <a:t>	</a:t>
            </a: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75" y="95250"/>
            <a:ext cx="22860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79638" y="457200"/>
            <a:ext cx="67357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200" dirty="0" smtClean="0">
                <a:solidFill>
                  <a:srgbClr val="FFFF00"/>
                </a:solidFill>
                <a:latin typeface="Helvetica" pitchFamily="-105" charset="0"/>
              </a:rPr>
              <a:t>Survey Monkey</a:t>
            </a:r>
          </a:p>
          <a:p>
            <a:pPr marL="0" indent="0">
              <a:buFont typeface="Arial" charset="0"/>
              <a:buNone/>
            </a:pPr>
            <a:endParaRPr lang="en-US" sz="3200" dirty="0" smtClean="0">
              <a:solidFill>
                <a:srgbClr val="FFFF00"/>
              </a:solidFill>
              <a:latin typeface="Helvetica" pitchFamily="-105" charset="0"/>
            </a:endParaRPr>
          </a:p>
          <a:p>
            <a:pPr marL="0" indent="0">
              <a:buFont typeface="Arial" charset="0"/>
              <a:buNone/>
            </a:pPr>
            <a:endParaRPr lang="en-US" sz="3200" dirty="0">
              <a:solidFill>
                <a:srgbClr val="FFFF00"/>
              </a:solidFill>
              <a:latin typeface="Helvetica" pitchFamily="-105" charset="0"/>
            </a:endParaRPr>
          </a:p>
          <a:p>
            <a:r>
              <a:rPr lang="en-US" sz="2800" dirty="0">
                <a:latin typeface="Helvetica" pitchFamily="-105" charset="0"/>
              </a:rPr>
              <a:t>7 out of 25 responded (28</a:t>
            </a:r>
            <a:r>
              <a:rPr lang="en-US" sz="2800" dirty="0" smtClean="0">
                <a:latin typeface="Helvetica" pitchFamily="-105" charset="0"/>
              </a:rPr>
              <a:t>%)</a:t>
            </a:r>
          </a:p>
          <a:p>
            <a:pPr marL="0" indent="0">
              <a:buNone/>
            </a:pPr>
            <a:endParaRPr lang="en-US" sz="2800" dirty="0" smtClean="0">
              <a:latin typeface="Helvetica" pitchFamily="-105" charset="0"/>
            </a:endParaRPr>
          </a:p>
          <a:p>
            <a:r>
              <a:rPr lang="en-US" sz="2800" dirty="0" smtClean="0">
                <a:latin typeface="Helvetica" pitchFamily="-105" charset="0"/>
              </a:rPr>
              <a:t>Commissioner-BSA.org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Check the website every month		5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Refer others to website				5</a:t>
            </a:r>
            <a:br>
              <a:rPr lang="en-US" dirty="0" smtClean="0">
                <a:latin typeface="Helvetica" pitchFamily="-105" charset="0"/>
              </a:rPr>
            </a:br>
            <a:r>
              <a:rPr lang="en-US" dirty="0" smtClean="0">
                <a:latin typeface="Helvetica" pitchFamily="-105" charset="0"/>
              </a:rPr>
              <a:t>	</a:t>
            </a: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75" y="95250"/>
            <a:ext cx="22860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8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79638" y="457200"/>
            <a:ext cx="67357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200" dirty="0" smtClean="0">
                <a:solidFill>
                  <a:srgbClr val="FFFF00"/>
                </a:solidFill>
                <a:latin typeface="Helvetica" pitchFamily="-105" charset="0"/>
              </a:rPr>
              <a:t>Survey Monkey</a:t>
            </a:r>
          </a:p>
          <a:p>
            <a:pPr marL="0" indent="0">
              <a:buFont typeface="Arial" charset="0"/>
              <a:buNone/>
            </a:pPr>
            <a:endParaRPr lang="en-US" sz="3200" dirty="0" smtClean="0">
              <a:solidFill>
                <a:srgbClr val="FFFF00"/>
              </a:solidFill>
              <a:latin typeface="Helvetica" pitchFamily="-105" charset="0"/>
            </a:endParaRPr>
          </a:p>
          <a:p>
            <a:pPr marL="0" indent="0">
              <a:buFont typeface="Arial" charset="0"/>
              <a:buNone/>
            </a:pPr>
            <a:endParaRPr lang="en-US" sz="3200" dirty="0">
              <a:solidFill>
                <a:srgbClr val="FFFF00"/>
              </a:solidFill>
              <a:latin typeface="Helvetica" pitchFamily="-105" charset="0"/>
            </a:endParaRPr>
          </a:p>
          <a:p>
            <a:r>
              <a:rPr lang="en-US" sz="2800" dirty="0" smtClean="0">
                <a:latin typeface="Helvetica" pitchFamily="-105" charset="0"/>
              </a:rPr>
              <a:t>7 out of 25 responded (28%)</a:t>
            </a:r>
          </a:p>
          <a:p>
            <a:pPr marL="0" indent="0">
              <a:buNone/>
            </a:pPr>
            <a:endParaRPr lang="en-US" sz="2800" dirty="0" smtClean="0">
              <a:latin typeface="Helvetica" pitchFamily="-105" charset="0"/>
            </a:endParaRPr>
          </a:p>
          <a:p>
            <a:r>
              <a:rPr lang="en-US" sz="2800" dirty="0" smtClean="0">
                <a:latin typeface="Helvetica" pitchFamily="-105" charset="0"/>
              </a:rPr>
              <a:t>Monthly Cabinet Training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Training is useful &amp; relevant			7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Use the materials with my staff		7</a:t>
            </a:r>
            <a:br>
              <a:rPr lang="en-US" dirty="0" smtClean="0">
                <a:latin typeface="Helvetica" pitchFamily="-105" charset="0"/>
              </a:rPr>
            </a:br>
            <a:r>
              <a:rPr lang="en-US" dirty="0" smtClean="0">
                <a:latin typeface="Helvetica" pitchFamily="-105" charset="0"/>
              </a:rPr>
              <a:t>	</a:t>
            </a: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75" y="95250"/>
            <a:ext cx="22860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256949" y="2286000"/>
            <a:ext cx="6735762" cy="4038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  <a:latin typeface="Helvetica" pitchFamily="-105" charset="0"/>
              </a:rPr>
              <a:t>New “Stuff”</a:t>
            </a:r>
          </a:p>
          <a:p>
            <a:r>
              <a:rPr lang="en-US" sz="2800" dirty="0" smtClean="0">
                <a:latin typeface="Helvetica" pitchFamily="-105" charset="0"/>
              </a:rPr>
              <a:t>Scouting University</a:t>
            </a:r>
          </a:p>
          <a:p>
            <a:r>
              <a:rPr lang="en-US" sz="2800" dirty="0" smtClean="0">
                <a:latin typeface="Helvetica" pitchFamily="-105" charset="0"/>
              </a:rPr>
              <a:t>All one Scout Oath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Venturing May 2014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Cub Scouts May 2015</a:t>
            </a:r>
          </a:p>
          <a:p>
            <a:r>
              <a:rPr lang="en-US" dirty="0" smtClean="0">
                <a:latin typeface="Helvetica" pitchFamily="-105" charset="0"/>
              </a:rPr>
              <a:t>NEW Commissioner Toolkit</a:t>
            </a:r>
          </a:p>
          <a:p>
            <a:r>
              <a:rPr lang="en-US" dirty="0" smtClean="0">
                <a:latin typeface="Helvetica" pitchFamily="-105" charset="0"/>
              </a:rPr>
              <a:t>Middle School Explorer Clubs</a:t>
            </a: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r="9412" b="83333"/>
          <a:stretch/>
        </p:blipFill>
        <p:spPr>
          <a:xfrm>
            <a:off x="2150110" y="0"/>
            <a:ext cx="694944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February Commissioner Training&quot;/&gt;&lt;property id=&quot;20148&quot; value=&quot;5&quot;/&gt;&lt;property id=&quot;20184&quot; value=&quot;7&quot;/&gt;&lt;property id=&quot;20224&quot; value=&quot;D:\My Adobe Presentations\February Commissioner Training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Quote of the month:&amp;quot;&quot;/&gt;&lt;property id=&quot;20303&quot; value=&quot;-1&quot;/&gt;&lt;property id=&quot;20307&quot; value=&quot;399&quot;/&gt;&lt;property id=&quot;20309&quot; value=&quot;-1&quot;/&gt;&lt;/object&gt;&lt;object type=&quot;3&quot; unique_id=&quot;10008&quot;&gt;&lt;property id=&quot;20148&quot; value=&quot;5&quot;/&gt;&lt;property id=&quot;20300&quot; value=&quot;Slide 2 - &amp;quot;COMMISSIONER&amp;#x0D;&amp;#x0A;Training Updates&amp;quot;&quot;/&gt;&lt;property id=&quot;20303&quot; value=&quot;-1&quot;/&gt;&lt;property id=&quot;20307&quot; value=&quot;400&quot;/&gt;&lt;property id=&quot;20309&quot; value=&quot;-1&quot;/&gt;&lt;/object&gt;&lt;object type=&quot;3&quot; unique_id=&quot;10009&quot;&gt;&lt;property id=&quot;20148&quot; value=&quot;5&quot;/&gt;&lt;property id=&quot;20300&quot; value=&quot;Slide 3&quot;/&gt;&lt;property id=&quot;20303&quot; value=&quot;-1&quot;/&gt;&lt;property id=&quot;20307&quot; value=&quot;402&quot;/&gt;&lt;property id=&quot;20309&quot; value=&quot;-1&quot;/&gt;&lt;/object&gt;&lt;object type=&quot;3&quot; unique_id=&quot;10011&quot;&gt;&lt;property id=&quot;20148&quot; value=&quot;5&quot;/&gt;&lt;property id=&quot;20300&quot; value=&quot;Slide 5 - &amp;quot;&amp;#x0D;&amp;#x0A;&amp;#x0D;&amp;#x0A;OOOOPS!&amp;#x0D;&amp;#x0A;&amp;#x0D;&amp;#x0A;&amp;quot;&quot;/&gt;&lt;property id=&quot;20303&quot; value=&quot;-1&quot;/&gt;&lt;property id=&quot;20307&quot; value=&quot;418&quot;/&gt;&lt;property id=&quot;20309&quot; value=&quot;-1&quot;/&gt;&lt;/object&gt;&lt;object type=&quot;3&quot; unique_id=&quot;10766&quot;&gt;&lt;property id=&quot;20148&quot; value=&quot;5&quot;/&gt;&lt;property id=&quot;20300&quot; value=&quot;Slide 7&quot;/&gt;&lt;property id=&quot;20307&quot; value=&quot;453&quot;/&gt;&lt;/object&gt;&lt;object type=&quot;3&quot; unique_id=&quot;12154&quot;&gt;&lt;property id=&quot;20148&quot; value=&quot;5&quot;/&gt;&lt;property id=&quot;20300&quot; value=&quot;Slide 6&quot;/&gt;&lt;property id=&quot;20307&quot; value=&quot;481&quot;/&gt;&lt;/object&gt;&lt;object type=&quot;3&quot; unique_id=&quot;12566&quot;&gt;&lt;property id=&quot;20148&quot; value=&quot;5&quot;/&gt;&lt;property id=&quot;20300&quot; value=&quot;Slide 9 - &amp;quot;Membership Standards&amp;amp;#x09;&amp;quot;&quot;/&gt;&lt;property id=&quot;20307&quot; value=&quot;483&quot;/&gt;&lt;/object&gt;&lt;object type=&quot;3&quot; unique_id=&quot;16317&quot;&gt;&lt;property id=&quot;20148&quot; value=&quot;5&quot;/&gt;&lt;property id=&quot;20300&quot; value=&quot;Slide 8&quot;/&gt;&lt;property id=&quot;20307&quot; value=&quot;482&quot;/&gt;&lt;/object&gt;&lt;object type=&quot;3&quot; unique_id=&quot;16318&quot;&gt;&lt;property id=&quot;20148&quot; value=&quot;5&quot;/&gt;&lt;property id=&quot;20300&quot; value=&quot;Slide 10&quot;/&gt;&lt;property id=&quot;20307&quot; value=&quot;484&quot;/&gt;&lt;/object&gt;&lt;object type=&quot;3&quot; unique_id=&quot;16319&quot;&gt;&lt;property id=&quot;20148&quot; value=&quot;5&quot;/&gt;&lt;property id=&quot;20300&quot; value=&quot;Slide 11 - &amp;quot;The Commissioner Role&amp;quot;&quot;/&gt;&lt;property id=&quot;20307&quot; value=&quot;485&quot;/&gt;&lt;/object&gt;&lt;object type=&quot;3&quot; unique_id=&quot;16320&quot;&gt;&lt;property id=&quot;20148&quot; value=&quot;5&quot;/&gt;&lt;property id=&quot;20300&quot; value=&quot;Slide 12 - &amp;quot;What is a “Charter”&amp;quot;&quot;/&gt;&lt;property id=&quot;20307&quot; value=&quot;486&quot;/&gt;&lt;/object&gt;&lt;object type=&quot;3&quot; unique_id=&quot;16321&quot;&gt;&lt;property id=&quot;20148&quot; value=&quot;5&quot;/&gt;&lt;property id=&quot;20300&quot; value=&quot;Slide 13 - &amp;quot;Why Re-charter&amp;quot;&quot;/&gt;&lt;property id=&quot;20307&quot; value=&quot;487&quot;/&gt;&lt;/object&gt;&lt;object type=&quot;3&quot; unique_id=&quot;16322&quot;&gt;&lt;property id=&quot;20148&quot; value=&quot;5&quot;/&gt;&lt;property id=&quot;20300&quot; value=&quot;Slide 14 - &amp;quot;Why this Training?!  (again)&amp;quot;&quot;/&gt;&lt;property id=&quot;20307&quot; value=&quot;488&quot;/&gt;&lt;/object&gt;&lt;object type=&quot;3&quot; unique_id=&quot;16323&quot;&gt;&lt;property id=&quot;20148&quot; value=&quot;5&quot;/&gt;&lt;property id=&quot;20300&quot; value=&quot;Slide 15 - &amp;quot;Aligns with 4 Focus Areas&amp;quot;&quot;/&gt;&lt;property id=&quot;20307&quot; value=&quot;489&quot;/&gt;&lt;/object&gt;&lt;object type=&quot;3&quot; unique_id=&quot;16324&quot;&gt;&lt;property id=&quot;20148&quot; value=&quot;5&quot;/&gt;&lt;property id=&quot;20300&quot; value=&quot;Slide 16 - &amp;quot;Renewal Packet Contents&amp;quot;&quot;/&gt;&lt;property id=&quot;20307&quot; value=&quot;490&quot;/&gt;&lt;/object&gt;&lt;object type=&quot;3&quot; unique_id=&quot;16325&quot;&gt;&lt;property id=&quot;20148&quot; value=&quot;5&quot;/&gt;&lt;property id=&quot;20300&quot; value=&quot;Slide 17 - &amp;quot;Charter Renewal Time Line&amp;quot;&quot;/&gt;&lt;property id=&quot;20307&quot; value=&quot;491&quot;/&gt;&lt;/object&gt;&lt;object type=&quot;3&quot; unique_id=&quot;16326&quot;&gt;&lt;property id=&quot;20148&quot; value=&quot;5&quot;/&gt;&lt;property id=&quot;20300&quot; value=&quot;Slide 18 - &amp;quot;Process&amp;quot;&quot;/&gt;&lt;property id=&quot;20307&quot; value=&quot;492&quot;/&gt;&lt;/object&gt;&lt;object type=&quot;3&quot; unique_id=&quot;16327&quot;&gt;&lt;property id=&quot;20148&quot; value=&quot;5&quot;/&gt;&lt;property id=&quot;20300&quot; value=&quot;Slide 19 - &amp;quot;Process&amp;quot;&quot;/&gt;&lt;property id=&quot;20307&quot; value=&quot;493&quot;/&gt;&lt;/object&gt;&lt;object type=&quot;3&quot; unique_id=&quot;16328&quot;&gt;&lt;property id=&quot;20148&quot; value=&quot;5&quot;/&gt;&lt;property id=&quot;20300&quot; value=&quot;Slide 20 - &amp;quot;Process&amp;quot;&quot;/&gt;&lt;property id=&quot;20307&quot; value=&quot;494&quot;/&gt;&lt;/object&gt;&lt;object type=&quot;3&quot; unique_id=&quot;16329&quot;&gt;&lt;property id=&quot;20148&quot; value=&quot;5&quot;/&gt;&lt;property id=&quot;20300&quot; value=&quot;Slide 21 - &amp;quot;Process&amp;quot;&quot;/&gt;&lt;property id=&quot;20307&quot; value=&quot;495&quot;/&gt;&lt;/object&gt;&lt;object type=&quot;3&quot; unique_id=&quot;16330&quot;&gt;&lt;property id=&quot;20148&quot; value=&quot;5&quot;/&gt;&lt;property id=&quot;20300&quot; value=&quot;Slide 22 - &amp;quot;Internet Re-chartering&amp;quot;&quot;/&gt;&lt;property id=&quot;20307&quot; value=&quot;496&quot;/&gt;&lt;/object&gt;&lt;object type=&quot;3&quot; unique_id=&quot;16331&quot;&gt;&lt;property id=&quot;20148&quot; value=&quot;5&quot;/&gt;&lt;property id=&quot;20300&quot; value=&quot;Slide 23 - &amp;quot;Internet Re-chartering&amp;quot;&quot;/&gt;&lt;property id=&quot;20307&quot; value=&quot;497&quot;/&gt;&lt;/object&gt;&lt;object type=&quot;3&quot; unique_id=&quot;16332&quot;&gt;&lt;property id=&quot;20148&quot; value=&quot;5&quot;/&gt;&lt;property id=&quot;20300&quot; value=&quot;Slide 24 - &amp;quot;Internet Re-chartering&amp;quot;&quot;/&gt;&lt;property id=&quot;20307&quot; value=&quot;498&quot;/&gt;&lt;/object&gt;&lt;object type=&quot;3&quot; unique_id=&quot;16333&quot;&gt;&lt;property id=&quot;20148&quot; value=&quot;5&quot;/&gt;&lt;property id=&quot;20300&quot; value=&quot;Slide 25 - &amp;quot;Internet Re-chartering&amp;quot;&quot;/&gt;&lt;property id=&quot;20307&quot; value=&quot;499&quot;/&gt;&lt;/object&gt;&lt;object type=&quot;3&quot; unique_id=&quot;16334&quot;&gt;&lt;property id=&quot;20148&quot; value=&quot;5&quot;/&gt;&lt;property id=&quot;20300&quot; value=&quot;Slide 26 - &amp;quot;Availability&amp;quot;&quot;/&gt;&lt;property id=&quot;20307&quot; value=&quot;500&quot;/&gt;&lt;/object&gt;&lt;object type=&quot;3&quot; unique_id=&quot;16335&quot;&gt;&lt;property id=&quot;20148&quot; value=&quot;5&quot;/&gt;&lt;property id=&quot;20300&quot; value=&quot;Slide 27&quot;/&gt;&lt;property id=&quot;20307&quot; value=&quot;501&quot;/&gt;&lt;/object&gt;&lt;object type=&quot;3&quot; unique_id=&quot;16336&quot;&gt;&lt;property id=&quot;20148&quot; value=&quot;5&quot;/&gt;&lt;property id=&quot;20300&quot; value=&quot;Slide 28 - &amp;quot;Missing required positions&amp;quot;&quot;/&gt;&lt;property id=&quot;20307&quot; value=&quot;502&quot;/&gt;&lt;/object&gt;&lt;object type=&quot;3&quot; unique_id=&quot;16337&quot;&gt;&lt;property id=&quot;20148&quot; value=&quot;5&quot;/&gt;&lt;property id=&quot;20300&quot; value=&quot;Slide 29 - &amp;quot;Charter &amp;amp; apps not signed&amp;quot;&quot;/&gt;&lt;property id=&quot;20307&quot; value=&quot;503&quot;/&gt;&lt;/object&gt;&lt;object type=&quot;3&quot; unique_id=&quot;16338&quot;&gt;&lt;property id=&quot;20148&quot; value=&quot;5&quot;/&gt;&lt;property id=&quot;20300&quot; value=&quot;Slide 30 - &amp;quot;No Apps for New Youth/Adults&amp;quot;&quot;/&gt;&lt;property id=&quot;20307&quot; value=&quot;504&quot;/&gt;&lt;/object&gt;&lt;object type=&quot;3&quot; unique_id=&quot;16339&quot;&gt;&lt;property id=&quot;20148&quot; value=&quot;5&quot;/&gt;&lt;property id=&quot;20300&quot; value=&quot;Slide 31 - &amp;quot;Adults Not Providing SS#&amp;quot;&quot;/&gt;&lt;property id=&quot;20307&quot; value=&quot;505&quot;/&gt;&lt;/object&gt;&lt;object type=&quot;3&quot; unique_id=&quot;16340&quot;&gt;&lt;property id=&quot;20148&quot; value=&quot;5&quot;/&gt;&lt;property id=&quot;20300&quot; value=&quot;Slide 32 - &amp;quot;Too Many Multiple Positions&amp;quot;&quot;/&gt;&lt;property id=&quot;20307&quot; value=&quot;506&quot;/&gt;&lt;/object&gt;&lt;object type=&quot;3&quot; unique_id=&quot;16341&quot;&gt;&lt;property id=&quot;20148&quot; value=&quot;5&quot;/&gt;&lt;property id=&quot;20300&quot; value=&quot;Slide 33 - &amp;quot;People Multiple Out of Program&amp;quot;&quot;/&gt;&lt;property id=&quot;20307&quot; value=&quot;507&quot;/&gt;&lt;/object&gt;&lt;object type=&quot;3&quot; unique_id=&quot;16342&quot;&gt;&lt;property id=&quot;20148&quot; value=&quot;5&quot;/&gt;&lt;property id=&quot;20300&quot; value=&quot;Slide 34 - &amp;quot;Information Input&amp;quot;&quot;/&gt;&lt;property id=&quot;20307&quot; value=&quot;508&quot;/&gt;&lt;/object&gt;&lt;object type=&quot;3&quot; unique_id=&quot;16343&quot;&gt;&lt;property id=&quot;20148&quot; value=&quot;5&quot;/&gt;&lt;property id=&quot;20300&quot; value=&quot;Slide 35 - &amp;quot;Information Input&amp;quot;&quot;/&gt;&lt;property id=&quot;20307&quot; value=&quot;509&quot;/&gt;&lt;/object&gt;&lt;object type=&quot;3&quot; unique_id=&quot;16344&quot;&gt;&lt;property id=&quot;20148&quot; value=&quot;5&quot;/&gt;&lt;property id=&quot;20300&quot; value=&quot;Slide 36 - &amp;quot;No Follow-up with Drops&amp;quot;&quot;/&gt;&lt;property id=&quot;20307&quot; value=&quot;510&quot;/&gt;&lt;/object&gt;&lt;object type=&quot;3&quot; unique_id=&quot;16345&quot;&gt;&lt;property id=&quot;20148&quot; value=&quot;5&quot;/&gt;&lt;property id=&quot;20300&quot; value=&quot;Slide 37&quot;/&gt;&lt;property id=&quot;20307&quot; value=&quot;511&quot;/&gt;&lt;/object&gt;&lt;object type=&quot;3&quot; unique_id=&quot;16346&quot;&gt;&lt;property id=&quot;20148&quot; value=&quot;5&quot;/&gt;&lt;property id=&quot;20300&quot; value=&quot;Slide 38 - &amp;quot;Check New Member Status&amp;quot;&quot;/&gt;&lt;property id=&quot;20307&quot; value=&quot;512&quot;/&gt;&lt;/object&gt;&lt;object type=&quot;3&quot; unique_id=&quot;16347&quot;&gt;&lt;property id=&quot;20148&quot; value=&quot;5&quot;/&gt;&lt;property id=&quot;20300&quot; value=&quot;Slide 40 - &amp;quot;Stage Status&amp;quot;&quot;/&gt;&lt;property id=&quot;20307&quot; value=&quot;513&quot;/&gt;&lt;/object&gt;&lt;object type=&quot;3&quot; unique_id=&quot;16348&quot;&gt;&lt;property id=&quot;20148&quot; value=&quot;5&quot;/&gt;&lt;property id=&quot;20300&quot; value=&quot;Slide 41 - &amp;quot;Use Your “Tools”&amp;quot;&quot;/&gt;&lt;property id=&quot;20307&quot; value=&quot;514&quot;/&gt;&lt;/object&gt;&lt;object type=&quot;3&quot; unique_id=&quot;16349&quot;&gt;&lt;property id=&quot;20148&quot; value=&quot;5&quot;/&gt;&lt;property id=&quot;20300&quot; value=&quot;Slide 42 - &amp;quot;LHC - Free Advancement&amp;quot;&quot;/&gt;&lt;property id=&quot;20307&quot; value=&quot;515&quot;/&gt;&lt;/object&gt;&lt;object type=&quot;3&quot; unique_id=&quot;16350&quot;&gt;&lt;property id=&quot;20148&quot; value=&quot;5&quot;/&gt;&lt;property id=&quot;20300&quot; value=&quot;Slide 43 - &amp;quot;Incentive?&amp;quot;&quot;/&gt;&lt;property id=&quot;20307&quot; value=&quot;516&quot;/&gt;&lt;/object&gt;&lt;object type=&quot;3&quot; unique_id=&quot;16351&quot;&gt;&lt;property id=&quot;20148&quot; value=&quot;5&quot;/&gt;&lt;property id=&quot;20300&quot; value=&quot;Slide 44 - &amp;quot;Fees – NOTE CHANGE!&amp;quot;&quot;/&gt;&lt;property id=&quot;20307&quot; value=&quot;517&quot;/&gt;&lt;/object&gt;&lt;object type=&quot;3&quot; unique_id=&quot;16352&quot;&gt;&lt;property id=&quot;20148&quot; value=&quot;5&quot;/&gt;&lt;property id=&quot;20300&quot; value=&quot;Slide 45 - &amp;quot;Fees&amp;quot;&quot;/&gt;&lt;property id=&quot;20307&quot; value=&quot;518&quot;/&gt;&lt;/object&gt;&lt;object type=&quot;3&quot; unique_id=&quot;16353&quot;&gt;&lt;property id=&quot;20148&quot; value=&quot;5&quot;/&gt;&lt;property id=&quot;20300&quot; value=&quot;Slide 46 - &amp;quot;Journey to Excellence&amp;quot;&quot;/&gt;&lt;property id=&quot;20307&quot; value=&quot;519&quot;/&gt;&lt;/object&gt;&lt;object type=&quot;3&quot; unique_id=&quot;16354&quot;&gt;&lt;property id=&quot;20148&quot; value=&quot;5&quot;/&gt;&lt;property id=&quot;20300&quot; value=&quot;Slide 47 - &amp;quot;Youth Protection Begins with “YOU”&amp;quot;&quot;/&gt;&lt;property id=&quot;20307&quot; value=&quot;520&quot;/&gt;&lt;/object&gt;&lt;object type=&quot;3&quot; unique_id=&quot;16355&quot;&gt;&lt;property id=&quot;20148&quot; value=&quot;5&quot;/&gt;&lt;property id=&quot;20300&quot; value=&quot;Slide 48 - &amp;quot;Update E-mails in System&amp;quot;&quot;/&gt;&lt;property id=&quot;20307&quot; value=&quot;521&quot;/&gt;&lt;/object&gt;&lt;object type=&quot;3&quot; unique_id=&quot;16356&quot;&gt;&lt;property id=&quot;20148&quot; value=&quot;5&quot;/&gt;&lt;property id=&quot;20300&quot; value=&quot;Slide 49 - &amp;quot;The Best “Tool”&amp;quot;&quot;/&gt;&lt;property id=&quot;20307&quot; value=&quot;522&quot;/&gt;&lt;/object&gt;&lt;object type=&quot;3&quot; unique_id=&quot;16357&quot;&gt;&lt;property id=&quot;20148&quot; value=&quot;5&quot;/&gt;&lt;property id=&quot;20300&quot; value=&quot;Slide 50 - &amp;quot;Consider a Turn-in Event&amp;quot;&quot;/&gt;&lt;property id=&quot;20307&quot; value=&quot;523&quot;/&gt;&lt;/object&gt;&lt;object type=&quot;3&quot; unique_id=&quot;16358&quot;&gt;&lt;property id=&quot;20148&quot; value=&quot;5&quot;/&gt;&lt;property id=&quot;20300&quot; value=&quot;Slide 52 - &amp;quot;2 Principles to Ensure Success&amp;quot;&quot;/&gt;&lt;property id=&quot;20307&quot; value=&quot;524&quot;/&gt;&lt;/object&gt;&lt;object type=&quot;3&quot; unique_id=&quot;16359&quot;&gt;&lt;property id=&quot;20148&quot; value=&quot;5&quot;/&gt;&lt;property id=&quot;20300&quot; value=&quot;Slide 53&quot;/&gt;&lt;property id=&quot;20307&quot; value=&quot;525&quot;/&gt;&lt;/object&gt;&lt;object type=&quot;3&quot; unique_id=&quot;16693&quot;&gt;&lt;property id=&quot;20148&quot; value=&quot;5&quot;/&gt;&lt;property id=&quot;20300&quot; value=&quot;Slide 4&quot;/&gt;&lt;property id=&quot;20307&quot; value=&quot;526&quot;/&gt;&lt;/object&gt;&lt;object type=&quot;3&quot; unique_id=&quot;16694&quot;&gt;&lt;property id=&quot;20148&quot; value=&quot;5&quot;/&gt;&lt;property id=&quot;20300&quot; value=&quot;Slide 39 - &amp;quot;Communicate&amp;quot;&quot;/&gt;&lt;property id=&quot;20307&quot; value=&quot;528&quot;/&gt;&lt;/object&gt;&lt;object type=&quot;3&quot; unique_id=&quot;16695&quot;&gt;&lt;property id=&quot;20148&quot; value=&quot;5&quot;/&gt;&lt;property id=&quot;20300&quot; value=&quot;Slide 51 - &amp;quot;Council Turn-in Event&amp;quot;&quot;/&gt;&lt;property id=&quot;20307&quot; value=&quot;527&quot;/&gt;&lt;/object&gt;&lt;/object&gt;&lt;object type=&quot;4&quot; unique_id=&quot;10122&quot;&gt;&lt;/object&gt;&lt;object type=&quot;10&quot; unique_id=&quot;10185&quot;&gt;&lt;object type=&quot;11&quot; unique_id=&quot;10186&quot;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2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0.xml><?xml version="1.0" encoding="utf-8"?>
<a:theme xmlns:a="http://schemas.openxmlformats.org/drawingml/2006/main" name="3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2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0.xml><?xml version="1.0" encoding="utf-8"?>
<a:theme xmlns:a="http://schemas.openxmlformats.org/drawingml/2006/main" name="4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5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6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3321</TotalTime>
  <Words>314</Words>
  <Application>Microsoft Office PowerPoint</Application>
  <PresentationFormat>On-screen Show (4:3)</PresentationFormat>
  <Paragraphs>110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80</vt:i4>
      </vt:variant>
      <vt:variant>
        <vt:lpstr>Slide Titles</vt:lpstr>
      </vt:variant>
      <vt:variant>
        <vt:i4>12</vt:i4>
      </vt:variant>
    </vt:vector>
  </HeadingPairs>
  <TitlesOfParts>
    <vt:vector size="101" baseType="lpstr">
      <vt:lpstr>ＭＳ Ｐゴシック</vt:lpstr>
      <vt:lpstr>Arial</vt:lpstr>
      <vt:lpstr>Arial Black</vt:lpstr>
      <vt:lpstr>Calibri</vt:lpstr>
      <vt:lpstr>Helvetica</vt:lpstr>
      <vt:lpstr>Lucida Sans Unicode</vt:lpstr>
      <vt:lpstr>Verdana</vt:lpstr>
      <vt:lpstr>Wingdings 2</vt:lpstr>
      <vt:lpstr>Wingdings 3</vt:lpstr>
      <vt:lpstr>Concourse</vt:lpstr>
      <vt:lpstr>4_Office Theme</vt:lpstr>
      <vt:lpstr>2_Office Theme</vt:lpstr>
      <vt:lpstr>1_Office Theme</vt:lpstr>
      <vt:lpstr>3_Office Theme</vt:lpstr>
      <vt:lpstr>1_Concourse</vt:lpstr>
      <vt:lpstr>2_Concourse</vt:lpstr>
      <vt:lpstr>3_Concourse</vt:lpstr>
      <vt:lpstr>4_Concourse</vt:lpstr>
      <vt:lpstr>5_Concourse</vt:lpstr>
      <vt:lpstr>6_Concourse</vt:lpstr>
      <vt:lpstr>8_Concourse</vt:lpstr>
      <vt:lpstr>9_Concourse</vt:lpstr>
      <vt:lpstr>10_Concourse</vt:lpstr>
      <vt:lpstr>11_Concourse</vt:lpstr>
      <vt:lpstr>12_Concourse</vt:lpstr>
      <vt:lpstr>13_Concourse</vt:lpstr>
      <vt:lpstr>14_Concourse</vt:lpstr>
      <vt:lpstr>15_Concourse</vt:lpstr>
      <vt:lpstr>16_Concourse</vt:lpstr>
      <vt:lpstr>17_Concourse</vt:lpstr>
      <vt:lpstr>18_Concourse</vt:lpstr>
      <vt:lpstr>19_Concourse</vt:lpstr>
      <vt:lpstr>20_Concourse</vt:lpstr>
      <vt:lpstr>7_Concourse</vt:lpstr>
      <vt:lpstr>22_Concourse</vt:lpstr>
      <vt:lpstr>23_Concourse</vt:lpstr>
      <vt:lpstr>24_Concourse</vt:lpstr>
      <vt:lpstr>25_Concourse</vt:lpstr>
      <vt:lpstr>26_Concourse</vt:lpstr>
      <vt:lpstr>27_Concourse</vt:lpstr>
      <vt:lpstr>28_Concourse</vt:lpstr>
      <vt:lpstr>29_Concourse</vt:lpstr>
      <vt:lpstr>30_Concourse</vt:lpstr>
      <vt:lpstr>31_Concourse</vt:lpstr>
      <vt:lpstr>32_Concourse</vt:lpstr>
      <vt:lpstr>33_Concourse</vt:lpstr>
      <vt:lpstr>34_Concourse</vt:lpstr>
      <vt:lpstr>35_Concourse</vt:lpstr>
      <vt:lpstr>36_Concourse</vt:lpstr>
      <vt:lpstr>37_Concourse</vt:lpstr>
      <vt:lpstr>21_Concourse</vt:lpstr>
      <vt:lpstr>38_Concourse</vt:lpstr>
      <vt:lpstr>39_Concourse</vt:lpstr>
      <vt:lpstr>40_Concourse</vt:lpstr>
      <vt:lpstr>41_Concourse</vt:lpstr>
      <vt:lpstr>42_Concourse</vt:lpstr>
      <vt:lpstr>43_Concourse</vt:lpstr>
      <vt:lpstr>44_Concourse</vt:lpstr>
      <vt:lpstr>45_Concourse</vt:lpstr>
      <vt:lpstr>46_Concourse</vt:lpstr>
      <vt:lpstr>47_Concourse</vt:lpstr>
      <vt:lpstr>48_Concourse</vt:lpstr>
      <vt:lpstr>49_Concourse</vt:lpstr>
      <vt:lpstr>50_Concourse</vt:lpstr>
      <vt:lpstr>51_Concourse</vt:lpstr>
      <vt:lpstr>52_Concourse</vt:lpstr>
      <vt:lpstr>53_Concourse</vt:lpstr>
      <vt:lpstr>55_Concourse</vt:lpstr>
      <vt:lpstr>56_Concourse</vt:lpstr>
      <vt:lpstr>57_Concourse</vt:lpstr>
      <vt:lpstr>58_Concourse</vt:lpstr>
      <vt:lpstr>59_Concourse</vt:lpstr>
      <vt:lpstr>60_Concourse</vt:lpstr>
      <vt:lpstr>61_Concourse</vt:lpstr>
      <vt:lpstr>62_Concourse</vt:lpstr>
      <vt:lpstr>63_Concourse</vt:lpstr>
      <vt:lpstr>65_Concourse</vt:lpstr>
      <vt:lpstr>66_Concourse</vt:lpstr>
      <vt:lpstr>67_Concourse</vt:lpstr>
      <vt:lpstr>68_Concourse</vt:lpstr>
      <vt:lpstr>69_Concourse</vt:lpstr>
      <vt:lpstr>70_Concourse</vt:lpstr>
      <vt:lpstr>71_Concourse</vt:lpstr>
      <vt:lpstr>72_Concourse</vt:lpstr>
      <vt:lpstr>73_Concourse</vt:lpstr>
      <vt:lpstr>74_Concourse</vt:lpstr>
      <vt:lpstr>75_Concourse</vt:lpstr>
      <vt:lpstr>76_Concourse</vt:lpstr>
      <vt:lpstr>77_Concourse</vt:lpstr>
      <vt:lpstr>Quote of the month:</vt:lpstr>
      <vt:lpstr>PowerPoint Presentation</vt:lpstr>
      <vt:lpstr>PowerPoint Presentation</vt:lpstr>
      <vt:lpstr>COMMISSIONER Training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EFFECTIVE COMMISSIONER SERVICE</dc:title>
  <dc:creator>tim</dc:creator>
  <cp:lastModifiedBy>Michael Marks</cp:lastModifiedBy>
  <cp:revision>385</cp:revision>
  <dcterms:created xsi:type="dcterms:W3CDTF">2009-05-09T14:19:45Z</dcterms:created>
  <dcterms:modified xsi:type="dcterms:W3CDTF">2013-12-19T03:19:49Z</dcterms:modified>
</cp:coreProperties>
</file>