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77.xml" ContentType="application/vnd.openxmlformats-officedocument.presentationml.slideMaster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65.xml" ContentType="application/vnd.openxmlformats-officedocument.theme+xml"/>
  <Override PartName="/ppt/theme/theme76.xml" ContentType="application/vnd.openxmlformats-officedocument.theme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slideMasters/slideMaster80.xml" ContentType="application/vnd.openxmlformats-officedocument.presentationml.slideMaster+xml"/>
  <Override PartName="/ppt/tableStyles.xml" ContentType="application/vnd.openxmlformats-officedocument.presentationml.tableStyles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Masters/slideMaster49.xml" ContentType="application/vnd.openxmlformats-officedocument.presentationml.slideMaster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heme/theme5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s/slide22.xml" ContentType="application/vnd.openxmlformats-officedocument.presentationml.slide+xml"/>
  <Override PartName="/ppt/theme/theme37.xml" ContentType="application/vnd.openxmlformats-officedocument.theme+xml"/>
  <Override PartName="/ppt/theme/theme48.xml" ContentType="application/vnd.openxmlformats-officedocument.theme+xml"/>
  <Override PartName="/ppt/slideLayouts/slideLayout32.xml" ContentType="application/vnd.openxmlformats-officedocument.presentationml.slideLayout+xml"/>
  <Override PartName="/ppt/theme/theme84.xml" ContentType="application/vnd.openxmlformats-officedocument.theme+xml"/>
  <Override PartName="/docProps/app.xml" ContentType="application/vnd.openxmlformats-officedocument.extended-properties+xml"/>
  <Override PartName="/ppt/slideMasters/slideMaster52.xml" ContentType="application/vnd.openxmlformats-officedocument.presentationml.slideMaster+xml"/>
  <Override PartName="/ppt/slides/slide11.xml" ContentType="application/vnd.openxmlformats-officedocument.presentationml.slide+xml"/>
  <Override PartName="/ppt/theme/theme26.xml" ContentType="application/vnd.openxmlformats-officedocument.theme+xml"/>
  <Override PartName="/ppt/slideLayouts/slideLayout21.xml" ContentType="application/vnd.openxmlformats-officedocument.presentationml.slideLayout+xml"/>
  <Override PartName="/ppt/theme/theme73.xml" ContentType="application/vnd.openxmlformats-officedocument.theme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62.xml" ContentType="application/vnd.openxmlformats-officedocument.theme+xml"/>
  <Override PartName="/ppt/theme/theme40.xml" ContentType="application/vnd.openxmlformats-officedocument.theme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Masters/slideMaster79.xml" ContentType="application/vnd.openxmlformats-officedocument.presentationml.slideMaster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7.xml" ContentType="application/vnd.openxmlformats-officedocument.theme+xml"/>
  <Override PartName="/ppt/theme/theme78.xml" ContentType="application/vnd.openxmlformats-officedocument.them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s/slide41.xml" ContentType="application/vnd.openxmlformats-officedocument.presentationml.slide+xml"/>
  <Override PartName="/ppt/theme/theme56.xml" ContentType="application/vnd.openxmlformats-officedocument.theme+xml"/>
  <Override PartName="/ppt/slideLayouts/slideLayout51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s/slide30.xml" ContentType="application/vnd.openxmlformats-officedocument.presentationml.slide+xml"/>
  <Override PartName="/ppt/theme/theme45.xml" ContentType="application/vnd.openxmlformats-officedocument.them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60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theme/theme52.xml" ContentType="application/vnd.openxmlformats-officedocument.theme+xml"/>
  <Override PartName="/ppt/theme/theme81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41.xml" ContentType="application/vnd.openxmlformats-officedocument.theme+xml"/>
  <Override PartName="/ppt/theme/theme70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9.xml" ContentType="application/vnd.openxmlformats-officedocument.theme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heme/theme39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8.xml" ContentType="application/vnd.openxmlformats-officedocument.them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8.xml" ContentType="application/vnd.openxmlformats-officedocument.theme+xml"/>
  <Override PartName="/ppt/theme/theme46.xml" ContentType="application/vnd.openxmlformats-officedocument.theme+xml"/>
  <Override PartName="/ppt/slideLayouts/slideLayout23.xml" ContentType="application/vnd.openxmlformats-officedocument.presentationml.slideLayout+xml"/>
  <Override PartName="/ppt/theme/theme57.xml" ContentType="application/vnd.openxmlformats-officedocument.theme+xml"/>
  <Override PartName="/ppt/slideLayouts/slideLayout41.xml" ContentType="application/vnd.openxmlformats-officedocument.presentationml.slideLayout+xml"/>
  <Override PartName="/ppt/theme/theme75.xml" ContentType="application/vnd.openxmlformats-officedocument.theme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theme/theme35.xml" ContentType="application/vnd.openxmlformats-officedocument.theme+xml"/>
  <Override PartName="/ppt/slideLayouts/slideLayout30.xml" ContentType="application/vnd.openxmlformats-officedocument.presentationml.slideLayout+xml"/>
  <Override PartName="/ppt/theme/theme64.xml" ContentType="application/vnd.openxmlformats-officedocument.theme+xml"/>
  <Override PartName="/ppt/theme/theme82.xml" ContentType="application/vnd.openxmlformats-officedocument.theme+xml"/>
  <Override PartName="/ppt/notesSlides/notesSlide22.xml" ContentType="application/vnd.openxmlformats-officedocument.presentationml.notesSlide+xml"/>
  <Override PartName="/ppt/slideMasters/slideMaster21.xml" ContentType="application/vnd.openxmlformats-officedocument.presentationml.slideMaster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theme/theme42.xml" ContentType="application/vnd.openxmlformats-officedocument.theme+xml"/>
  <Override PartName="/ppt/theme/theme53.xml" ContentType="application/vnd.openxmlformats-officedocument.theme+xml"/>
  <Override PartName="/ppt/theme/theme71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theme/theme60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9.xml" ContentType="application/vnd.openxmlformats-officedocument.theme+xml"/>
  <Override PartName="/ppt/slideMasters/slideMaster37.xml" ContentType="application/vnd.openxmlformats-officedocument.presentationml.slideMaster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heme/theme58.xml" ContentType="application/vnd.openxmlformats-officedocument.theme+xml"/>
  <Override PartName="/ppt/slideLayouts/slideLayout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s/slide32.xml" ContentType="application/vnd.openxmlformats-officedocument.presentationml.slide+xml"/>
  <Override PartName="/ppt/theme/theme47.xml" ContentType="application/vnd.openxmlformats-officedocument.them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heme/theme3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3.xml" ContentType="application/vnd.openxmlformats-officedocument.theme+xml"/>
  <Override PartName="/ppt/notesSlides/notesSlide23.xml" ContentType="application/vnd.openxmlformats-officedocument.presentationml.notesSlide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61.xml" ContentType="application/vnd.openxmlformats-officedocument.theme+xml"/>
  <Override PartName="/ppt/theme/theme72.xml" ContentType="application/vnd.openxmlformats-officedocument.theme+xml"/>
  <Override PartName="/ppt/notesSlides/notesSlide12.xml" ContentType="application/vnd.openxmlformats-officedocument.presentationml.notesSlide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78.xml" ContentType="application/vnd.openxmlformats-officedocument.presentationml.slideMaster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67.xml" ContentType="application/vnd.openxmlformats-officedocument.presentationml.slideMaster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7.xml" ContentType="application/vnd.openxmlformats-officedocument.theme+xml"/>
  <Override PartName="/ppt/notesSlides/notesSlide17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theme/theme66.xml" ContentType="application/vnd.openxmlformats-officedocument.theme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s/slide40.xml" ContentType="application/vnd.openxmlformats-officedocument.presentationml.slide+xml"/>
  <Override PartName="/ppt/theme/theme44.xml" ContentType="application/vnd.openxmlformats-officedocument.theme+xml"/>
  <Override PartName="/ppt/theme/theme55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Override PartName="/ppt/theme/theme80.xml" ContentType="application/vnd.openxmlformats-officedocument.them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22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s/slide34.xml" ContentType="application/vnd.openxmlformats-officedocument.presentationml.slide+xml"/>
  <Override PartName="/ppt/theme/theme49.xml" ContentType="application/vnd.openxmlformats-officedocument.theme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23.xml" ContentType="application/vnd.openxmlformats-officedocument.presentationml.slide+xml"/>
  <Override PartName="/ppt/theme/theme3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theme/theme63.xml" ContentType="application/vnd.openxmlformats-officedocument.theme+xml"/>
  <Override PartName="/ppt/theme/theme74.xml" ContentType="application/vnd.openxmlformats-officedocument.theme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3972" r:id="rId4"/>
    <p:sldMasterId id="2147483976" r:id="rId5"/>
    <p:sldMasterId id="2147483984" r:id="rId6"/>
    <p:sldMasterId id="2147483988" r:id="rId7"/>
    <p:sldMasterId id="2147483990" r:id="rId8"/>
    <p:sldMasterId id="2147483992" r:id="rId9"/>
    <p:sldMasterId id="2147483994" r:id="rId10"/>
    <p:sldMasterId id="2147483996" r:id="rId11"/>
    <p:sldMasterId id="2147483998" r:id="rId12"/>
    <p:sldMasterId id="2147484000" r:id="rId13"/>
    <p:sldMasterId id="2147484002" r:id="rId14"/>
    <p:sldMasterId id="2147484004" r:id="rId15"/>
    <p:sldMasterId id="2147484006" r:id="rId16"/>
    <p:sldMasterId id="2147484008" r:id="rId17"/>
    <p:sldMasterId id="2147484010" r:id="rId18"/>
    <p:sldMasterId id="2147484012" r:id="rId19"/>
    <p:sldMasterId id="2147484014" r:id="rId20"/>
    <p:sldMasterId id="2147484016" r:id="rId21"/>
    <p:sldMasterId id="2147484018" r:id="rId22"/>
    <p:sldMasterId id="2147484020" r:id="rId23"/>
    <p:sldMasterId id="2147484022" r:id="rId24"/>
    <p:sldMasterId id="2147484023" r:id="rId25"/>
    <p:sldMasterId id="2147484027" r:id="rId26"/>
    <p:sldMasterId id="2147484029" r:id="rId27"/>
    <p:sldMasterId id="2147484031" r:id="rId28"/>
    <p:sldMasterId id="2147484033" r:id="rId29"/>
    <p:sldMasterId id="2147484035" r:id="rId30"/>
    <p:sldMasterId id="2147484037" r:id="rId31"/>
    <p:sldMasterId id="2147484039" r:id="rId32"/>
    <p:sldMasterId id="2147484041" r:id="rId33"/>
    <p:sldMasterId id="2147484043" r:id="rId34"/>
    <p:sldMasterId id="2147484045" r:id="rId35"/>
    <p:sldMasterId id="2147484047" r:id="rId36"/>
    <p:sldMasterId id="2147484049" r:id="rId37"/>
    <p:sldMasterId id="2147484051" r:id="rId38"/>
    <p:sldMasterId id="2147484053" r:id="rId39"/>
    <p:sldMasterId id="2147484055" r:id="rId40"/>
    <p:sldMasterId id="2147484058" r:id="rId41"/>
    <p:sldMasterId id="2147484064" r:id="rId42"/>
    <p:sldMasterId id="2147484066" r:id="rId43"/>
    <p:sldMasterId id="2147484068" r:id="rId44"/>
    <p:sldMasterId id="2147484070" r:id="rId45"/>
    <p:sldMasterId id="2147484072" r:id="rId46"/>
    <p:sldMasterId id="2147484074" r:id="rId47"/>
    <p:sldMasterId id="2147484076" r:id="rId48"/>
    <p:sldMasterId id="2147484078" r:id="rId49"/>
    <p:sldMasterId id="2147484080" r:id="rId50"/>
    <p:sldMasterId id="2147484082" r:id="rId51"/>
    <p:sldMasterId id="2147484084" r:id="rId52"/>
    <p:sldMasterId id="2147484086" r:id="rId53"/>
    <p:sldMasterId id="2147484088" r:id="rId54"/>
    <p:sldMasterId id="2147484090" r:id="rId55"/>
    <p:sldMasterId id="2147484092" r:id="rId56"/>
    <p:sldMasterId id="2147484094" r:id="rId57"/>
    <p:sldMasterId id="2147484096" r:id="rId58"/>
    <p:sldMasterId id="2147484098" r:id="rId59"/>
    <p:sldMasterId id="2147484100" r:id="rId60"/>
    <p:sldMasterId id="2147484102" r:id="rId61"/>
    <p:sldMasterId id="2147484104" r:id="rId62"/>
    <p:sldMasterId id="2147484106" r:id="rId63"/>
    <p:sldMasterId id="2147484108" r:id="rId64"/>
    <p:sldMasterId id="2147484110" r:id="rId65"/>
    <p:sldMasterId id="2147484112" r:id="rId66"/>
    <p:sldMasterId id="2147484114" r:id="rId67"/>
    <p:sldMasterId id="2147484116" r:id="rId68"/>
    <p:sldMasterId id="2147484118" r:id="rId69"/>
    <p:sldMasterId id="2147484120" r:id="rId70"/>
    <p:sldMasterId id="2147484122" r:id="rId71"/>
    <p:sldMasterId id="2147484124" r:id="rId72"/>
    <p:sldMasterId id="2147484126" r:id="rId73"/>
    <p:sldMasterId id="2147484128" r:id="rId74"/>
    <p:sldMasterId id="2147484130" r:id="rId75"/>
    <p:sldMasterId id="2147484132" r:id="rId76"/>
    <p:sldMasterId id="2147484134" r:id="rId77"/>
    <p:sldMasterId id="2147484136" r:id="rId78"/>
    <p:sldMasterId id="2147484138" r:id="rId79"/>
    <p:sldMasterId id="2147484140" r:id="rId80"/>
    <p:sldMasterId id="2147484142" r:id="rId81"/>
    <p:sldMasterId id="2147484144" r:id="rId82"/>
    <p:sldMasterId id="2147484146" r:id="rId83"/>
  </p:sldMasterIdLst>
  <p:notesMasterIdLst>
    <p:notesMasterId r:id="rId137"/>
  </p:notesMasterIdLst>
  <p:sldIdLst>
    <p:sldId id="399" r:id="rId84"/>
    <p:sldId id="400" r:id="rId85"/>
    <p:sldId id="402" r:id="rId86"/>
    <p:sldId id="526" r:id="rId87"/>
    <p:sldId id="418" r:id="rId88"/>
    <p:sldId id="481" r:id="rId89"/>
    <p:sldId id="453" r:id="rId90"/>
    <p:sldId id="482" r:id="rId91"/>
    <p:sldId id="483" r:id="rId92"/>
    <p:sldId id="484" r:id="rId93"/>
    <p:sldId id="485" r:id="rId94"/>
    <p:sldId id="486" r:id="rId95"/>
    <p:sldId id="487" r:id="rId96"/>
    <p:sldId id="488" r:id="rId97"/>
    <p:sldId id="489" r:id="rId98"/>
    <p:sldId id="490" r:id="rId99"/>
    <p:sldId id="491" r:id="rId100"/>
    <p:sldId id="492" r:id="rId101"/>
    <p:sldId id="493" r:id="rId102"/>
    <p:sldId id="494" r:id="rId103"/>
    <p:sldId id="495" r:id="rId104"/>
    <p:sldId id="496" r:id="rId105"/>
    <p:sldId id="497" r:id="rId106"/>
    <p:sldId id="498" r:id="rId107"/>
    <p:sldId id="499" r:id="rId108"/>
    <p:sldId id="500" r:id="rId109"/>
    <p:sldId id="501" r:id="rId110"/>
    <p:sldId id="502" r:id="rId111"/>
    <p:sldId id="503" r:id="rId112"/>
    <p:sldId id="504" r:id="rId113"/>
    <p:sldId id="505" r:id="rId114"/>
    <p:sldId id="506" r:id="rId115"/>
    <p:sldId id="507" r:id="rId116"/>
    <p:sldId id="508" r:id="rId117"/>
    <p:sldId id="509" r:id="rId118"/>
    <p:sldId id="510" r:id="rId119"/>
    <p:sldId id="511" r:id="rId120"/>
    <p:sldId id="512" r:id="rId121"/>
    <p:sldId id="528" r:id="rId122"/>
    <p:sldId id="513" r:id="rId123"/>
    <p:sldId id="514" r:id="rId124"/>
    <p:sldId id="515" r:id="rId125"/>
    <p:sldId id="516" r:id="rId126"/>
    <p:sldId id="517" r:id="rId127"/>
    <p:sldId id="518" r:id="rId128"/>
    <p:sldId id="519" r:id="rId129"/>
    <p:sldId id="520" r:id="rId130"/>
    <p:sldId id="521" r:id="rId131"/>
    <p:sldId id="522" r:id="rId132"/>
    <p:sldId id="523" r:id="rId133"/>
    <p:sldId id="527" r:id="rId134"/>
    <p:sldId id="524" r:id="rId135"/>
    <p:sldId id="525" r:id="rId136"/>
  </p:sldIdLst>
  <p:sldSz cx="9144000" cy="6858000" type="screen4x3"/>
  <p:notesSz cx="6858000" cy="12039600"/>
  <p:custDataLst>
    <p:tags r:id="rId1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7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7046" autoAdjust="0"/>
  </p:normalViewPr>
  <p:slideViewPr>
    <p:cSldViewPr showGuides="1">
      <p:cViewPr varScale="1">
        <p:scale>
          <a:sx n="92" d="100"/>
          <a:sy n="92" d="100"/>
        </p:scale>
        <p:origin x="-432" y="6"/>
      </p:cViewPr>
      <p:guideLst>
        <p:guide orient="horz" pos="624"/>
        <p:guide pos="288"/>
      </p:guideLst>
    </p:cSldViewPr>
  </p:slideViewPr>
  <p:outlineViewPr>
    <p:cViewPr>
      <p:scale>
        <a:sx n="33" d="100"/>
        <a:sy n="33" d="100"/>
      </p:scale>
      <p:origin x="48" y="21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"/>
    </p:cViewPr>
  </p:sorterViewPr>
  <p:notesViewPr>
    <p:cSldViewPr showGuides="1">
      <p:cViewPr>
        <p:scale>
          <a:sx n="75" d="100"/>
          <a:sy n="75" d="100"/>
        </p:scale>
        <p:origin x="-2136" y="-222"/>
      </p:cViewPr>
      <p:guideLst>
        <p:guide orient="horz" pos="379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34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1.xml"/><Relationship Id="rId89" Type="http://schemas.openxmlformats.org/officeDocument/2006/relationships/slide" Target="slides/slide6.xml"/><Relationship Id="rId112" Type="http://schemas.openxmlformats.org/officeDocument/2006/relationships/slide" Target="slides/slide29.xml"/><Relationship Id="rId133" Type="http://schemas.openxmlformats.org/officeDocument/2006/relationships/slide" Target="slides/slide50.xml"/><Relationship Id="rId138" Type="http://schemas.openxmlformats.org/officeDocument/2006/relationships/tags" Target="tags/tag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2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19.xml"/><Relationship Id="rId123" Type="http://schemas.openxmlformats.org/officeDocument/2006/relationships/slide" Target="slides/slide40.xml"/><Relationship Id="rId12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.xml"/><Relationship Id="rId95" Type="http://schemas.openxmlformats.org/officeDocument/2006/relationships/slide" Target="slides/slide12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30.xml"/><Relationship Id="rId118" Type="http://schemas.openxmlformats.org/officeDocument/2006/relationships/slide" Target="slides/slide35.xml"/><Relationship Id="rId134" Type="http://schemas.openxmlformats.org/officeDocument/2006/relationships/slide" Target="slides/slide51.xml"/><Relationship Id="rId13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2.xml"/><Relationship Id="rId93" Type="http://schemas.openxmlformats.org/officeDocument/2006/relationships/slide" Target="slides/slide10.xml"/><Relationship Id="rId98" Type="http://schemas.openxmlformats.org/officeDocument/2006/relationships/slide" Target="slides/slide15.xml"/><Relationship Id="rId121" Type="http://schemas.openxmlformats.org/officeDocument/2006/relationships/slide" Target="slides/slide38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20.xml"/><Relationship Id="rId108" Type="http://schemas.openxmlformats.org/officeDocument/2006/relationships/slide" Target="slides/slide25.xml"/><Relationship Id="rId116" Type="http://schemas.openxmlformats.org/officeDocument/2006/relationships/slide" Target="slides/slide33.xml"/><Relationship Id="rId124" Type="http://schemas.openxmlformats.org/officeDocument/2006/relationships/slide" Target="slides/slide41.xml"/><Relationship Id="rId129" Type="http://schemas.openxmlformats.org/officeDocument/2006/relationships/slide" Target="slides/slide46.xml"/><Relationship Id="rId13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" Target="slides/slide5.xml"/><Relationship Id="rId91" Type="http://schemas.openxmlformats.org/officeDocument/2006/relationships/slide" Target="slides/slide8.xml"/><Relationship Id="rId96" Type="http://schemas.openxmlformats.org/officeDocument/2006/relationships/slide" Target="slides/slide13.xml"/><Relationship Id="rId111" Type="http://schemas.openxmlformats.org/officeDocument/2006/relationships/slide" Target="slides/slide28.xml"/><Relationship Id="rId132" Type="http://schemas.openxmlformats.org/officeDocument/2006/relationships/slide" Target="slides/slide49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3.xml"/><Relationship Id="rId114" Type="http://schemas.openxmlformats.org/officeDocument/2006/relationships/slide" Target="slides/slide31.xml"/><Relationship Id="rId119" Type="http://schemas.openxmlformats.org/officeDocument/2006/relationships/slide" Target="slides/slide36.xml"/><Relationship Id="rId12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" Target="slides/slide3.xml"/><Relationship Id="rId94" Type="http://schemas.openxmlformats.org/officeDocument/2006/relationships/slide" Target="slides/slide11.xml"/><Relationship Id="rId99" Type="http://schemas.openxmlformats.org/officeDocument/2006/relationships/slide" Target="slides/slide16.xml"/><Relationship Id="rId101" Type="http://schemas.openxmlformats.org/officeDocument/2006/relationships/slide" Target="slides/slide18.xml"/><Relationship Id="rId122" Type="http://schemas.openxmlformats.org/officeDocument/2006/relationships/slide" Target="slides/slide39.xml"/><Relationship Id="rId130" Type="http://schemas.openxmlformats.org/officeDocument/2006/relationships/slide" Target="slides/slide47.xml"/><Relationship Id="rId135" Type="http://schemas.openxmlformats.org/officeDocument/2006/relationships/slide" Target="slides/slide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26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4.xml"/><Relationship Id="rId104" Type="http://schemas.openxmlformats.org/officeDocument/2006/relationships/slide" Target="slides/slide21.xml"/><Relationship Id="rId120" Type="http://schemas.openxmlformats.org/officeDocument/2006/relationships/slide" Target="slides/slide37.xml"/><Relationship Id="rId125" Type="http://schemas.openxmlformats.org/officeDocument/2006/relationships/slide" Target="slides/slide42.xml"/><Relationship Id="rId14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4.xml"/><Relationship Id="rId110" Type="http://schemas.openxmlformats.org/officeDocument/2006/relationships/slide" Target="slides/slide27.xml"/><Relationship Id="rId115" Type="http://schemas.openxmlformats.org/officeDocument/2006/relationships/slide" Target="slides/slide32.xml"/><Relationship Id="rId131" Type="http://schemas.openxmlformats.org/officeDocument/2006/relationships/slide" Target="slides/slide48.xml"/><Relationship Id="rId136" Type="http://schemas.openxmlformats.org/officeDocument/2006/relationships/slide" Target="slides/slide53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7.xml"/><Relationship Id="rId105" Type="http://schemas.openxmlformats.org/officeDocument/2006/relationships/slide" Target="slides/slide22.xml"/><Relationship Id="rId126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5638" y="873125"/>
            <a:ext cx="3005137" cy="2255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346625"/>
            <a:ext cx="6096000" cy="778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Closing Dinner at Top Hands -- “No matter how good you are at what you do, it can be gone in an instant,”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Theismann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said, his cadence slowing. “We can’t wait for tomorrow. You can’t wait for tomorrow to bring Scouting to more youth.”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772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431725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6106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345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962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614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73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392690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Once charter is loaded, it is “FROZEN” any new adult or youth applications</a:t>
            </a:r>
            <a:r>
              <a:rPr lang="en-US" baseline="0" dirty="0" smtClean="0"/>
              <a:t> received after loading charter must be included with the charter.  IF apps are turned into Flag Plaza after loading charter and prior to submission of paperwork, make a copy of apps and still include with re-charter.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06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25081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12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25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822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UC’s can provide e=mail</a:t>
            </a:r>
            <a:r>
              <a:rPr lang="en-US" baseline="0" dirty="0" smtClean="0"/>
              <a:t> lists to USE’s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18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273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9594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910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910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Miss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12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SLTC</a:t>
            </a:r>
            <a:r>
              <a:rPr lang="en-US" baseline="0" dirty="0" smtClean="0"/>
              <a:t> – March 15,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11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Commissioner Award of Excellence in Unit Service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45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Commissioner Award of Excellence in Unit Service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558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3497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9.xml"/><Relationship Id="rId1" Type="http://schemas.openxmlformats.org/officeDocument/2006/relationships/themeOverride" Target="../theme/themeOverride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9.xml"/><Relationship Id="rId1" Type="http://schemas.openxmlformats.org/officeDocument/2006/relationships/themeOverride" Target="../theme/themeOverride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3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9/17/2013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9/17/2013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9/17/2013</a:t>
            </a:fld>
            <a:endParaRPr lang="en-US"/>
          </a:p>
        </p:txBody>
      </p:sp>
      <p:pic>
        <p:nvPicPr>
          <p:cNvPr id="7" name="Picture 6" descr="ActionFolio_blue.png"/>
          <p:cNvPicPr>
            <a:picLocks noChangeAspect="1"/>
          </p:cNvPicPr>
          <p:nvPr userDrawn="1"/>
        </p:nvPicPr>
        <p:blipFill>
          <a:blip r:embed="rId2" cstate="print"/>
          <a:srcRect l="83333" r="-1333"/>
          <a:stretch>
            <a:fillRect/>
          </a:stretch>
        </p:blipFill>
        <p:spPr>
          <a:xfrm>
            <a:off x="-27708" y="5562600"/>
            <a:ext cx="2286000" cy="1489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625729-A76B-4CE4-9012-B410418FD39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C7DBC5-6E42-410A-A2BD-D184BE52B0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FADC25-6D93-48F1-9013-0E33981D0C3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5C1B78-BF02-41BA-9BCE-4FC9F841AD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54DD13-B321-4367-8AC6-97C1FF228CE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4790F-E749-4336-B53E-3C62BED658F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FADC25-6D93-48F1-9013-0E33981D0C3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5C1B78-BF02-41BA-9BCE-4FC9F841AD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54DD13-B321-4367-8AC6-97C1FF228CE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4790F-E749-4336-B53E-3C62BED658F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54DD13-B321-4367-8AC6-97C1FF228CE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4790F-E749-4336-B53E-3C62BED658F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png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png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png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.png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png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png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png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png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.png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.png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.png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.png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.png"/></Relationships>
</file>

<file path=ppt/slideMasters/_rels/slideMaster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.png"/></Relationships>
</file>

<file path=ppt/slideMasters/_rels/slideMaster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png"/></Relationships>
</file>

<file path=ppt/slideMasters/_rels/slideMaster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83.xml"/><Relationship Id="rId1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9/17/2013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9/17/2013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9/17/2013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554379C-3EBE-45AB-A3F3-A18EA0E5F2F9}" type="datetime1">
              <a:rPr lang="en-US" smtClean="0">
                <a:cs typeface="+mn-cs"/>
              </a:rPr>
              <a:pPr defTabSz="457200"/>
              <a:t>9/17/2013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9/17/2013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6954C5-BB0C-4A00-9252-EA04BFDF922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316189-5985-4EFC-97B1-54FA22CC2E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6954C5-BB0C-4A00-9252-EA04BFDF922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316189-5985-4EFC-97B1-54FA22CC2E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6954C5-BB0C-4A00-9252-EA04BFDF922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316189-5985-4EFC-97B1-54FA22CC2E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9/17/2013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Quote of the month: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coaches all say preparation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matters.”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Scouts have been doing that for a long time. As you shape the world of Scouting and prepare these young men, think about the opportunity you have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en-US" i="1" dirty="0" smtClean="0">
                <a:solidFill>
                  <a:srgbClr val="FFFF00"/>
                </a:solidFill>
              </a:rPr>
              <a:t/>
            </a:r>
            <a:br>
              <a:rPr lang="en-US" i="1" dirty="0" smtClean="0">
                <a:solidFill>
                  <a:srgbClr val="FFFF00"/>
                </a:solidFill>
              </a:rPr>
            </a:br>
            <a:endParaRPr lang="en-US" i="1" dirty="0" smtClean="0">
              <a:solidFill>
                <a:srgbClr val="FFFF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b="0" i="1" dirty="0" smtClean="0">
                <a:solidFill>
                  <a:schemeClr val="tx1"/>
                </a:solidFill>
              </a:rPr>
              <a:t>Joe </a:t>
            </a:r>
            <a:r>
              <a:rPr lang="en-US" b="0" i="1" dirty="0" err="1" smtClean="0">
                <a:solidFill>
                  <a:schemeClr val="tx1"/>
                </a:solidFill>
              </a:rPr>
              <a:t>Theismann</a:t>
            </a:r>
            <a:endParaRPr 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3124200"/>
            <a:ext cx="7772400" cy="2514600"/>
          </a:xfrm>
        </p:spPr>
        <p:txBody>
          <a:bodyPr lIns="45720" rIns="45720"/>
          <a:lstStyle/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RECHARTER TRAINING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3" descr="Untitled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608388" y="533400"/>
            <a:ext cx="1927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Lucida Sans Unicode"/>
                <a:cs typeface="Arial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Lucida Sans Unicode"/>
                <a:cs typeface="Arial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9" name="Picture 13" descr="AnnivGrStandard_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159500"/>
            <a:ext cx="2895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91737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The Commissioner Role</a:t>
            </a:r>
            <a:endParaRPr lang="en-US" dirty="0"/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Assures </a:t>
            </a:r>
            <a:r>
              <a:rPr lang="en-US" sz="3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rechartering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assigned units</a:t>
            </a:r>
            <a:endParaRPr 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dirty="0" smtClean="0"/>
              <a:t>Trainer</a:t>
            </a:r>
            <a:endParaRPr lang="en-US" sz="2800" dirty="0"/>
          </a:p>
          <a:p>
            <a:r>
              <a:rPr lang="en-US" sz="2800" dirty="0" smtClean="0"/>
              <a:t>Resource</a:t>
            </a:r>
          </a:p>
          <a:p>
            <a:r>
              <a:rPr lang="en-US" sz="2800" dirty="0" smtClean="0"/>
              <a:t>Supporter</a:t>
            </a:r>
            <a:endParaRPr lang="en-US" sz="2800" dirty="0"/>
          </a:p>
          <a:p>
            <a:r>
              <a:rPr lang="en-US" sz="2800" dirty="0" smtClean="0"/>
              <a:t>Reminder</a:t>
            </a:r>
          </a:p>
          <a:p>
            <a:r>
              <a:rPr lang="en-US" sz="2800" dirty="0" smtClean="0"/>
              <a:t>Checker</a:t>
            </a:r>
            <a:endParaRPr lang="en-US" sz="2800" dirty="0"/>
          </a:p>
          <a:p>
            <a:r>
              <a:rPr lang="en-US" sz="2800" dirty="0" smtClean="0"/>
              <a:t>Chaser</a:t>
            </a:r>
          </a:p>
          <a:p>
            <a:r>
              <a:rPr lang="en-US" sz="2800" dirty="0" smtClean="0"/>
              <a:t>Saver</a:t>
            </a:r>
            <a:endParaRPr lang="en-US" sz="2800" dirty="0"/>
          </a:p>
        </p:txBody>
      </p:sp>
      <p:pic>
        <p:nvPicPr>
          <p:cNvPr id="120836" name="Picture 4" descr="Wreath_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04800"/>
            <a:ext cx="90646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What is a “Charter”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3429000"/>
          </a:xfrm>
        </p:spPr>
        <p:txBody>
          <a:bodyPr/>
          <a:lstStyle/>
          <a:p>
            <a:r>
              <a:rPr lang="en-US" dirty="0"/>
              <a:t>Permission </a:t>
            </a:r>
            <a:r>
              <a:rPr lang="en-US" dirty="0" smtClean="0"/>
              <a:t>granted </a:t>
            </a:r>
            <a:r>
              <a:rPr lang="en-US" dirty="0"/>
              <a:t>by the national council to an organization enabling them to use the Scouting program as  part of their youth service program.</a:t>
            </a:r>
          </a:p>
          <a:p>
            <a:r>
              <a:rPr lang="en-US" dirty="0" smtClean="0"/>
              <a:t>Agreement </a:t>
            </a:r>
            <a:r>
              <a:rPr lang="en-US" dirty="0"/>
              <a:t>between </a:t>
            </a:r>
            <a:r>
              <a:rPr lang="en-US" dirty="0" smtClean="0"/>
              <a:t>organization </a:t>
            </a:r>
            <a:r>
              <a:rPr lang="en-US" dirty="0"/>
              <a:t>and </a:t>
            </a:r>
            <a:r>
              <a:rPr lang="en-US" dirty="0" smtClean="0"/>
              <a:t>BSA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Renewed annually.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852"/>
            <a:ext cx="8183880" cy="1143000"/>
          </a:xfrm>
        </p:spPr>
        <p:txBody>
          <a:bodyPr/>
          <a:lstStyle/>
          <a:p>
            <a:r>
              <a:rPr lang="en-US" dirty="0"/>
              <a:t>Why Re-charter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495800"/>
          </a:xfrm>
        </p:spPr>
        <p:txBody>
          <a:bodyPr/>
          <a:lstStyle/>
          <a:p>
            <a:r>
              <a:rPr lang="en-US" dirty="0"/>
              <a:t>Renews partnership annually between organization and BSA.</a:t>
            </a:r>
          </a:p>
          <a:p>
            <a:r>
              <a:rPr lang="en-US" dirty="0"/>
              <a:t>Updates paperwork </a:t>
            </a:r>
            <a:r>
              <a:rPr lang="en-US" dirty="0" smtClean="0"/>
              <a:t>– who is active/inactive.</a:t>
            </a:r>
            <a:endParaRPr lang="en-US" dirty="0"/>
          </a:p>
          <a:p>
            <a:r>
              <a:rPr lang="en-US" dirty="0"/>
              <a:t>No one volunteers for more than one year.  </a:t>
            </a:r>
            <a:r>
              <a:rPr lang="en-US" dirty="0" smtClean="0"/>
              <a:t>Scouting </a:t>
            </a:r>
            <a:r>
              <a:rPr lang="en-US" dirty="0"/>
              <a:t>is NOT a lifelong commitment.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renew that commitment annually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ctr">
              <a:buNone/>
            </a:pPr>
            <a:r>
              <a:rPr lang="en-US" b="1" i="1" dirty="0" smtClean="0"/>
              <a:t>(Qualifies Commissioners for awards)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91737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Why this Training?!  </a:t>
            </a:r>
            <a:r>
              <a:rPr lang="en-US" sz="3600" dirty="0" smtClean="0"/>
              <a:t>(again)</a:t>
            </a:r>
            <a:endParaRPr lang="en-US" dirty="0"/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Commissioners are </a:t>
            </a:r>
            <a:r>
              <a:rPr lang="en-US" sz="36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responsible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unit charter renewal.</a:t>
            </a:r>
          </a:p>
          <a:p>
            <a:pPr>
              <a:buNone/>
            </a:pP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It is essential that we know the steps in the process.</a:t>
            </a:r>
            <a:endParaRPr lang="en-US" sz="3200" dirty="0"/>
          </a:p>
        </p:txBody>
      </p:sp>
      <p:pic>
        <p:nvPicPr>
          <p:cNvPr id="120836" name="Picture 4" descr="Wreath_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04800"/>
            <a:ext cx="90646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852"/>
            <a:ext cx="8183880" cy="1143000"/>
          </a:xfrm>
        </p:spPr>
        <p:txBody>
          <a:bodyPr/>
          <a:lstStyle/>
          <a:p>
            <a:r>
              <a:rPr lang="en-US" dirty="0" smtClean="0"/>
              <a:t>Aligns with 4 Focus Areas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495800"/>
          </a:xfrm>
        </p:spPr>
        <p:txBody>
          <a:bodyPr/>
          <a:lstStyle/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Support unit growth in the JTE criteria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Link District Committee resources to unit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Visit units and log the visits into UVTS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Support On-time re-chartering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1737"/>
            <a:ext cx="8183880" cy="1143000"/>
          </a:xfrm>
        </p:spPr>
        <p:txBody>
          <a:bodyPr/>
          <a:lstStyle/>
          <a:p>
            <a:r>
              <a:rPr lang="en-US" dirty="0" smtClean="0"/>
              <a:t>Renewal Packet Contents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17848"/>
          </a:xfrm>
        </p:spPr>
        <p:txBody>
          <a:bodyPr/>
          <a:lstStyle/>
          <a:p>
            <a:r>
              <a:rPr lang="en-US" sz="2400" dirty="0" smtClean="0"/>
              <a:t>Online charter renewal code and instructions </a:t>
            </a:r>
            <a:br>
              <a:rPr lang="en-US" sz="2400" dirty="0" smtClean="0"/>
            </a:br>
            <a:r>
              <a:rPr lang="en-US" sz="2000" dirty="0" smtClean="0"/>
              <a:t>(unit specific)</a:t>
            </a:r>
            <a:endParaRPr lang="en-US" sz="2400" dirty="0" smtClean="0"/>
          </a:p>
          <a:p>
            <a:r>
              <a:rPr lang="en-US" sz="2400" dirty="0" smtClean="0"/>
              <a:t>Unit account card </a:t>
            </a:r>
            <a:br>
              <a:rPr lang="en-US" sz="2400" dirty="0" smtClean="0"/>
            </a:br>
            <a:r>
              <a:rPr lang="en-US" sz="2000" dirty="0" smtClean="0"/>
              <a:t>(ID’s who can sign for unit account at Flag Plaza)</a:t>
            </a:r>
            <a:endParaRPr lang="en-US" sz="2400" dirty="0" smtClean="0"/>
          </a:p>
          <a:p>
            <a:r>
              <a:rPr lang="en-US" sz="2400" dirty="0" smtClean="0"/>
              <a:t>Charter renewal checklist</a:t>
            </a:r>
          </a:p>
          <a:p>
            <a:r>
              <a:rPr lang="en-US" sz="2400" dirty="0" smtClean="0"/>
              <a:t>JTE requirements </a:t>
            </a:r>
            <a:r>
              <a:rPr lang="en-US" sz="2000" dirty="0" smtClean="0"/>
              <a:t>(unit type specific)</a:t>
            </a:r>
            <a:endParaRPr lang="en-US" sz="2400" dirty="0" smtClean="0"/>
          </a:p>
          <a:p>
            <a:r>
              <a:rPr lang="en-US" sz="2400" dirty="0" smtClean="0"/>
              <a:t>Free advancement form </a:t>
            </a:r>
            <a:r>
              <a:rPr lang="en-US" sz="2000" dirty="0" smtClean="0"/>
              <a:t>(in triplicate)</a:t>
            </a:r>
            <a:endParaRPr lang="en-US" sz="2400" dirty="0" smtClean="0"/>
          </a:p>
          <a:p>
            <a:r>
              <a:rPr lang="en-US" sz="2400" dirty="0" smtClean="0"/>
              <a:t>Internet advancement Instructions</a:t>
            </a:r>
          </a:p>
          <a:p>
            <a:r>
              <a:rPr lang="en-US" sz="2400" dirty="0" smtClean="0"/>
              <a:t>Incentive form </a:t>
            </a:r>
            <a:r>
              <a:rPr lang="en-US" sz="2400" i="1" dirty="0" smtClean="0"/>
              <a:t>(TBD)</a:t>
            </a:r>
            <a:endParaRPr lang="en-US" sz="2400" i="1" dirty="0" smtClean="0"/>
          </a:p>
          <a:p>
            <a:r>
              <a:rPr lang="en-US" sz="2400" dirty="0" smtClean="0"/>
              <a:t>Accident insurance worksheet </a:t>
            </a:r>
            <a:r>
              <a:rPr lang="en-US" sz="2000" dirty="0" smtClean="0"/>
              <a:t>(unit type specific)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Charter Renewal Time Line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3581400"/>
          </a:xfrm>
        </p:spPr>
        <p:txBody>
          <a:bodyPr/>
          <a:lstStyle/>
          <a:p>
            <a:r>
              <a:rPr lang="en-US" dirty="0" smtClean="0"/>
              <a:t>Follow the LHC Timeline.</a:t>
            </a:r>
          </a:p>
          <a:p>
            <a:r>
              <a:rPr lang="en-US" dirty="0" smtClean="0"/>
              <a:t>Process already started.</a:t>
            </a:r>
          </a:p>
        </p:txBody>
      </p:sp>
      <p:pic>
        <p:nvPicPr>
          <p:cNvPr id="4" name="Picture 3" descr="Charter Renewal Time Line Specif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048000"/>
            <a:ext cx="2473037" cy="3200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3581400"/>
          </a:xfrm>
        </p:spPr>
        <p:txBody>
          <a:bodyPr/>
          <a:lstStyle/>
          <a:p>
            <a:r>
              <a:rPr lang="en-US" dirty="0"/>
              <a:t>3-Months (90-days) prior to re-charter date</a:t>
            </a:r>
          </a:p>
          <a:p>
            <a:pPr lvl="1"/>
            <a:r>
              <a:rPr lang="en-US" sz="2400" dirty="0" smtClean="0"/>
              <a:t>DE (USE) meets with Charter Organization Executive Officer:</a:t>
            </a:r>
            <a:endParaRPr lang="en-US" sz="2400" dirty="0"/>
          </a:p>
          <a:p>
            <a:pPr lvl="2"/>
            <a:r>
              <a:rPr lang="en-US" sz="2300" dirty="0" smtClean="0"/>
              <a:t>Discuss </a:t>
            </a:r>
            <a:r>
              <a:rPr lang="en-US" sz="2300" dirty="0"/>
              <a:t>the </a:t>
            </a:r>
            <a:r>
              <a:rPr lang="en-US" sz="2300" dirty="0" smtClean="0"/>
              <a:t>successes </a:t>
            </a:r>
            <a:r>
              <a:rPr lang="en-US" sz="2300" dirty="0"/>
              <a:t>and </a:t>
            </a:r>
            <a:r>
              <a:rPr lang="en-US" sz="2300" dirty="0" smtClean="0"/>
              <a:t>challenges </a:t>
            </a:r>
            <a:r>
              <a:rPr lang="en-US" sz="2300" dirty="0"/>
              <a:t>of </a:t>
            </a:r>
            <a:r>
              <a:rPr lang="en-US" sz="2300" dirty="0" smtClean="0"/>
              <a:t>unit.</a:t>
            </a:r>
            <a:endParaRPr lang="en-US" sz="2300" dirty="0"/>
          </a:p>
          <a:p>
            <a:pPr lvl="2"/>
            <a:r>
              <a:rPr lang="en-US" sz="2300" dirty="0"/>
              <a:t>Review role of the charter organization and local council.</a:t>
            </a:r>
          </a:p>
          <a:p>
            <a:pPr lvl="2"/>
            <a:r>
              <a:rPr lang="en-US" sz="2300" dirty="0"/>
              <a:t>Consider key unit personnel to determine replacements, additions, and recognitions.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0848"/>
            <a:ext cx="8183880" cy="4187952"/>
          </a:xfrm>
        </p:spPr>
        <p:txBody>
          <a:bodyPr/>
          <a:lstStyle/>
          <a:p>
            <a:r>
              <a:rPr lang="en-US" dirty="0"/>
              <a:t>2 Months (60-days) prior to re-charter date</a:t>
            </a:r>
          </a:p>
          <a:p>
            <a:pPr lvl="1"/>
            <a:r>
              <a:rPr lang="en-US" dirty="0" smtClean="0"/>
              <a:t>Unit Key 3 (Commissioner, unit leader, COR) </a:t>
            </a:r>
            <a:r>
              <a:rPr lang="en-US" dirty="0"/>
              <a:t>conduct a membership inventory of youth and adults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/>
              <a:t>Contacts or visits should be made to inactive youth and adults.</a:t>
            </a:r>
          </a:p>
          <a:p>
            <a:pPr lvl="1"/>
            <a:r>
              <a:rPr lang="en-US" dirty="0"/>
              <a:t>Every effort should be made to recruit additional youth and adults so the unit </a:t>
            </a:r>
            <a:r>
              <a:rPr lang="en-US" dirty="0" smtClean="0"/>
              <a:t>re-registers </a:t>
            </a:r>
            <a:r>
              <a:rPr lang="en-US" dirty="0"/>
              <a:t>with no loss in membership.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-105" charset="0"/>
              </a:rPr>
              <a:t>COMMISSIONER</a:t>
            </a:r>
            <a:br>
              <a:rPr lang="en-US" dirty="0" smtClean="0">
                <a:latin typeface="Helvetica" pitchFamily="-105" charset="0"/>
              </a:rPr>
            </a:br>
            <a:r>
              <a:rPr lang="en-US" dirty="0" smtClean="0">
                <a:latin typeface="Helvetica" pitchFamily="-105" charset="0"/>
              </a:rPr>
              <a:t>Training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2</a:t>
            </a:fld>
            <a:endParaRPr lang="en-US"/>
          </a:p>
        </p:txBody>
      </p:sp>
      <p:pic>
        <p:nvPicPr>
          <p:cNvPr id="8" name="Picture 7" descr="CommissionerB.g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3455499" y="1950595"/>
            <a:ext cx="4149986" cy="4173406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655638"/>
          </a:xfrm>
        </p:spPr>
        <p:txBody>
          <a:bodyPr>
            <a:noAutofit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1.5 Months (45-days) prior to re-charter date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Commissioner and unit committee conduct the charter renewal meeting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Identifies youth and adults that will re-charter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Complete forms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Collect </a:t>
            </a:r>
            <a:r>
              <a:rPr lang="en-US" dirty="0" smtClean="0"/>
              <a:t>fees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Charter Organization Executive </a:t>
            </a:r>
            <a:r>
              <a:rPr lang="en-US" dirty="0"/>
              <a:t>Officer and Charter Organization Representative approves all volunteers and unit leader certifies the youth to be registered.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Participants include:  commissioner, charter representative, executive officer, unit leader and all unit volunteers.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2819400"/>
          </a:xfrm>
        </p:spPr>
        <p:txBody>
          <a:bodyPr/>
          <a:lstStyle/>
          <a:p>
            <a:r>
              <a:rPr lang="en-US" dirty="0"/>
              <a:t>15 days before renewal date – All paperwork and money turned into the council </a:t>
            </a:r>
            <a:r>
              <a:rPr lang="en-US" dirty="0" smtClean="0"/>
              <a:t>office.</a:t>
            </a:r>
          </a:p>
          <a:p>
            <a:pPr lvl="1">
              <a:buNone/>
            </a:pPr>
            <a:r>
              <a:rPr lang="en-US" b="1" dirty="0" smtClean="0"/>
              <a:t>December 15, 2012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30 days after renewal date – formal charter presentation </a:t>
            </a:r>
            <a:r>
              <a:rPr lang="en-US" dirty="0" smtClean="0"/>
              <a:t>conducted.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314"/>
            <a:ext cx="8183880" cy="82296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0848"/>
            <a:ext cx="8183880" cy="4187952"/>
          </a:xfrm>
        </p:spPr>
        <p:txBody>
          <a:bodyPr/>
          <a:lstStyle/>
          <a:p>
            <a:r>
              <a:rPr lang="en-US" dirty="0"/>
              <a:t>Unit designates an adult member as the </a:t>
            </a:r>
            <a:r>
              <a:rPr lang="en-US" dirty="0" smtClean="0"/>
              <a:t>“Unit Renewal </a:t>
            </a:r>
            <a:r>
              <a:rPr lang="en-US" dirty="0"/>
              <a:t>Processor” – </a:t>
            </a:r>
            <a:r>
              <a:rPr lang="en-US" dirty="0" smtClean="0"/>
              <a:t>(UP</a:t>
            </a:r>
            <a:r>
              <a:rPr lang="en-US" dirty="0"/>
              <a:t>)</a:t>
            </a:r>
          </a:p>
          <a:p>
            <a:r>
              <a:rPr lang="en-US" dirty="0" smtClean="0"/>
              <a:t>UP </a:t>
            </a:r>
            <a:r>
              <a:rPr lang="en-US" dirty="0"/>
              <a:t>uses </a:t>
            </a:r>
            <a:r>
              <a:rPr lang="en-US" b="1" i="1" dirty="0"/>
              <a:t>this years </a:t>
            </a:r>
            <a:r>
              <a:rPr lang="en-US" dirty="0"/>
              <a:t>access code for                   re-chartering </a:t>
            </a:r>
            <a:r>
              <a:rPr lang="en-US" dirty="0" smtClean="0"/>
              <a:t>(new one each year)</a:t>
            </a:r>
          </a:p>
          <a:p>
            <a:r>
              <a:rPr lang="en-US" dirty="0" smtClean="0"/>
              <a:t>www.lhc-bsa.org </a:t>
            </a:r>
            <a:r>
              <a:rPr lang="en-US" dirty="0"/>
              <a:t>– and click on                    </a:t>
            </a:r>
            <a:r>
              <a:rPr lang="en-US" dirty="0" smtClean="0"/>
              <a:t>“Internet </a:t>
            </a:r>
            <a:r>
              <a:rPr lang="en-US" dirty="0" err="1" smtClean="0"/>
              <a:t>Rechartering</a:t>
            </a:r>
            <a:r>
              <a:rPr lang="en-US" dirty="0" smtClean="0"/>
              <a:t>” at top of page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3252"/>
            <a:ext cx="8183880" cy="83820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3931920" cy="4389120"/>
          </a:xfrm>
        </p:spPr>
        <p:txBody>
          <a:bodyPr/>
          <a:lstStyle/>
          <a:p>
            <a:r>
              <a:rPr lang="en-US" dirty="0" smtClean="0"/>
              <a:t>UP </a:t>
            </a:r>
            <a:r>
              <a:rPr lang="en-US" dirty="0"/>
              <a:t>can:</a:t>
            </a:r>
          </a:p>
          <a:p>
            <a:pPr lvl="1"/>
            <a:r>
              <a:rPr lang="en-US" dirty="0"/>
              <a:t>Load council information from </a:t>
            </a:r>
            <a:r>
              <a:rPr lang="en-US" dirty="0" err="1" smtClean="0"/>
              <a:t>ScoutNet</a:t>
            </a:r>
            <a:endParaRPr lang="en-US" dirty="0"/>
          </a:p>
          <a:p>
            <a:pPr lvl="1">
              <a:buFontTx/>
              <a:buNone/>
            </a:pPr>
            <a:r>
              <a:rPr lang="en-US" dirty="0" smtClean="0"/>
              <a:t>or</a:t>
            </a:r>
            <a:endParaRPr lang="en-US" dirty="0"/>
          </a:p>
          <a:p>
            <a:pPr lvl="1"/>
            <a:r>
              <a:rPr lang="en-US" dirty="0"/>
              <a:t>Upload file from </a:t>
            </a:r>
            <a:r>
              <a:rPr lang="en-US" dirty="0" err="1"/>
              <a:t>Packmaster</a:t>
            </a:r>
            <a:r>
              <a:rPr lang="en-US" dirty="0"/>
              <a:t>/Troop </a:t>
            </a: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54880" y="1447800"/>
            <a:ext cx="3931920" cy="4389120"/>
          </a:xfrm>
        </p:spPr>
        <p:txBody>
          <a:bodyPr/>
          <a:lstStyle/>
          <a:p>
            <a:r>
              <a:rPr lang="en-US" dirty="0"/>
              <a:t>Update roster</a:t>
            </a:r>
          </a:p>
          <a:p>
            <a:pPr lvl="1"/>
            <a:r>
              <a:rPr lang="en-US" dirty="0"/>
              <a:t>Update information</a:t>
            </a:r>
          </a:p>
          <a:p>
            <a:pPr lvl="1"/>
            <a:r>
              <a:rPr lang="en-US" dirty="0"/>
              <a:t>Select which current members to renew</a:t>
            </a:r>
          </a:p>
          <a:p>
            <a:pPr lvl="1"/>
            <a:r>
              <a:rPr lang="en-US" dirty="0"/>
              <a:t>Promote members</a:t>
            </a:r>
          </a:p>
          <a:p>
            <a:pPr lvl="1"/>
            <a:r>
              <a:rPr lang="en-US" dirty="0"/>
              <a:t>Add adult members</a:t>
            </a:r>
          </a:p>
          <a:p>
            <a:pPr lvl="1"/>
            <a:r>
              <a:rPr lang="en-US" dirty="0"/>
              <a:t>Add youth members</a:t>
            </a:r>
          </a:p>
          <a:p>
            <a:pPr lvl="1"/>
            <a:r>
              <a:rPr lang="en-US" dirty="0"/>
              <a:t>Update member data</a:t>
            </a:r>
          </a:p>
          <a:p>
            <a:pPr lvl="1"/>
            <a:r>
              <a:rPr lang="en-US" dirty="0"/>
              <a:t>Update member positions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Update member fees</a:t>
            </a:r>
          </a:p>
          <a:p>
            <a:pPr lvl="1"/>
            <a:r>
              <a:rPr lang="en-US" dirty="0"/>
              <a:t>Assign “Multiple” status</a:t>
            </a:r>
          </a:p>
          <a:p>
            <a:pPr lvl="1"/>
            <a:r>
              <a:rPr lang="en-US" dirty="0"/>
              <a:t>Sign up members </a:t>
            </a:r>
            <a:r>
              <a:rPr lang="en-US" dirty="0" smtClean="0"/>
              <a:t>and leaders for </a:t>
            </a:r>
            <a:r>
              <a:rPr lang="en-US" i="1" dirty="0"/>
              <a:t>Boys’ Life</a:t>
            </a:r>
          </a:p>
          <a:p>
            <a:r>
              <a:rPr lang="en-US" dirty="0"/>
              <a:t>Complete survey of why people are not  </a:t>
            </a:r>
            <a:r>
              <a:rPr lang="en-US" dirty="0" smtClean="0"/>
              <a:t>re-chartering.</a:t>
            </a:r>
            <a:endParaRPr lang="en-US" dirty="0"/>
          </a:p>
          <a:p>
            <a:r>
              <a:rPr lang="en-US" dirty="0"/>
              <a:t>After double checking </a:t>
            </a:r>
            <a:r>
              <a:rPr lang="en-US" i="1" dirty="0"/>
              <a:t>everything</a:t>
            </a:r>
            <a:r>
              <a:rPr lang="en-US" dirty="0"/>
              <a:t>, </a:t>
            </a:r>
            <a:r>
              <a:rPr lang="en-US" dirty="0" smtClean="0"/>
              <a:t>submit </a:t>
            </a:r>
            <a:r>
              <a:rPr lang="en-US" dirty="0"/>
              <a:t>to council </a:t>
            </a:r>
            <a:r>
              <a:rPr lang="en-US" b="1" dirty="0"/>
              <a:t>and </a:t>
            </a:r>
            <a:r>
              <a:rPr lang="en-US" dirty="0" smtClean="0"/>
              <a:t>print </a:t>
            </a:r>
            <a:r>
              <a:rPr lang="en-US" dirty="0"/>
              <a:t>paperwork for </a:t>
            </a:r>
            <a:r>
              <a:rPr lang="en-US" dirty="0" smtClean="0"/>
              <a:t>signatures.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 </a:t>
            </a:r>
            <a:r>
              <a:rPr lang="en-US" dirty="0" smtClean="0"/>
              <a:t>NOT </a:t>
            </a:r>
            <a:r>
              <a:rPr lang="en-US" dirty="0"/>
              <a:t>done when </a:t>
            </a:r>
            <a:r>
              <a:rPr lang="en-US" dirty="0" smtClean="0"/>
              <a:t>they </a:t>
            </a:r>
            <a:r>
              <a:rPr lang="en-US" dirty="0"/>
              <a:t>hit “submit to council”. 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paperwork must be signed and fees paid before </a:t>
            </a:r>
            <a:r>
              <a:rPr lang="en-US" dirty="0" smtClean="0"/>
              <a:t>re-chartering </a:t>
            </a:r>
            <a:r>
              <a:rPr lang="en-US" dirty="0"/>
              <a:t>is complete.</a:t>
            </a:r>
          </a:p>
          <a:p>
            <a:r>
              <a:rPr lang="en-US" dirty="0"/>
              <a:t>Paperwork and fees taken to council office </a:t>
            </a:r>
            <a:r>
              <a:rPr lang="en-US" dirty="0" smtClean="0"/>
              <a:t>(or given to USE) for processing.</a:t>
            </a:r>
            <a:endParaRPr lang="en-US" dirty="0"/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183880" cy="1051560"/>
          </a:xfrm>
        </p:spPr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</a:t>
            </a:r>
            <a:r>
              <a:rPr lang="en-US" dirty="0"/>
              <a:t>re-chartering  </a:t>
            </a:r>
            <a:r>
              <a:rPr lang="en-US" dirty="0" smtClean="0"/>
              <a:t>90 </a:t>
            </a:r>
            <a:r>
              <a:rPr lang="en-US" dirty="0" smtClean="0"/>
              <a:t>days </a:t>
            </a:r>
            <a:r>
              <a:rPr lang="en-US" dirty="0"/>
              <a:t>prior to </a:t>
            </a:r>
            <a:r>
              <a:rPr lang="en-US" dirty="0" smtClean="0"/>
              <a:t>renewal </a:t>
            </a:r>
            <a:r>
              <a:rPr lang="en-US" dirty="0"/>
              <a:t>date: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 </a:t>
            </a:r>
            <a:r>
              <a:rPr lang="en-US" dirty="0" smtClean="0"/>
              <a:t>October </a:t>
            </a:r>
            <a:r>
              <a:rPr lang="en-US" dirty="0" smtClean="0"/>
              <a:t>2013</a:t>
            </a: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Recharter</a:t>
            </a:r>
            <a:r>
              <a:rPr lang="en-US" dirty="0" smtClean="0"/>
              <a:t> due the 15</a:t>
            </a:r>
            <a:r>
              <a:rPr lang="en-US" baseline="30000" dirty="0" smtClean="0"/>
              <a:t>th</a:t>
            </a:r>
            <a:r>
              <a:rPr lang="en-US" dirty="0" smtClean="0"/>
              <a:t> of the month of expiration.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94468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200" i="1" dirty="0" smtClean="0">
                <a:latin typeface="Lucida Sans Unicode" pitchFamily="34" charset="0"/>
              </a:rPr>
              <a:t>Things you should check, please!</a:t>
            </a:r>
          </a:p>
        </p:txBody>
      </p:sp>
      <p:sp>
        <p:nvSpPr>
          <p:cNvPr id="15365" name="Text Placeholder 2"/>
          <p:cNvSpPr>
            <a:spLocks/>
          </p:cNvSpPr>
          <p:nvPr/>
        </p:nvSpPr>
        <p:spPr bwMode="auto">
          <a:xfrm>
            <a:off x="1066800" y="11430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5400" b="1" dirty="0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  <a:cs typeface="Arial" pitchFamily="34" charset="0"/>
              </a:rPr>
              <a:t>Common Mistakes</a:t>
            </a:r>
            <a:r>
              <a:rPr lang="en-US" sz="4000" dirty="0">
                <a:solidFill>
                  <a:prstClr val="white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prstClr val="white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7EEDD"/>
                </a:solidFill>
                <a:latin typeface="Lucida Sans Unicode" pitchFamily="34" charset="0"/>
                <a:cs typeface="Arial" pitchFamily="34" charset="0"/>
              </a:rPr>
              <a:t>Made during </a:t>
            </a:r>
            <a:r>
              <a:rPr lang="en-US" sz="4000" dirty="0" err="1" smtClean="0">
                <a:solidFill>
                  <a:srgbClr val="F7EEDD"/>
                </a:solidFill>
                <a:latin typeface="Lucida Sans Unicode" pitchFamily="34" charset="0"/>
                <a:cs typeface="Arial" pitchFamily="34" charset="0"/>
              </a:rPr>
              <a:t>recharter</a:t>
            </a:r>
            <a:endParaRPr lang="en-US" sz="4000" dirty="0">
              <a:solidFill>
                <a:srgbClr val="F7EEDD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15366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0115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Missing required </a:t>
            </a:r>
            <a:r>
              <a:rPr lang="en-US" dirty="0"/>
              <a:t>positions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267200" cy="4648200"/>
          </a:xfrm>
        </p:spPr>
        <p:txBody>
          <a:bodyPr/>
          <a:lstStyle/>
          <a:p>
            <a:r>
              <a:rPr lang="en-US" dirty="0"/>
              <a:t>Cub Scouts</a:t>
            </a:r>
          </a:p>
          <a:p>
            <a:pPr lvl="1"/>
            <a:r>
              <a:rPr lang="en-US" dirty="0"/>
              <a:t>Charter Rep.</a:t>
            </a:r>
          </a:p>
          <a:p>
            <a:pPr lvl="1"/>
            <a:r>
              <a:rPr lang="en-US" dirty="0"/>
              <a:t>Committee </a:t>
            </a:r>
            <a:r>
              <a:rPr lang="en-US" dirty="0" smtClean="0"/>
              <a:t>Chair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smtClean="0"/>
              <a:t>Committee</a:t>
            </a:r>
            <a:endParaRPr lang="en-US" dirty="0"/>
          </a:p>
          <a:p>
            <a:pPr lvl="2"/>
            <a:r>
              <a:rPr lang="en-US" dirty="0"/>
              <a:t>Pack Trainer and Scout Parent Coordinator Counts here </a:t>
            </a:r>
          </a:p>
          <a:p>
            <a:pPr lvl="1"/>
            <a:r>
              <a:rPr lang="en-US" dirty="0" err="1"/>
              <a:t>Cubmaster</a:t>
            </a:r>
            <a:endParaRPr lang="en-US" dirty="0"/>
          </a:p>
          <a:p>
            <a:pPr lvl="1"/>
            <a:r>
              <a:rPr lang="en-US" dirty="0" smtClean="0"/>
              <a:t>1 </a:t>
            </a:r>
            <a:r>
              <a:rPr lang="en-US" dirty="0"/>
              <a:t>Den </a:t>
            </a:r>
            <a:r>
              <a:rPr lang="en-US" dirty="0" smtClean="0"/>
              <a:t>Leader (at least)</a:t>
            </a: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831080" y="1447800"/>
            <a:ext cx="4160520" cy="4876800"/>
          </a:xfrm>
        </p:spPr>
        <p:txBody>
          <a:bodyPr/>
          <a:lstStyle/>
          <a:p>
            <a:r>
              <a:rPr lang="en-US" dirty="0"/>
              <a:t>Boy Scouts and </a:t>
            </a:r>
            <a:r>
              <a:rPr lang="en-US" dirty="0" smtClean="0"/>
              <a:t>Venturing</a:t>
            </a:r>
            <a:endParaRPr lang="en-US" dirty="0"/>
          </a:p>
          <a:p>
            <a:pPr lvl="1"/>
            <a:r>
              <a:rPr lang="en-US" dirty="0"/>
              <a:t>Charter Rep.</a:t>
            </a:r>
          </a:p>
          <a:p>
            <a:pPr lvl="1"/>
            <a:r>
              <a:rPr lang="en-US" dirty="0"/>
              <a:t>Committee </a:t>
            </a:r>
            <a:r>
              <a:rPr lang="en-US" dirty="0" smtClean="0"/>
              <a:t>Chair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smtClean="0"/>
              <a:t>Committee</a:t>
            </a:r>
            <a:endParaRPr lang="en-US" dirty="0"/>
          </a:p>
          <a:p>
            <a:pPr lvl="2"/>
            <a:r>
              <a:rPr lang="en-US" dirty="0"/>
              <a:t>Scout Parent Coordinator </a:t>
            </a:r>
            <a:r>
              <a:rPr lang="en-US" dirty="0" smtClean="0"/>
              <a:t>Counts</a:t>
            </a:r>
            <a:endParaRPr lang="en-US" dirty="0"/>
          </a:p>
          <a:p>
            <a:pPr lvl="1"/>
            <a:r>
              <a:rPr lang="en-US" dirty="0"/>
              <a:t>Scoutmaster or Crew Advisor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Charter </a:t>
            </a:r>
            <a:r>
              <a:rPr lang="en-US" dirty="0" smtClean="0"/>
              <a:t>&amp; apps </a:t>
            </a:r>
            <a:r>
              <a:rPr lang="en-US" dirty="0"/>
              <a:t>n</a:t>
            </a:r>
            <a:r>
              <a:rPr lang="en-US" dirty="0" smtClean="0"/>
              <a:t>ot signed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Executive Officer</a:t>
            </a:r>
            <a:r>
              <a:rPr lang="en-US" dirty="0"/>
              <a:t> must sign the charter approving the adult leadership.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Unit Leader</a:t>
            </a:r>
            <a:r>
              <a:rPr lang="en-US" dirty="0"/>
              <a:t> must sign the charter certifying all members are active.</a:t>
            </a:r>
          </a:p>
          <a:p>
            <a:pPr>
              <a:lnSpc>
                <a:spcPct val="90000"/>
              </a:lnSpc>
            </a:pPr>
            <a:r>
              <a:rPr lang="en-US" i="1" dirty="0"/>
              <a:t>Parents</a:t>
            </a:r>
            <a:r>
              <a:rPr lang="en-US" dirty="0"/>
              <a:t> and </a:t>
            </a:r>
            <a:r>
              <a:rPr lang="en-US" i="1" dirty="0"/>
              <a:t>Unit Leader</a:t>
            </a:r>
            <a:r>
              <a:rPr lang="en-US" dirty="0"/>
              <a:t> must sign all youth applications.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Charter Organization Executive </a:t>
            </a:r>
            <a:r>
              <a:rPr lang="en-US" i="1" dirty="0"/>
              <a:t>Officer</a:t>
            </a:r>
            <a:r>
              <a:rPr lang="en-US" dirty="0"/>
              <a:t> </a:t>
            </a:r>
            <a:r>
              <a:rPr lang="en-US" u="sng" dirty="0"/>
              <a:t>or</a:t>
            </a:r>
            <a:r>
              <a:rPr lang="en-US" dirty="0"/>
              <a:t> </a:t>
            </a:r>
            <a:r>
              <a:rPr lang="en-US" i="1" dirty="0"/>
              <a:t>Charter Rep. </a:t>
            </a:r>
            <a:r>
              <a:rPr lang="en-US" u="sng" dirty="0"/>
              <a:t>and </a:t>
            </a:r>
            <a:r>
              <a:rPr lang="en-US" i="1" dirty="0"/>
              <a:t>Committee Chairman </a:t>
            </a:r>
            <a:r>
              <a:rPr lang="en-US" dirty="0"/>
              <a:t>must sign all adult applications.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408238" y="3429000"/>
            <a:ext cx="6735762" cy="24685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Helvetica" pitchFamily="-105" charset="0"/>
              </a:rPr>
              <a:t>•	October 12, 2013 – Council</a:t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8:30 AM @ Pittsburgh Office</a:t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sz="2000" dirty="0" smtClean="0">
              <a:latin typeface="Helvetica" pitchFamily="-105" charset="0"/>
            </a:endParaRPr>
          </a:p>
          <a:p>
            <a:r>
              <a:rPr lang="en-US" dirty="0" smtClean="0">
                <a:latin typeface="Helvetica" pitchFamily="-105" charset="0"/>
              </a:rPr>
              <a:t>December 14 – Sponsored by Area 2</a:t>
            </a: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 descr="FLASH Basic Training 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2079" y="381000"/>
            <a:ext cx="2669721" cy="236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68680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No Apps for New Youth/Adults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new youth </a:t>
            </a:r>
            <a:r>
              <a:rPr lang="en-US" dirty="0"/>
              <a:t>or adult </a:t>
            </a:r>
            <a:r>
              <a:rPr lang="en-US" dirty="0" smtClean="0"/>
              <a:t>added to the re-charter; new application needed.</a:t>
            </a:r>
            <a:endParaRPr lang="en-US" dirty="0"/>
          </a:p>
          <a:p>
            <a:r>
              <a:rPr lang="en-US" dirty="0"/>
              <a:t>A list </a:t>
            </a:r>
            <a:r>
              <a:rPr lang="en-US" dirty="0" smtClean="0"/>
              <a:t>will </a:t>
            </a:r>
            <a:r>
              <a:rPr lang="en-US" dirty="0"/>
              <a:t>print at the end as needing </a:t>
            </a:r>
            <a:r>
              <a:rPr lang="en-US" dirty="0" smtClean="0"/>
              <a:t>apps.</a:t>
            </a:r>
            <a:endParaRPr lang="en-US" dirty="0"/>
          </a:p>
          <a:p>
            <a:r>
              <a:rPr lang="en-US" i="1" dirty="0" smtClean="0"/>
              <a:t>Reminder</a:t>
            </a:r>
            <a:r>
              <a:rPr lang="en-US" dirty="0" smtClean="0"/>
              <a:t> </a:t>
            </a:r>
            <a:r>
              <a:rPr lang="en-US" dirty="0"/>
              <a:t>– new adult applications require the Disclosure Form for Criminal Background </a:t>
            </a:r>
            <a:r>
              <a:rPr lang="en-US" dirty="0" smtClean="0"/>
              <a:t>Checks and proof of Youth Protection Training.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Adults </a:t>
            </a:r>
            <a:r>
              <a:rPr lang="en-US" dirty="0" smtClean="0"/>
              <a:t>Not Providing SS#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adult </a:t>
            </a:r>
            <a:r>
              <a:rPr lang="en-US" dirty="0"/>
              <a:t>leaders go through </a:t>
            </a:r>
            <a:r>
              <a:rPr lang="en-US" dirty="0" smtClean="0"/>
              <a:t>criminal background </a:t>
            </a:r>
            <a:r>
              <a:rPr lang="en-US" dirty="0"/>
              <a:t>check.</a:t>
            </a:r>
          </a:p>
          <a:p>
            <a:r>
              <a:rPr lang="en-US" dirty="0" smtClean="0"/>
              <a:t>Lexis </a:t>
            </a:r>
            <a:r>
              <a:rPr lang="en-US" dirty="0" err="1" smtClean="0"/>
              <a:t>Nexis</a:t>
            </a:r>
            <a:r>
              <a:rPr lang="en-US" dirty="0" smtClean="0"/>
              <a:t> uses </a:t>
            </a:r>
            <a:r>
              <a:rPr lang="en-US" dirty="0"/>
              <a:t>the SS# to ID the person.</a:t>
            </a:r>
          </a:p>
          <a:p>
            <a:r>
              <a:rPr lang="en-US" dirty="0" smtClean="0"/>
              <a:t>No SS</a:t>
            </a:r>
            <a:r>
              <a:rPr lang="en-US" dirty="0"/>
              <a:t>#, they can not be a leader.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0926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Too Many Multiple </a:t>
            </a:r>
            <a:r>
              <a:rPr lang="en-US" dirty="0" smtClean="0"/>
              <a:t>Positions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The Charter Representative can also be the Committee </a:t>
            </a:r>
            <a:r>
              <a:rPr lang="en-US" dirty="0" smtClean="0"/>
              <a:t>Chairman or Committee Member.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Charter Organization Executive </a:t>
            </a:r>
            <a:r>
              <a:rPr lang="en-US" dirty="0"/>
              <a:t>Officer can be any position in the unit (but would pay for that position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All other positions – one person, one job.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People Multiple Out </a:t>
            </a:r>
            <a:r>
              <a:rPr lang="en-US" dirty="0" smtClean="0"/>
              <a:t>of Program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26720" y="1447800"/>
            <a:ext cx="8183880" cy="4187952"/>
          </a:xfrm>
        </p:spPr>
        <p:txBody>
          <a:bodyPr/>
          <a:lstStyle/>
          <a:p>
            <a:r>
              <a:rPr lang="en-US" dirty="0" smtClean="0"/>
              <a:t>Happens when </a:t>
            </a:r>
            <a:r>
              <a:rPr lang="en-US" dirty="0"/>
              <a:t>they </a:t>
            </a:r>
            <a:r>
              <a:rPr lang="en-US" dirty="0" smtClean="0"/>
              <a:t>Multiple </a:t>
            </a:r>
            <a:r>
              <a:rPr lang="en-US" dirty="0"/>
              <a:t>everywhere.  </a:t>
            </a:r>
          </a:p>
          <a:p>
            <a:r>
              <a:rPr lang="en-US" dirty="0"/>
              <a:t>Each person must have a primary position in which they pay registration fees.</a:t>
            </a:r>
          </a:p>
          <a:p>
            <a:r>
              <a:rPr lang="en-US" dirty="0"/>
              <a:t>When the “primary registration” becomes due and not renewed, that person drops from being registered in all locations.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Information I</a:t>
            </a:r>
            <a:r>
              <a:rPr lang="en-US" dirty="0" smtClean="0"/>
              <a:t>nput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 spaces in last names </a:t>
            </a:r>
            <a:r>
              <a:rPr lang="en-US" sz="2400" dirty="0"/>
              <a:t>(</a:t>
            </a:r>
            <a:r>
              <a:rPr lang="en-US" sz="2400" dirty="0" err="1"/>
              <a:t>DeCarlo</a:t>
            </a:r>
            <a:r>
              <a:rPr lang="en-US" sz="2400" dirty="0"/>
              <a:t> </a:t>
            </a:r>
            <a:r>
              <a:rPr lang="en-US" sz="2400" dirty="0" smtClean="0"/>
              <a:t>not De </a:t>
            </a:r>
            <a:r>
              <a:rPr lang="en-US" sz="2400" dirty="0"/>
              <a:t>Carlo)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 apostrophes </a:t>
            </a:r>
            <a:r>
              <a:rPr lang="en-US" sz="2400" dirty="0"/>
              <a:t>(</a:t>
            </a:r>
            <a:r>
              <a:rPr lang="en-US" sz="2400" dirty="0" err="1"/>
              <a:t>OBrian</a:t>
            </a:r>
            <a:r>
              <a:rPr lang="en-US" sz="2400" dirty="0"/>
              <a:t> not O’Brian)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 initials for first names</a:t>
            </a:r>
          </a:p>
          <a:p>
            <a:pPr>
              <a:lnSpc>
                <a:spcPct val="90000"/>
              </a:lnSpc>
            </a:pPr>
            <a:r>
              <a:rPr lang="en-US" dirty="0"/>
              <a:t>Use an initial for a middle </a:t>
            </a:r>
            <a:r>
              <a:rPr lang="en-US" dirty="0" smtClean="0"/>
              <a:t>name; </a:t>
            </a:r>
            <a:r>
              <a:rPr lang="en-US" dirty="0"/>
              <a:t>don’t use a </a:t>
            </a:r>
            <a:r>
              <a:rPr lang="en-US" dirty="0" smtClean="0"/>
              <a:t>period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Prefixes are Dr., Rev. etc. 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Suffixes </a:t>
            </a:r>
            <a:r>
              <a:rPr lang="en-US" dirty="0"/>
              <a:t>are Jr., III, etc. 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No </a:t>
            </a:r>
            <a:r>
              <a:rPr lang="en-US" dirty="0"/>
              <a:t>need to enter Mr. or Mrs.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Information Input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Change wrong contact information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Address, phone number, </a:t>
            </a:r>
            <a:r>
              <a:rPr lang="en-US" sz="2400" dirty="0" smtClean="0"/>
              <a:t>etc.)</a:t>
            </a:r>
            <a:endParaRPr lang="en-US" dirty="0"/>
          </a:p>
          <a:p>
            <a:r>
              <a:rPr lang="en-US" dirty="0"/>
              <a:t>Change grades if wrong, but </a:t>
            </a:r>
            <a:r>
              <a:rPr lang="en-US" u="sng" dirty="0"/>
              <a:t>don’t</a:t>
            </a:r>
            <a:r>
              <a:rPr lang="en-US" dirty="0"/>
              <a:t> “update” to the next years grade.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400" dirty="0" err="1" smtClean="0"/>
              <a:t>ScoutNet</a:t>
            </a:r>
            <a:r>
              <a:rPr lang="en-US" sz="2400" dirty="0" smtClean="0"/>
              <a:t> </a:t>
            </a:r>
            <a:r>
              <a:rPr lang="en-US" sz="2400" dirty="0"/>
              <a:t>will do automatically on June </a:t>
            </a:r>
            <a:r>
              <a:rPr lang="en-US" sz="2400" dirty="0" smtClean="0"/>
              <a:t>1)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No Follow-up </a:t>
            </a:r>
            <a:r>
              <a:rPr lang="en-US" dirty="0"/>
              <a:t>with </a:t>
            </a:r>
            <a:r>
              <a:rPr lang="en-US" dirty="0" smtClean="0"/>
              <a:t>Drops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Every person, youth and adult, should be contacted and asked to renew in Scouting and/or invited to rejoin.</a:t>
            </a:r>
          </a:p>
          <a:p>
            <a:pPr>
              <a:lnSpc>
                <a:spcPct val="90000"/>
              </a:lnSpc>
            </a:pPr>
            <a:r>
              <a:rPr lang="en-US" dirty="0"/>
              <a:t>If they chose not to, ask why.  This allows </a:t>
            </a:r>
            <a:r>
              <a:rPr lang="en-US" dirty="0" smtClean="0"/>
              <a:t>us </a:t>
            </a:r>
            <a:r>
              <a:rPr lang="en-US" dirty="0"/>
              <a:t>to gain a better understanding of why people are leaving </a:t>
            </a:r>
            <a:r>
              <a:rPr lang="en-US" dirty="0" smtClean="0"/>
              <a:t>the </a:t>
            </a:r>
            <a:r>
              <a:rPr lang="en-US" dirty="0"/>
              <a:t>program.</a:t>
            </a:r>
          </a:p>
          <a:p>
            <a:pPr>
              <a:lnSpc>
                <a:spcPct val="90000"/>
              </a:lnSpc>
            </a:pPr>
            <a:r>
              <a:rPr lang="en-US" dirty="0"/>
              <a:t>In some circumstances, where you can offer alternatives (another unit with another meeting night.)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94468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200" i="1" dirty="0" smtClean="0">
                <a:latin typeface="Lucida Sans Unicode" pitchFamily="34" charset="0"/>
              </a:rPr>
              <a:t>And have the knowledge you need!</a:t>
            </a:r>
          </a:p>
        </p:txBody>
      </p:sp>
      <p:sp>
        <p:nvSpPr>
          <p:cNvPr id="15365" name="Text Placeholder 2"/>
          <p:cNvSpPr>
            <a:spLocks/>
          </p:cNvSpPr>
          <p:nvPr/>
        </p:nvSpPr>
        <p:spPr bwMode="auto">
          <a:xfrm>
            <a:off x="1066800" y="11430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5400" b="1" dirty="0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  <a:cs typeface="Arial" pitchFamily="34" charset="0"/>
              </a:rPr>
              <a:t>More Information</a:t>
            </a:r>
            <a:r>
              <a:rPr lang="en-US" sz="4000" dirty="0">
                <a:solidFill>
                  <a:prstClr val="white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prstClr val="white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7EEDD"/>
                </a:solidFill>
                <a:latin typeface="Lucida Sans Unicode" pitchFamily="34" charset="0"/>
                <a:cs typeface="Arial" pitchFamily="34" charset="0"/>
              </a:rPr>
              <a:t>To help you succeed!</a:t>
            </a:r>
            <a:endParaRPr lang="en-US" sz="4000" dirty="0">
              <a:solidFill>
                <a:srgbClr val="F7EEDD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15366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Check New Member Status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187952"/>
          </a:xfrm>
        </p:spPr>
        <p:txBody>
          <a:bodyPr/>
          <a:lstStyle/>
          <a:p>
            <a:r>
              <a:rPr lang="en-US" dirty="0" smtClean="0"/>
              <a:t>Make sure all new membership registration forms have been entered – </a:t>
            </a:r>
            <a:r>
              <a:rPr lang="en-US" dirty="0" smtClean="0"/>
              <a:t>BEFORE loading the roster.</a:t>
            </a:r>
            <a:endParaRPr lang="en-US" dirty="0" smtClean="0"/>
          </a:p>
          <a:p>
            <a:r>
              <a:rPr lang="en-US" dirty="0" smtClean="0"/>
              <a:t>Loading roster will “freeze” unit membership.</a:t>
            </a:r>
          </a:p>
          <a:p>
            <a:r>
              <a:rPr lang="en-US" dirty="0" smtClean="0"/>
              <a:t>Any members not entered prior to freezing will be in “limbo” and will not show up on charter.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Provide status to ADC/DC and USE frequently.</a:t>
            </a:r>
            <a:endParaRPr lang="en-US" dirty="0"/>
          </a:p>
          <a:p>
            <a:r>
              <a:rPr lang="en-US" dirty="0" smtClean="0"/>
              <a:t>Use the “Commissioners Unit Charter Renewal Status Report” (available from USE).</a:t>
            </a:r>
          </a:p>
          <a:p>
            <a:r>
              <a:rPr lang="en-US" dirty="0" smtClean="0"/>
              <a:t>Use the data to properly monitor and support the </a:t>
            </a:r>
            <a:r>
              <a:rPr lang="en-US" dirty="0" err="1" smtClean="0"/>
              <a:t>rechartering</a:t>
            </a:r>
            <a:r>
              <a:rPr lang="en-US" dirty="0" smtClean="0"/>
              <a:t> process.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09800" y="3505200"/>
            <a:ext cx="6735762" cy="2468563"/>
          </a:xfrm>
        </p:spPr>
        <p:txBody>
          <a:bodyPr/>
          <a:lstStyle/>
          <a:p>
            <a:pPr algn="ctr">
              <a:buNone/>
            </a:pPr>
            <a:r>
              <a:rPr lang="en-US" sz="3600" b="0" dirty="0" smtClean="0">
                <a:solidFill>
                  <a:srgbClr val="FFFF00"/>
                </a:solidFill>
                <a:latin typeface="Arial Black" pitchFamily="34" charset="0"/>
              </a:rPr>
              <a:t>NEW!!!</a:t>
            </a:r>
          </a:p>
          <a:p>
            <a:r>
              <a:rPr lang="en-US" sz="2800" dirty="0" smtClean="0">
                <a:latin typeface="Helvetica" pitchFamily="-105" charset="0"/>
              </a:rPr>
              <a:t>ADC for Recruitment Training</a:t>
            </a:r>
          </a:p>
          <a:p>
            <a:r>
              <a:rPr lang="en-US" sz="2800" dirty="0" smtClean="0">
                <a:latin typeface="Helvetica" pitchFamily="-105" charset="0"/>
              </a:rPr>
              <a:t>Tuesday, November 12</a:t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7:00 </a:t>
            </a:r>
            <a:r>
              <a:rPr lang="en-US" sz="2800" dirty="0" smtClean="0">
                <a:latin typeface="Helvetica" pitchFamily="-105" charset="0"/>
              </a:rPr>
              <a:t>PM @ Flag Plaza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sz="2000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4</a:t>
            </a:fld>
            <a:endParaRPr lang="en-US"/>
          </a:p>
        </p:txBody>
      </p:sp>
      <p:pic>
        <p:nvPicPr>
          <p:cNvPr id="7" name="Picture 6" descr="GeneralCommiss_4k.png"/>
          <p:cNvPicPr>
            <a:picLocks noChangeAspect="1"/>
          </p:cNvPicPr>
          <p:nvPr/>
        </p:nvPicPr>
        <p:blipFill>
          <a:blip r:embed="rId3" cstate="print"/>
          <a:srcRect r="143" b="2027"/>
          <a:stretch>
            <a:fillRect/>
          </a:stretch>
        </p:blipFill>
        <p:spPr>
          <a:xfrm>
            <a:off x="4419600" y="914400"/>
            <a:ext cx="21336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Stage Status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187952"/>
          </a:xfrm>
        </p:spPr>
        <p:txBody>
          <a:bodyPr/>
          <a:lstStyle/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Load Roster</a:t>
            </a:r>
            <a:br>
              <a:rPr lang="en-US" dirty="0" smtClean="0"/>
            </a:br>
            <a:r>
              <a:rPr lang="en-US" dirty="0" smtClean="0"/>
              <a:t>(UMS Reconciliation)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Renew Roster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Check Roster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Summary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Submitted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smtClean="0"/>
              <a:t>Your “Tools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“UCRS Members Not Renewed Roster”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Available from your Unit Service Executive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Recruit members back into Scouting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It’s worth the time and effort!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LHC - Free Advancement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JTE Bronze or higher</a:t>
            </a:r>
          </a:p>
          <a:p>
            <a:r>
              <a:rPr lang="en-US" dirty="0" smtClean="0"/>
              <a:t>Participate in FOS &amp; Popcorn 2013</a:t>
            </a:r>
          </a:p>
          <a:p>
            <a:r>
              <a:rPr lang="en-US" dirty="0" smtClean="0"/>
              <a:t>Plan to participate in FOS &amp; Popcorn 2014</a:t>
            </a:r>
          </a:p>
          <a:p>
            <a:r>
              <a:rPr lang="en-US" dirty="0" smtClean="0"/>
              <a:t>Complete form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buNone/>
            </a:pPr>
            <a:r>
              <a:rPr lang="en-US" sz="2000" dirty="0" smtClean="0"/>
              <a:t>FINE PRINT: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Applies to free cloth rank advancement </a:t>
            </a:r>
            <a:br>
              <a:rPr lang="en-US" sz="1800" dirty="0" smtClean="0"/>
            </a:br>
            <a:r>
              <a:rPr lang="en-US" sz="1800" dirty="0" smtClean="0"/>
              <a:t>badges for Bobcat, Tiger, Wolf, Bear, </a:t>
            </a:r>
            <a:r>
              <a:rPr lang="en-US" sz="1800" dirty="0" err="1" smtClean="0"/>
              <a:t>Webelos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Arrow of Light, Scout Tenderfoot, 1st Class, </a:t>
            </a:r>
            <a:br>
              <a:rPr lang="en-US" sz="1800" dirty="0" smtClean="0"/>
            </a:br>
            <a:r>
              <a:rPr lang="en-US" sz="1800" dirty="0" smtClean="0"/>
              <a:t>2nd Class, Star, Life, Eagle and </a:t>
            </a:r>
            <a:br>
              <a:rPr lang="en-US" sz="1800" dirty="0" smtClean="0"/>
            </a:br>
            <a:r>
              <a:rPr lang="en-US" sz="1800" dirty="0" smtClean="0"/>
              <a:t>Venturing Devices.</a:t>
            </a: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172034" name="Picture 2" descr="D:\Commissioner\Cabinet Meeting\Council Coordinated October\Free Advancement 2013.png"/>
          <p:cNvPicPr>
            <a:picLocks noChangeAspect="1" noChangeArrowheads="1"/>
          </p:cNvPicPr>
          <p:nvPr/>
        </p:nvPicPr>
        <p:blipFill>
          <a:blip r:embed="rId3" cstate="print"/>
          <a:srcRect l="6163" r="7559" b="2381"/>
          <a:stretch>
            <a:fillRect/>
          </a:stretch>
        </p:blipFill>
        <p:spPr bwMode="auto">
          <a:xfrm>
            <a:off x="6629400" y="3352800"/>
            <a:ext cx="2133600" cy="3124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Incentive?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0848"/>
            <a:ext cx="8183880" cy="4187952"/>
          </a:xfrm>
        </p:spPr>
        <p:txBody>
          <a:bodyPr/>
          <a:lstStyle/>
          <a:p>
            <a:r>
              <a:rPr lang="en-US" b="1" i="1" dirty="0" smtClean="0"/>
              <a:t>To Be Determined…</a:t>
            </a:r>
          </a:p>
          <a:p>
            <a:r>
              <a:rPr lang="en-US" dirty="0" smtClean="0"/>
              <a:t>Turn in Charter by December 15.</a:t>
            </a:r>
          </a:p>
          <a:p>
            <a:r>
              <a:rPr lang="en-US" dirty="0" smtClean="0"/>
              <a:t>Use checklist.</a:t>
            </a:r>
          </a:p>
          <a:p>
            <a:r>
              <a:rPr lang="en-US" dirty="0" smtClean="0"/>
              <a:t>Complete and correct.</a:t>
            </a:r>
          </a:p>
          <a:p>
            <a:r>
              <a:rPr lang="en-US" dirty="0" smtClean="0"/>
              <a:t>All fees paid.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Complete form.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Obtain approval of DC or DE (USE).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455"/>
            <a:ext cx="8183880" cy="1051560"/>
          </a:xfrm>
        </p:spPr>
        <p:txBody>
          <a:bodyPr/>
          <a:lstStyle/>
          <a:p>
            <a:r>
              <a:rPr lang="en-US" dirty="0" smtClean="0"/>
              <a:t>Fees – NOTE CHANGE!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848"/>
            <a:ext cx="8534400" cy="4187952"/>
          </a:xfrm>
        </p:spPr>
        <p:txBody>
          <a:bodyPr/>
          <a:lstStyle/>
          <a:p>
            <a:r>
              <a:rPr lang="en-US" dirty="0" smtClean="0"/>
              <a:t>$24 for every registered youth and adult.</a:t>
            </a:r>
          </a:p>
          <a:p>
            <a:pPr lvl="1"/>
            <a:r>
              <a:rPr lang="en-US" dirty="0" smtClean="0"/>
              <a:t>Effective January 1, 2014</a:t>
            </a:r>
          </a:p>
          <a:p>
            <a:r>
              <a:rPr lang="en-US" dirty="0" smtClean="0"/>
              <a:t>Accident &amp; Sickness Insurance:</a:t>
            </a:r>
            <a:endParaRPr lang="en-US" sz="2400" dirty="0"/>
          </a:p>
          <a:p>
            <a:pPr lvl="1"/>
            <a:r>
              <a:rPr lang="en-US" sz="2400" i="1" dirty="0" smtClean="0"/>
              <a:t>Likely to change</a:t>
            </a:r>
            <a:endParaRPr lang="en-US" sz="2400" i="1" dirty="0"/>
          </a:p>
          <a:p>
            <a:r>
              <a:rPr lang="en-US" dirty="0" smtClean="0"/>
              <a:t>$40 charter fee for unit.</a:t>
            </a:r>
          </a:p>
        </p:txBody>
      </p:sp>
      <p:pic>
        <p:nvPicPr>
          <p:cNvPr id="171010" name="Picture 2" descr="D:\Commissioner\Cabinet Meeting\Council Coordinated October\AccSickPlan_Page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599781"/>
            <a:ext cx="1214919" cy="187721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455"/>
            <a:ext cx="8183880" cy="1051560"/>
          </a:xfrm>
        </p:spPr>
        <p:txBody>
          <a:bodyPr/>
          <a:lstStyle/>
          <a:p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187952"/>
          </a:xfrm>
        </p:spPr>
        <p:txBody>
          <a:bodyPr/>
          <a:lstStyle/>
          <a:p>
            <a:r>
              <a:rPr lang="en-US" dirty="0" smtClean="0"/>
              <a:t>Include separate checks</a:t>
            </a:r>
          </a:p>
          <a:p>
            <a:pPr lvl="1"/>
            <a:r>
              <a:rPr lang="en-US" dirty="0" err="1" smtClean="0"/>
              <a:t>Recharter</a:t>
            </a:r>
            <a:r>
              <a:rPr lang="en-US" dirty="0" smtClean="0"/>
              <a:t> fees</a:t>
            </a:r>
          </a:p>
          <a:p>
            <a:pPr lvl="1"/>
            <a:r>
              <a:rPr lang="en-US" dirty="0" smtClean="0"/>
              <a:t>Insurance fees</a:t>
            </a:r>
          </a:p>
          <a:p>
            <a:r>
              <a:rPr lang="en-US" dirty="0" smtClean="0"/>
              <a:t>Make checks payable to: </a:t>
            </a:r>
            <a:br>
              <a:rPr lang="en-US" dirty="0" smtClean="0"/>
            </a:br>
            <a:r>
              <a:rPr lang="en-US" sz="2400" dirty="0" smtClean="0"/>
              <a:t>“LAUREL HIGHLANDS COUNCIL, B.S.A.”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455"/>
            <a:ext cx="8183880" cy="1051560"/>
          </a:xfrm>
        </p:spPr>
        <p:txBody>
          <a:bodyPr/>
          <a:lstStyle/>
          <a:p>
            <a:r>
              <a:rPr lang="en-US" dirty="0" smtClean="0"/>
              <a:t>Journey to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3806952"/>
          </a:xfrm>
        </p:spPr>
        <p:txBody>
          <a:bodyPr/>
          <a:lstStyle/>
          <a:p>
            <a:r>
              <a:rPr lang="en-US" dirty="0" smtClean="0"/>
              <a:t>Help fill out the Journey to Excellence form and determine if unit qualifies for Bronze, Silver, or Gold recognition.</a:t>
            </a:r>
          </a:p>
          <a:p>
            <a:r>
              <a:rPr lang="en-US" dirty="0" smtClean="0"/>
              <a:t>Use LHC JTE Worksheet</a:t>
            </a:r>
          </a:p>
          <a:p>
            <a:r>
              <a:rPr lang="en-US" dirty="0" smtClean="0"/>
              <a:t>Ask if unit logged their service hours in the JTE Service Hours Reporting website</a:t>
            </a:r>
            <a:br>
              <a:rPr lang="en-US" dirty="0" smtClean="0"/>
            </a:br>
            <a:r>
              <a:rPr lang="en-US" dirty="0" smtClean="0"/>
              <a:t>(https://servicehours.scouting.org)</a:t>
            </a:r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3507"/>
            <a:ext cx="87630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Youth Protection Begins with “YOU”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Every registered adult leader is required to go through youth protection training every 2 years.</a:t>
            </a:r>
          </a:p>
          <a:p>
            <a:endParaRPr lang="en-US" dirty="0"/>
          </a:p>
        </p:txBody>
      </p:sp>
      <p:pic>
        <p:nvPicPr>
          <p:cNvPr id="164866" name="Picture 2" descr="http://lospadresbsa.org/Images/You_Y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971800"/>
            <a:ext cx="2667000" cy="266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Update E-mails in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Allows for better communication.</a:t>
            </a:r>
          </a:p>
          <a:p>
            <a:r>
              <a:rPr lang="en-US" dirty="0" smtClean="0"/>
              <a:t>Needed for the 18th JTE criteria! </a:t>
            </a:r>
            <a:br>
              <a:rPr lang="en-US" dirty="0" smtClean="0"/>
            </a:br>
            <a:r>
              <a:rPr lang="en-US" dirty="0" smtClean="0"/>
              <a:t>(Voice of the Scout).</a:t>
            </a:r>
          </a:p>
          <a:p>
            <a:r>
              <a:rPr lang="en-US" dirty="0" smtClean="0"/>
              <a:t>Helps </a:t>
            </a:r>
            <a:r>
              <a:rPr lang="en-US" dirty="0" err="1" smtClean="0"/>
              <a:t>MyScouting</a:t>
            </a:r>
            <a:r>
              <a:rPr lang="en-US" dirty="0" smtClean="0"/>
              <a:t> Tools - District &amp; Unit management capabilities!</a:t>
            </a:r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“Tool”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652462"/>
          </a:xfrm>
        </p:spPr>
        <p:txBody>
          <a:bodyPr/>
          <a:lstStyle/>
          <a:p>
            <a:r>
              <a:rPr lang="en-US" dirty="0" smtClean="0"/>
              <a:t>Unit Charter Renewal Checklist</a:t>
            </a:r>
            <a:endParaRPr lang="en-US" dirty="0"/>
          </a:p>
        </p:txBody>
      </p:sp>
      <p:pic>
        <p:nvPicPr>
          <p:cNvPr id="169986" name="Picture 2" descr="D:\Commissioner\Cabinet Meeting\Council Coordinated October\Unit Charter Checklist.png"/>
          <p:cNvPicPr>
            <a:picLocks noChangeAspect="1" noChangeArrowheads="1"/>
          </p:cNvPicPr>
          <p:nvPr/>
        </p:nvPicPr>
        <p:blipFill>
          <a:blip r:embed="rId2" cstate="print"/>
          <a:srcRect b="20238"/>
          <a:stretch>
            <a:fillRect/>
          </a:stretch>
        </p:blipFill>
        <p:spPr bwMode="auto">
          <a:xfrm>
            <a:off x="4495800" y="2286000"/>
            <a:ext cx="3764746" cy="3886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172" y="4724400"/>
            <a:ext cx="6629400" cy="1752600"/>
          </a:xfrm>
        </p:spPr>
        <p:txBody>
          <a:bodyPr/>
          <a:lstStyle/>
          <a:p>
            <a:pPr algn="ctr" fontAlgn="t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OOOOPS!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2" descr="D:\Commissioner\Barbecue &amp; Fall Kick-off\Red 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75" y="234950"/>
            <a:ext cx="1212850" cy="12128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24806" y="1371600"/>
            <a:ext cx="6227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Commissioner Barbecue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812lobster.142182414_st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277965"/>
            <a:ext cx="3946688" cy="290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Turn-in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Pancake breakfast</a:t>
            </a:r>
            <a:r>
              <a:rPr lang="en-US" smtClean="0"/>
              <a:t>, coffee &amp; donuts, etc.</a:t>
            </a:r>
            <a:endParaRPr lang="en-US" dirty="0" smtClean="0"/>
          </a:p>
          <a:p>
            <a:r>
              <a:rPr lang="en-US" dirty="0" smtClean="0"/>
              <a:t>Have computer available and internet access.</a:t>
            </a:r>
          </a:p>
          <a:p>
            <a:r>
              <a:rPr lang="en-US" dirty="0" smtClean="0"/>
              <a:t>Combine with training.</a:t>
            </a: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Council Turn-in </a:t>
            </a:r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Last chance for on-time charter renewal</a:t>
            </a:r>
          </a:p>
          <a:p>
            <a:r>
              <a:rPr lang="en-US" dirty="0" smtClean="0"/>
              <a:t>Saturday, December 14</a:t>
            </a:r>
          </a:p>
          <a:p>
            <a:pPr lvl="1"/>
            <a:r>
              <a:rPr lang="en-US" dirty="0" smtClean="0"/>
              <a:t>Flag Plaza</a:t>
            </a:r>
          </a:p>
          <a:p>
            <a:pPr lvl="1"/>
            <a:r>
              <a:rPr lang="en-US" dirty="0" smtClean="0"/>
              <a:t>Ebensburg Service Center</a:t>
            </a:r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Principles to Ensure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r>
              <a:rPr lang="en-US" dirty="0" smtClean="0"/>
              <a:t>Keep the process simple.</a:t>
            </a:r>
          </a:p>
          <a:p>
            <a:pPr lvl="1"/>
            <a:r>
              <a:rPr lang="en-US" dirty="0" smtClean="0"/>
              <a:t>Don’t add anything!</a:t>
            </a:r>
          </a:p>
          <a:p>
            <a:r>
              <a:rPr lang="en-US" dirty="0" smtClean="0"/>
              <a:t>Anticipate anything that could delay on-time renewal</a:t>
            </a:r>
          </a:p>
          <a:p>
            <a:pPr lvl="1"/>
            <a:r>
              <a:rPr lang="en-US" dirty="0" smtClean="0"/>
              <a:t>Is the unit leader going to be out of town for a month? </a:t>
            </a:r>
          </a:p>
          <a:p>
            <a:pPr lvl="1"/>
            <a:r>
              <a:rPr lang="en-US" dirty="0" smtClean="0"/>
              <a:t>Are there unit problems that might delay the renewal? </a:t>
            </a:r>
          </a:p>
          <a:p>
            <a:pPr lvl="1"/>
            <a:r>
              <a:rPr lang="en-US" dirty="0" smtClean="0"/>
              <a:t>Has there been a loss of adults?  Youth?</a:t>
            </a:r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 descr="JTE_Logo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767873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D:\Commissioner\District Leadership Conference\2013 Promo\2013 Save The Date Horizontal.png"/>
          <p:cNvPicPr>
            <a:picLocks noChangeAspect="1" noChangeArrowheads="1"/>
          </p:cNvPicPr>
          <p:nvPr/>
        </p:nvPicPr>
        <p:blipFill rotWithShape="1">
          <a:blip r:embed="rId3" cstate="print"/>
          <a:srcRect t="25000"/>
          <a:stretch/>
        </p:blipFill>
        <p:spPr bwMode="auto">
          <a:xfrm>
            <a:off x="2590800" y="1905000"/>
            <a:ext cx="5872968" cy="27432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04" y="1066800"/>
            <a:ext cx="3787160" cy="4086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70919" y="1447800"/>
            <a:ext cx="6735762" cy="1066800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>
                <a:latin typeface="Helvetica" pitchFamily="-105" charset="0"/>
              </a:rPr>
              <a:t>D.C.S.A.</a:t>
            </a:r>
          </a:p>
          <a:p>
            <a:pPr algn="ctr">
              <a:buNone/>
            </a:pPr>
            <a:r>
              <a:rPr lang="en-US" dirty="0" smtClean="0">
                <a:latin typeface="Helvetica" pitchFamily="-105" charset="0"/>
              </a:rPr>
              <a:t>Distinguished Commissioner Service Award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55838" y="5943600"/>
            <a:ext cx="673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  <a:t>http://dcsa.commissioner-bsa.org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  <a:p>
            <a:pPr marL="742950" marR="0" lvl="1" indent="-28575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  <a:p>
            <a:pPr marL="1600200" marR="0" lvl="3" indent="-2286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</p:txBody>
      </p:sp>
      <p:pic>
        <p:nvPicPr>
          <p:cNvPr id="2051" name="Picture 3" descr="D:\Commissioner\ART\DCSA Kn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1501692" cy="685800"/>
          </a:xfrm>
          <a:prstGeom prst="rect">
            <a:avLst/>
          </a:prstGeom>
          <a:noFill/>
        </p:spPr>
      </p:pic>
      <p:pic>
        <p:nvPicPr>
          <p:cNvPr id="10" name="Picture 9" descr="DCSA Unit Commissioner.gif"/>
          <p:cNvPicPr>
            <a:picLocks noChangeAspect="1"/>
          </p:cNvPicPr>
          <p:nvPr/>
        </p:nvPicPr>
        <p:blipFill>
          <a:blip r:embed="rId4" cstate="print"/>
          <a:srcRect l="7260" t="7778" r="9253" b="1111"/>
          <a:stretch>
            <a:fillRect/>
          </a:stretch>
        </p:blipFill>
        <p:spPr>
          <a:xfrm>
            <a:off x="5638800" y="2819400"/>
            <a:ext cx="170985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5300"/>
            <a:ext cx="502920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99" t="34000" r="24400" b="34000"/>
          <a:stretch/>
        </p:blipFill>
        <p:spPr>
          <a:xfrm>
            <a:off x="3200400" y="2057400"/>
            <a:ext cx="5029200" cy="304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08238" y="5638800"/>
            <a:ext cx="673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Helvetica" pitchFamily="-105" charset="0"/>
                <a:ea typeface="ＭＳ Ｐゴシック" pitchFamily="-105" charset="-128"/>
                <a:cs typeface="+mn-cs"/>
              </a:rPr>
              <a:t>Commissioner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  <a:t>Training Nov 19 @ 6 PM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  <a:p>
            <a:pPr marL="742950" marR="0" lvl="1" indent="-28575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  <a:p>
            <a:pPr marL="1600200" marR="0" lvl="3" indent="-2286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8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Standards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What is the January 1, </a:t>
            </a:r>
            <a:r>
              <a:rPr lang="en-US" i="1" dirty="0" smtClean="0"/>
              <a:t>2014 change </a:t>
            </a:r>
            <a:r>
              <a:rPr lang="en-US" i="1" dirty="0"/>
              <a:t>and how does it affect me?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Training Tools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http</a:t>
            </a:r>
            <a:r>
              <a:rPr lang="en-US" sz="1800" dirty="0" smtClean="0"/>
              <a:t>://scouting.org/training/membership_standards</a:t>
            </a:r>
            <a:endParaRPr lang="en-US" sz="1800" dirty="0"/>
          </a:p>
          <a:p>
            <a:pPr lvl="1"/>
            <a:r>
              <a:rPr lang="en-US" sz="1800" dirty="0" smtClean="0"/>
              <a:t>District &amp; Council Leaders</a:t>
            </a:r>
          </a:p>
          <a:p>
            <a:pPr lvl="1"/>
            <a:r>
              <a:rPr lang="en-US" sz="1800" dirty="0" smtClean="0"/>
              <a:t>Unit Leaders</a:t>
            </a:r>
          </a:p>
          <a:p>
            <a:pPr lvl="1"/>
            <a:r>
              <a:rPr lang="en-US" sz="1800" dirty="0" smtClean="0"/>
              <a:t>Youth</a:t>
            </a:r>
          </a:p>
          <a:p>
            <a:pPr lvl="1"/>
            <a:r>
              <a:rPr lang="en-US" sz="1800" dirty="0" smtClean="0"/>
              <a:t>Chartered &amp; Community Org’s</a:t>
            </a:r>
          </a:p>
          <a:p>
            <a:pPr lvl="1"/>
            <a:r>
              <a:rPr lang="en-US" sz="1800" dirty="0" smtClean="0"/>
              <a:t>Donor</a:t>
            </a:r>
          </a:p>
          <a:p>
            <a:pPr lvl="1"/>
            <a:r>
              <a:rPr lang="en-US" sz="1800" dirty="0" smtClean="0"/>
              <a:t>Outdoor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3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_rels/theme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4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4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4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6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6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6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7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7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78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ppt/theme/themeOverride2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ppt/theme/themeOverride3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2623</TotalTime>
  <Words>1651</Words>
  <Application>Microsoft Office PowerPoint</Application>
  <PresentationFormat>On-screen Show (4:3)</PresentationFormat>
  <Paragraphs>291</Paragraphs>
  <Slides>53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83</vt:i4>
      </vt:variant>
      <vt:variant>
        <vt:lpstr>Slide Titles</vt:lpstr>
      </vt:variant>
      <vt:variant>
        <vt:i4>53</vt:i4>
      </vt:variant>
    </vt:vector>
  </HeadingPairs>
  <TitlesOfParts>
    <vt:vector size="136" baseType="lpstr">
      <vt:lpstr>Concourse</vt:lpstr>
      <vt:lpstr>4_Office Theme</vt:lpstr>
      <vt:lpstr>2_Office Theme</vt:lpstr>
      <vt:lpstr>1_Office Theme</vt:lpstr>
      <vt:lpstr>3_Office Theme</vt:lpstr>
      <vt:lpstr>1_Concourse</vt:lpstr>
      <vt:lpstr>2_Concourse</vt:lpstr>
      <vt:lpstr>3_Concourse</vt:lpstr>
      <vt:lpstr>4_Concourse</vt:lpstr>
      <vt:lpstr>5_Concourse</vt:lpstr>
      <vt:lpstr>6_Concourse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7_Concourse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29_Concourse</vt:lpstr>
      <vt:lpstr>30_Concourse</vt:lpstr>
      <vt:lpstr>31_Concourse</vt:lpstr>
      <vt:lpstr>32_Concourse</vt:lpstr>
      <vt:lpstr>33_Concourse</vt:lpstr>
      <vt:lpstr>34_Concourse</vt:lpstr>
      <vt:lpstr>35_Concourse</vt:lpstr>
      <vt:lpstr>36_Concourse</vt:lpstr>
      <vt:lpstr>37_Concourse</vt:lpstr>
      <vt:lpstr>21_Concourse</vt:lpstr>
      <vt:lpstr>38_Concourse</vt:lpstr>
      <vt:lpstr>39_Concourse</vt:lpstr>
      <vt:lpstr>40_Concourse</vt:lpstr>
      <vt:lpstr>41_Concourse</vt:lpstr>
      <vt:lpstr>42_Concourse</vt:lpstr>
      <vt:lpstr>43_Concourse</vt:lpstr>
      <vt:lpstr>44_Concourse</vt:lpstr>
      <vt:lpstr>45_Concourse</vt:lpstr>
      <vt:lpstr>46_Concourse</vt:lpstr>
      <vt:lpstr>47_Concourse</vt:lpstr>
      <vt:lpstr>48_Concourse</vt:lpstr>
      <vt:lpstr>49_Concourse</vt:lpstr>
      <vt:lpstr>50_Concourse</vt:lpstr>
      <vt:lpstr>51_Concourse</vt:lpstr>
      <vt:lpstr>52_Concourse</vt:lpstr>
      <vt:lpstr>53_Concourse</vt:lpstr>
      <vt:lpstr>54_Concourse</vt:lpstr>
      <vt:lpstr>55_Concourse</vt:lpstr>
      <vt:lpstr>56_Concourse</vt:lpstr>
      <vt:lpstr>57_Concourse</vt:lpstr>
      <vt:lpstr>58_Concourse</vt:lpstr>
      <vt:lpstr>59_Concourse</vt:lpstr>
      <vt:lpstr>60_Concourse</vt:lpstr>
      <vt:lpstr>61_Concourse</vt:lpstr>
      <vt:lpstr>62_Concourse</vt:lpstr>
      <vt:lpstr>63_Concourse</vt:lpstr>
      <vt:lpstr>64_Concourse</vt:lpstr>
      <vt:lpstr>65_Concourse</vt:lpstr>
      <vt:lpstr>66_Concourse</vt:lpstr>
      <vt:lpstr>67_Concourse</vt:lpstr>
      <vt:lpstr>68_Concourse</vt:lpstr>
      <vt:lpstr>69_Concourse</vt:lpstr>
      <vt:lpstr>70_Concourse</vt:lpstr>
      <vt:lpstr>71_Concourse</vt:lpstr>
      <vt:lpstr>72_Concourse</vt:lpstr>
      <vt:lpstr>73_Concourse</vt:lpstr>
      <vt:lpstr>74_Concourse</vt:lpstr>
      <vt:lpstr>75_Concourse</vt:lpstr>
      <vt:lpstr>76_Concourse</vt:lpstr>
      <vt:lpstr>77_Concourse</vt:lpstr>
      <vt:lpstr>78_Concourse</vt:lpstr>
      <vt:lpstr>Quote of the month:</vt:lpstr>
      <vt:lpstr>COMMISSIONER Training Updates</vt:lpstr>
      <vt:lpstr>Slide 3</vt:lpstr>
      <vt:lpstr>Slide 4</vt:lpstr>
      <vt:lpstr>  OOOOPS!  </vt:lpstr>
      <vt:lpstr>Slide 6</vt:lpstr>
      <vt:lpstr>Slide 7</vt:lpstr>
      <vt:lpstr>Slide 8</vt:lpstr>
      <vt:lpstr>Membership Standards </vt:lpstr>
      <vt:lpstr>Slide 10</vt:lpstr>
      <vt:lpstr>The Commissioner Role</vt:lpstr>
      <vt:lpstr>What is a “Charter”</vt:lpstr>
      <vt:lpstr>Why Re-charter</vt:lpstr>
      <vt:lpstr>Why this Training?!  (again)</vt:lpstr>
      <vt:lpstr>Aligns with 4 Focus Areas</vt:lpstr>
      <vt:lpstr>Renewal Packet Contents</vt:lpstr>
      <vt:lpstr>Charter Renewal Time Line</vt:lpstr>
      <vt:lpstr>Process</vt:lpstr>
      <vt:lpstr>Process</vt:lpstr>
      <vt:lpstr>Process</vt:lpstr>
      <vt:lpstr>Process</vt:lpstr>
      <vt:lpstr>Internet Re-chartering</vt:lpstr>
      <vt:lpstr>Internet Re-chartering</vt:lpstr>
      <vt:lpstr>Internet Re-chartering</vt:lpstr>
      <vt:lpstr>Internet Re-chartering</vt:lpstr>
      <vt:lpstr>Availability</vt:lpstr>
      <vt:lpstr>Slide 27</vt:lpstr>
      <vt:lpstr>Missing required positions</vt:lpstr>
      <vt:lpstr>Charter &amp; apps not signed</vt:lpstr>
      <vt:lpstr>No Apps for New Youth/Adults</vt:lpstr>
      <vt:lpstr>Adults Not Providing SS#</vt:lpstr>
      <vt:lpstr>Too Many Multiple Positions</vt:lpstr>
      <vt:lpstr>People Multiple Out of Program</vt:lpstr>
      <vt:lpstr>Information Input</vt:lpstr>
      <vt:lpstr>Information Input</vt:lpstr>
      <vt:lpstr>No Follow-up with Drops</vt:lpstr>
      <vt:lpstr>Slide 37</vt:lpstr>
      <vt:lpstr>Check New Member Status</vt:lpstr>
      <vt:lpstr>Communicate</vt:lpstr>
      <vt:lpstr>Stage Status</vt:lpstr>
      <vt:lpstr>Use Your “Tools”</vt:lpstr>
      <vt:lpstr>LHC - Free Advancement</vt:lpstr>
      <vt:lpstr>Incentive?</vt:lpstr>
      <vt:lpstr>Fees – NOTE CHANGE!</vt:lpstr>
      <vt:lpstr>Fees</vt:lpstr>
      <vt:lpstr>Journey to Excellence</vt:lpstr>
      <vt:lpstr>Youth Protection Begins with “YOU”</vt:lpstr>
      <vt:lpstr>Update E-mails in System</vt:lpstr>
      <vt:lpstr>The Best “Tool”</vt:lpstr>
      <vt:lpstr>Consider a Turn-in Event</vt:lpstr>
      <vt:lpstr>Council Turn-in Event</vt:lpstr>
      <vt:lpstr>2 Principles to Ensure Success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Michael R. Marks</cp:lastModifiedBy>
  <cp:revision>336</cp:revision>
  <dcterms:created xsi:type="dcterms:W3CDTF">2009-05-09T14:19:45Z</dcterms:created>
  <dcterms:modified xsi:type="dcterms:W3CDTF">2013-09-18T01:50:59Z</dcterms:modified>
</cp:coreProperties>
</file>